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6" r:id="rId30"/>
    <p:sldId id="287" r:id="rId31"/>
    <p:sldId id="288" r:id="rId32"/>
    <p:sldId id="289" r:id="rId33"/>
    <p:sldId id="284" r:id="rId34"/>
    <p:sldId id="301" r:id="rId35"/>
    <p:sldId id="302" r:id="rId36"/>
    <p:sldId id="303" r:id="rId37"/>
    <p:sldId id="304" r:id="rId38"/>
    <p:sldId id="305" r:id="rId39"/>
    <p:sldId id="306" r:id="rId40"/>
    <p:sldId id="307" r:id="rId41"/>
    <p:sldId id="285" r:id="rId42"/>
  </p:sldIdLst>
  <p:sldSz cx="10680700" cy="7556500"/>
  <p:notesSz cx="10680700" cy="75565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01" autoAdjust="0"/>
    <p:restoredTop sz="94660"/>
  </p:normalViewPr>
  <p:slideViewPr>
    <p:cSldViewPr>
      <p:cViewPr varScale="1">
        <p:scale>
          <a:sx n="95" d="100"/>
          <a:sy n="95" d="100"/>
        </p:scale>
        <p:origin x="1554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Title</a:t>
            </a:r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768604"/>
            <a:ext cx="10680700" cy="60137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667942" y="2063184"/>
            <a:ext cx="7160434" cy="22826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416"/>
              </a:lnSpc>
              <a:spcBef>
                <a:spcPts val="0"/>
              </a:spcBef>
              <a:spcAft>
                <a:spcPts val="0"/>
              </a:spcAft>
            </a:pPr>
            <a:r>
              <a:rPr sz="4400" spc="-1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Assessorkurs</a:t>
            </a:r>
            <a:r>
              <a:rPr sz="4400" spc="56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400" spc="34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ÖR</a:t>
            </a:r>
            <a:r>
              <a:rPr sz="4400" spc="-2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4400" spc="-1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Berlin</a:t>
            </a:r>
            <a:endParaRPr sz="4400" spc="-1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82080" marR="0">
              <a:lnSpc>
                <a:spcPts val="6416"/>
              </a:lnSpc>
              <a:spcBef>
                <a:spcPts val="4985"/>
              </a:spcBef>
              <a:spcAft>
                <a:spcPts val="0"/>
              </a:spcAft>
            </a:pPr>
            <a:r>
              <a:rPr sz="4000" spc="-1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Kurseinheit</a:t>
            </a:r>
            <a:r>
              <a:rPr sz="4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000" spc="2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5" name="object 7"/>
          <p:cNvSpPr txBox="1">
            <a:spLocks/>
          </p:cNvSpPr>
          <p:nvPr/>
        </p:nvSpPr>
        <p:spPr>
          <a:xfrm>
            <a:off x="600556" y="277966"/>
            <a:ext cx="4506595" cy="293029"/>
          </a:xfrm>
          <a:prstGeom prst="rect">
            <a:avLst/>
          </a:prstGeom>
        </p:spPr>
        <p:txBody>
          <a:bodyPr vert="horz" wrap="square" lIns="0" tIns="15875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l">
              <a:lnSpc>
                <a:spcPct val="100000"/>
              </a:lnSpc>
              <a:spcBef>
                <a:spcPts val="125"/>
              </a:spcBef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Dr. Manuel Mielke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3094" y="249858"/>
            <a:ext cx="3133725" cy="16002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1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59679" y="1475153"/>
            <a:ext cx="3007723" cy="3360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sz="2100" spc="-13" dirty="0">
                <a:solidFill>
                  <a:srgbClr val="000000"/>
                </a:solidFill>
                <a:latin typeface="Arial"/>
                <a:cs typeface="Arial"/>
              </a:rPr>
              <a:t>2.</a:t>
            </a:r>
            <a:r>
              <a:rPr sz="2100" spc="266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Fristenberechnung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59679" y="1955159"/>
            <a:ext cx="9669032" cy="2949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sz="2100" spc="-13" dirty="0">
                <a:solidFill>
                  <a:srgbClr val="000000"/>
                </a:solidFill>
                <a:latin typeface="Arial"/>
                <a:cs typeface="Arial"/>
              </a:rPr>
              <a:t>a)</a:t>
            </a:r>
            <a:r>
              <a:rPr sz="2100" spc="255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 err="1">
                <a:solidFill>
                  <a:srgbClr val="000000"/>
                </a:solidFill>
                <a:latin typeface="Arial"/>
                <a:cs typeface="Arial"/>
              </a:rPr>
              <a:t>Bekanntgabe</a:t>
            </a:r>
            <a:r>
              <a:rPr sz="2100" u="sng" spc="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spc="-36" dirty="0" err="1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de-DE" sz="2100" u="sng" spc="-36" dirty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r>
              <a:rPr sz="2100" u="sng" spc="-36" dirty="0">
                <a:solidFill>
                  <a:srgbClr val="000000"/>
                </a:solidFill>
                <a:latin typeface="Arial"/>
                <a:cs typeface="Arial"/>
              </a:rPr>
              <a:t>S</a:t>
            </a:r>
            <a:r>
              <a:rPr lang="de-DE" sz="2100" u="sng" spc="-36" dirty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r>
              <a:rPr sz="2100" u="sng" spc="-36" dirty="0">
                <a:solidFill>
                  <a:srgbClr val="000000"/>
                </a:solidFill>
                <a:latin typeface="Arial"/>
                <a:cs typeface="Arial"/>
              </a:rPr>
              <a:t>v.</a:t>
            </a:r>
            <a:r>
              <a:rPr sz="2100" u="sng" spc="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§ 41 VwVfG</a:t>
            </a:r>
            <a:r>
              <a:rPr sz="2100" u="sng" spc="1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(bzgl.</a:t>
            </a:r>
            <a:r>
              <a:rPr sz="2100" u="sng" spc="3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 err="1">
                <a:solidFill>
                  <a:srgbClr val="000000"/>
                </a:solidFill>
                <a:latin typeface="Arial"/>
                <a:cs typeface="Arial"/>
              </a:rPr>
              <a:t>elektronisch</a:t>
            </a:r>
            <a:r>
              <a:rPr lang="de-DE" sz="2100" u="sng" dirty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r>
              <a:rPr sz="2100" u="sng" spc="4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spc="-162" dirty="0">
                <a:solidFill>
                  <a:srgbClr val="000000"/>
                </a:solidFill>
                <a:latin typeface="Arial"/>
                <a:cs typeface="Arial"/>
              </a:rPr>
              <a:t>VA</a:t>
            </a:r>
            <a:r>
              <a:rPr sz="2100" u="sng" spc="4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vgl. § 41 IIa</a:t>
            </a:r>
            <a:r>
              <a:rPr sz="2100" u="sng" spc="-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VwVfG)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35059" y="2627247"/>
            <a:ext cx="1797356" cy="3360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§ 41 II</a:t>
            </a:r>
            <a:r>
              <a:rPr sz="2100" u="sng" spc="-1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VwVfG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893836" y="2627247"/>
            <a:ext cx="2272081" cy="3360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§ 41 III,</a:t>
            </a:r>
            <a:r>
              <a:rPr sz="2100" u="sng" spc="-3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IV</a:t>
            </a:r>
            <a:r>
              <a:rPr sz="2100" u="sng" spc="-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VwVfG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7694692" y="2627247"/>
            <a:ext cx="1829360" cy="3360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§ 41 V</a:t>
            </a:r>
            <a:r>
              <a:rPr sz="2100" u="sng" spc="-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VwVfG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019525" y="3107254"/>
            <a:ext cx="2347877" cy="1705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7188" marR="0" indent="-357188">
              <a:lnSpc>
                <a:spcPts val="2700"/>
              </a:lnSpc>
              <a:spcBef>
                <a:spcPts val="0"/>
              </a:spcBef>
              <a:spcAft>
                <a:spcPts val="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→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nur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bei</a:t>
            </a:r>
            <a:r>
              <a:rPr sz="2100" spc="2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Übermittlung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 per einfacher Post gilt die 4-Tages-Fiktion</a:t>
            </a:r>
            <a:endParaRPr sz="21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379159" y="3107254"/>
            <a:ext cx="1724898" cy="3360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→ Zustellung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7379159" y="3588824"/>
            <a:ext cx="2962374" cy="31294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→ § 73 III</a:t>
            </a:r>
            <a:r>
              <a:rPr sz="2100" spc="-3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VwGO:</a:t>
            </a:r>
            <a:r>
              <a:rPr sz="2100" spc="1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13" dirty="0">
                <a:solidFill>
                  <a:srgbClr val="000000"/>
                </a:solidFill>
                <a:latin typeface="Arial"/>
                <a:cs typeface="Arial"/>
              </a:rPr>
              <a:t>WB</a:t>
            </a:r>
          </a:p>
          <a:p>
            <a:pPr marL="357188" marR="0" indent="-357188">
              <a:lnSpc>
                <a:spcPts val="2700"/>
              </a:lnSpc>
              <a:spcBef>
                <a:spcPts val="1495"/>
              </a:spcBef>
              <a:spcAft>
                <a:spcPts val="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→ § 69 II</a:t>
            </a:r>
            <a:r>
              <a:rPr sz="2100" spc="-1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1 VwVfG:</a:t>
            </a:r>
            <a:r>
              <a:rPr sz="2100" spc="-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-52" dirty="0">
                <a:solidFill>
                  <a:srgbClr val="000000"/>
                </a:solidFill>
                <a:latin typeface="Arial"/>
                <a:cs typeface="Arial"/>
              </a:rPr>
              <a:t>VA,</a:t>
            </a:r>
            <a:r>
              <a:rPr lang="de-DE" sz="2100" spc="-5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der</a:t>
            </a:r>
            <a:r>
              <a:rPr sz="2100" spc="2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förmliches</a:t>
            </a:r>
            <a:r>
              <a:rPr sz="2100" spc="4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-41" dirty="0" err="1">
                <a:solidFill>
                  <a:srgbClr val="000000"/>
                </a:solidFill>
                <a:latin typeface="Arial"/>
                <a:cs typeface="Arial"/>
              </a:rPr>
              <a:t>Verw</a:t>
            </a:r>
            <a:r>
              <a:rPr lang="de-DE" sz="2100" spc="-41" dirty="0" err="1">
                <a:solidFill>
                  <a:srgbClr val="000000"/>
                </a:solidFill>
                <a:latin typeface="Arial"/>
                <a:cs typeface="Arial"/>
              </a:rPr>
              <a:t>altungsverfahren</a:t>
            </a:r>
            <a:r>
              <a:rPr lang="de-DE" sz="2100" spc="-41" dirty="0">
                <a:solidFill>
                  <a:srgbClr val="000000"/>
                </a:solidFill>
                <a:latin typeface="Arial"/>
                <a:cs typeface="Arial"/>
              </a:rPr>
              <a:t> abschließt</a:t>
            </a:r>
          </a:p>
          <a:p>
            <a:pPr marL="357188" marR="0" indent="-357188">
              <a:lnSpc>
                <a:spcPts val="2700"/>
              </a:lnSpc>
              <a:spcBef>
                <a:spcPts val="1495"/>
              </a:spcBef>
              <a:spcAft>
                <a:spcPts val="0"/>
              </a:spcAft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→ § 13 VII </a:t>
            </a:r>
            <a:r>
              <a:rPr lang="de-DE" sz="2100" dirty="0" err="1">
                <a:solidFill>
                  <a:srgbClr val="000000"/>
                </a:solidFill>
                <a:latin typeface="Arial"/>
                <a:cs typeface="Arial"/>
              </a:rPr>
              <a:t>VwVG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: Androhung von Zwangsmitteln</a:t>
            </a:r>
            <a:endParaRPr sz="2100" spc="-4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828182" y="3014392"/>
            <a:ext cx="3456384" cy="35394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5113" indent="-265113">
              <a:lnSpc>
                <a:spcPts val="2700"/>
              </a:lnSpc>
              <a:spcAft>
                <a:spcPts val="600"/>
              </a:spcAft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→ öffentliche</a:t>
            </a:r>
            <a:r>
              <a:rPr lang="de-DE" sz="210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Bekanntgabe</a:t>
            </a:r>
          </a:p>
          <a:p>
            <a:pPr marL="357188" indent="-357188">
              <a:lnSpc>
                <a:spcPts val="2700"/>
              </a:lnSpc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→</a:t>
            </a:r>
            <a:r>
              <a:rPr lang="de-DE" sz="2100" spc="-20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Sonderform gem. §§ 39 II, VI, 45 IV StVO: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Aufstellen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sofern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unter Anwendung der nach § 1 StVO gebotenen Sorgfalt ohne Weiteres erkennbar („Sichtbarkeitsgrundsatz“, keine anlasslose Nachschaupflicht)</a:t>
            </a:r>
            <a:endParaRPr sz="21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19" name="Grafik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4675" y="209015"/>
            <a:ext cx="3133725" cy="1600200"/>
          </a:xfrm>
          <a:prstGeom prst="rect">
            <a:avLst/>
          </a:prstGeom>
        </p:spPr>
      </p:pic>
      <p:cxnSp>
        <p:nvCxnSpPr>
          <p:cNvPr id="24" name="Gerade Verbindung mit Pfeil 23"/>
          <p:cNvCxnSpPr/>
          <p:nvPr/>
        </p:nvCxnSpPr>
        <p:spPr>
          <a:xfrm flipH="1">
            <a:off x="2604046" y="2338090"/>
            <a:ext cx="2232248" cy="21602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mit Pfeil 25"/>
          <p:cNvCxnSpPr/>
          <p:nvPr/>
        </p:nvCxnSpPr>
        <p:spPr>
          <a:xfrm>
            <a:off x="4836294" y="2338090"/>
            <a:ext cx="0" cy="28915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/>
          <p:cNvCxnSpPr/>
          <p:nvPr/>
        </p:nvCxnSpPr>
        <p:spPr>
          <a:xfrm>
            <a:off x="4836294" y="2338090"/>
            <a:ext cx="3096344" cy="21602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 build="p"/>
      <p:bldP spid="1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1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59678" y="1475153"/>
            <a:ext cx="9589183" cy="17568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0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Fristenberechnung</a:t>
            </a:r>
            <a:r>
              <a:rPr sz="2100" u="sng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(→</a:t>
            </a:r>
            <a:r>
              <a:rPr sz="2100" u="sng" spc="1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Bsp.</a:t>
            </a:r>
            <a:r>
              <a:rPr sz="2100" u="sng" spc="-1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aus</a:t>
            </a:r>
            <a:r>
              <a:rPr sz="2100" u="sng" spc="-9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Akte</a:t>
            </a:r>
            <a:r>
              <a:rPr sz="2100" u="sng" spc="-1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2)</a:t>
            </a:r>
          </a:p>
          <a:p>
            <a:pPr marL="0" marR="0">
              <a:lnSpc>
                <a:spcPts val="2346"/>
              </a:lnSpc>
              <a:spcBef>
                <a:spcPts val="1483"/>
              </a:spcBef>
              <a:spcAft>
                <a:spcPts val="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aa)</a:t>
            </a:r>
            <a:r>
              <a:rPr sz="2100" spc="136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Fristbeginn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  <a:r>
              <a:rPr sz="21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bei</a:t>
            </a:r>
            <a:r>
              <a:rPr sz="2100" spc="2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Übermittlung</a:t>
            </a:r>
            <a:r>
              <a:rPr sz="21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per</a:t>
            </a:r>
            <a:r>
              <a:rPr sz="2100" spc="2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Post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  <a:sym typeface="Wingdings" panose="05000000000000000000" pitchFamily="2" charset="2"/>
              </a:rPr>
              <a:t></a:t>
            </a:r>
            <a:r>
              <a:rPr sz="2100" spc="1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-15" dirty="0">
                <a:solidFill>
                  <a:srgbClr val="000000"/>
                </a:solidFill>
                <a:latin typeface="Arial"/>
                <a:cs typeface="Arial"/>
              </a:rPr>
              <a:t>3-Tages-Fiktion</a:t>
            </a:r>
            <a:r>
              <a:rPr sz="2100" spc="7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(§ 41 II</a:t>
            </a:r>
            <a:r>
              <a:rPr sz="2100" spc="-3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VwVfG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)</a:t>
            </a:r>
            <a:endParaRPr lang="de-DE" sz="21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2152650" marR="0">
              <a:lnSpc>
                <a:spcPts val="2346"/>
              </a:lnSpc>
              <a:spcBef>
                <a:spcPts val="1483"/>
              </a:spcBef>
              <a:spcAft>
                <a:spcPts val="0"/>
              </a:spcAft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[Achtung: seit 1.1.2025: </a:t>
            </a:r>
            <a:r>
              <a:rPr lang="de-DE" sz="2100" b="1" u="sng" dirty="0">
                <a:solidFill>
                  <a:srgbClr val="000000"/>
                </a:solidFill>
                <a:latin typeface="Arial"/>
                <a:cs typeface="Arial"/>
              </a:rPr>
              <a:t>4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-Tages-Fiktion]</a:t>
            </a:r>
            <a:endParaRPr sz="21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630936" marR="0">
              <a:lnSpc>
                <a:spcPts val="2346"/>
              </a:lnSpc>
              <a:spcBef>
                <a:spcPts val="1495"/>
              </a:spcBef>
              <a:spcAft>
                <a:spcPts val="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→</a:t>
            </a:r>
            <a:r>
              <a:rPr sz="2100" spc="-20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Mo, 10.9.:</a:t>
            </a:r>
            <a:r>
              <a:rPr sz="2100" spc="-9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Aufgabe</a:t>
            </a:r>
            <a:r>
              <a:rPr sz="2100" spc="3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zur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 Post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 (siehe „ab“-Vermerk)</a:t>
            </a:r>
            <a:endParaRPr sz="21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8610" y="3405610"/>
            <a:ext cx="10283968" cy="18594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85838" marR="0" indent="-355600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→</a:t>
            </a:r>
            <a:r>
              <a:rPr sz="2100" spc="-20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Do, 13.9.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  <a:r>
              <a:rPr sz="2100" spc="3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spc="33" dirty="0">
                <a:solidFill>
                  <a:srgbClr val="000000"/>
                </a:solidFill>
                <a:latin typeface="Arial"/>
                <a:cs typeface="Arial"/>
              </a:rPr>
              <a:t>dritter Tag nach Aufgabe zur Post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 =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Bekanntgabe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frühester</a:t>
            </a:r>
            <a:r>
              <a:rPr sz="2100" spc="4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Zeitpunkt,</a:t>
            </a:r>
            <a:r>
              <a:rPr sz="2100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d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h.</a:t>
            </a:r>
            <a:r>
              <a:rPr sz="2100" spc="1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tatsächlicher</a:t>
            </a:r>
            <a:r>
              <a:rPr sz="21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früherer</a:t>
            </a:r>
            <a:r>
              <a:rPr sz="2100" spc="4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Zugang</a:t>
            </a:r>
            <a:r>
              <a:rPr sz="2100" spc="6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spc="61" dirty="0">
                <a:solidFill>
                  <a:srgbClr val="000000"/>
                </a:solidFill>
                <a:latin typeface="Arial"/>
                <a:cs typeface="Arial"/>
              </a:rPr>
              <a:t>irrelevant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)</a:t>
            </a:r>
          </a:p>
          <a:p>
            <a:pPr marL="985838" marR="0" indent="-355600">
              <a:lnSpc>
                <a:spcPts val="2346"/>
              </a:lnSpc>
              <a:spcBef>
                <a:spcPts val="1483"/>
              </a:spcBef>
              <a:spcAft>
                <a:spcPts val="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→</a:t>
            </a:r>
            <a:r>
              <a:rPr sz="2100" spc="-20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-38" dirty="0">
                <a:solidFill>
                  <a:srgbClr val="000000"/>
                </a:solidFill>
                <a:latin typeface="Arial"/>
                <a:cs typeface="Arial"/>
              </a:rPr>
              <a:t>Fr,</a:t>
            </a:r>
            <a:r>
              <a:rPr sz="2100" spc="2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14.9.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,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 0</a:t>
            </a:r>
            <a:r>
              <a:rPr sz="2100" spc="1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Uhr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  <a:r>
              <a:rPr sz="2100" spc="5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spc="58" dirty="0">
                <a:solidFill>
                  <a:srgbClr val="000000"/>
                </a:solidFill>
                <a:latin typeface="Arial"/>
                <a:cs typeface="Arial"/>
              </a:rPr>
              <a:t>Beginn der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Monatsfrist</a:t>
            </a:r>
            <a:r>
              <a:rPr sz="2100" spc="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15" dirty="0">
                <a:solidFill>
                  <a:srgbClr val="000000"/>
                </a:solidFill>
                <a:latin typeface="Arial"/>
                <a:cs typeface="Arial"/>
              </a:rPr>
              <a:t>(§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-13" dirty="0">
                <a:solidFill>
                  <a:srgbClr val="000000"/>
                </a:solidFill>
                <a:latin typeface="Arial"/>
                <a:cs typeface="Arial"/>
              </a:rPr>
              <a:t>57</a:t>
            </a:r>
            <a:r>
              <a:rPr sz="2100" spc="2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II</a:t>
            </a:r>
            <a:r>
              <a:rPr sz="2100" spc="-1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VwGO,</a:t>
            </a:r>
            <a:r>
              <a:rPr sz="2100" spc="1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§</a:t>
            </a:r>
            <a:r>
              <a:rPr sz="2100" spc="1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-13" dirty="0">
                <a:solidFill>
                  <a:srgbClr val="000000"/>
                </a:solidFill>
                <a:latin typeface="Arial"/>
                <a:cs typeface="Arial"/>
              </a:rPr>
              <a:t>222</a:t>
            </a:r>
            <a:r>
              <a:rPr sz="2100" spc="2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I ZPO,</a:t>
            </a:r>
            <a:r>
              <a:rPr sz="2100" spc="-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§ 187</a:t>
            </a:r>
            <a:r>
              <a:rPr sz="2100" u="sng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I BGB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)</a:t>
            </a:r>
          </a:p>
          <a:p>
            <a:pPr marL="0" marR="0">
              <a:lnSpc>
                <a:spcPts val="2346"/>
              </a:lnSpc>
              <a:spcBef>
                <a:spcPts val="1495"/>
              </a:spcBef>
              <a:spcAft>
                <a:spcPts val="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bb)</a:t>
            </a:r>
            <a:r>
              <a:rPr sz="2100" spc="136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Fristende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091878" y="5438660"/>
            <a:ext cx="9146303" cy="15645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→</a:t>
            </a:r>
            <a:r>
              <a:rPr sz="2100" spc="-20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eigentlich: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Sa,</a:t>
            </a:r>
            <a:r>
              <a:rPr sz="2100" spc="-1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13.10.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,</a:t>
            </a:r>
            <a:r>
              <a:rPr sz="2100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24</a:t>
            </a:r>
            <a:r>
              <a:rPr sz="2100" spc="1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Uhr</a:t>
            </a:r>
            <a:r>
              <a:rPr sz="2100" spc="-1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15" dirty="0">
                <a:solidFill>
                  <a:srgbClr val="000000"/>
                </a:solidFill>
                <a:latin typeface="Arial"/>
                <a:cs typeface="Arial"/>
              </a:rPr>
              <a:t>(§</a:t>
            </a:r>
            <a:r>
              <a:rPr sz="2100" spc="-2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-13" dirty="0">
                <a:solidFill>
                  <a:srgbClr val="000000"/>
                </a:solidFill>
                <a:latin typeface="Arial"/>
                <a:cs typeface="Arial"/>
              </a:rPr>
              <a:t>57</a:t>
            </a:r>
            <a:r>
              <a:rPr sz="2100" spc="2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II</a:t>
            </a:r>
            <a:r>
              <a:rPr sz="2100" spc="-1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VwGO, § 222</a:t>
            </a:r>
            <a:r>
              <a:rPr sz="210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sz="2100" spc="-1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ZPO,</a:t>
            </a:r>
            <a:r>
              <a:rPr sz="2100" spc="-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§</a:t>
            </a:r>
            <a:r>
              <a:rPr sz="2100" u="sng" spc="1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188</a:t>
            </a:r>
            <a:r>
              <a:rPr sz="2100" u="sng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II</a:t>
            </a:r>
            <a:r>
              <a:rPr sz="2100" u="sng" spc="-1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BGB)</a:t>
            </a:r>
          </a:p>
          <a:p>
            <a:pPr marL="357188" marR="0" indent="-357188">
              <a:lnSpc>
                <a:spcPts val="2346"/>
              </a:lnSpc>
              <a:spcBef>
                <a:spcPts val="1484"/>
              </a:spcBef>
              <a:spcAft>
                <a:spcPts val="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→</a:t>
            </a:r>
            <a:r>
              <a:rPr sz="2100" spc="-20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aber hier: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Mo, 15.10.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24</a:t>
            </a:r>
            <a:r>
              <a:rPr sz="2100" spc="1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Uhr</a:t>
            </a:r>
            <a:r>
              <a:rPr sz="2100" spc="1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(§</a:t>
            </a:r>
            <a:r>
              <a:rPr sz="2100" spc="1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-13" dirty="0">
                <a:solidFill>
                  <a:srgbClr val="000000"/>
                </a:solidFill>
                <a:latin typeface="Arial"/>
                <a:cs typeface="Arial"/>
              </a:rPr>
              <a:t>57</a:t>
            </a:r>
            <a:r>
              <a:rPr sz="2100" spc="2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II</a:t>
            </a:r>
            <a:r>
              <a:rPr sz="2100" spc="-1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VwGO,</a:t>
            </a:r>
            <a:r>
              <a:rPr sz="2100" spc="1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§</a:t>
            </a:r>
            <a:r>
              <a:rPr sz="2100" spc="1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222</a:t>
            </a:r>
            <a:r>
              <a:rPr sz="210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spc="15" dirty="0">
                <a:solidFill>
                  <a:srgbClr val="000000"/>
                </a:solidFill>
                <a:latin typeface="Arial"/>
                <a:cs typeface="Arial"/>
              </a:rPr>
              <a:t>I, </a:t>
            </a:r>
            <a:r>
              <a:rPr sz="2100" b="1" u="sng" dirty="0">
                <a:solidFill>
                  <a:srgbClr val="000000"/>
                </a:solidFill>
                <a:latin typeface="Arial"/>
                <a:cs typeface="Arial"/>
              </a:rPr>
              <a:t>II</a:t>
            </a:r>
            <a:r>
              <a:rPr sz="2100" spc="-1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ZPO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, § 188 II BGB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)</a:t>
            </a:r>
          </a:p>
          <a:p>
            <a:pPr marL="0" marR="0">
              <a:lnSpc>
                <a:spcPts val="2346"/>
              </a:lnSpc>
              <a:spcBef>
                <a:spcPts val="1495"/>
              </a:spcBef>
              <a:spcAft>
                <a:spcPts val="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→ ggf.</a:t>
            </a:r>
            <a:r>
              <a:rPr sz="2100" spc="-1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letzter</a:t>
            </a:r>
            <a:r>
              <a:rPr sz="2100" spc="-4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-75" dirty="0">
                <a:solidFill>
                  <a:srgbClr val="000000"/>
                </a:solidFill>
                <a:latin typeface="Arial"/>
                <a:cs typeface="Arial"/>
              </a:rPr>
              <a:t>Tag</a:t>
            </a:r>
            <a:r>
              <a:rPr sz="2100" spc="6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des</a:t>
            </a:r>
            <a:r>
              <a:rPr sz="2100" spc="2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Monats: § 188</a:t>
            </a:r>
            <a:r>
              <a:rPr sz="2100" spc="3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b="1" u="sng" dirty="0">
                <a:solidFill>
                  <a:srgbClr val="000000"/>
                </a:solidFill>
                <a:latin typeface="Arial"/>
                <a:cs typeface="Arial"/>
              </a:rPr>
              <a:t>III</a:t>
            </a:r>
            <a:r>
              <a:rPr sz="2100" spc="-3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BGB</a:t>
            </a: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2725" y="12700"/>
            <a:ext cx="3133725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 build="p"/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1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-18391" y="-19540"/>
            <a:ext cx="10680700" cy="60137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59679" y="1475153"/>
            <a:ext cx="9301151" cy="782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sz="2100" spc="-13" dirty="0">
                <a:solidFill>
                  <a:srgbClr val="000000"/>
                </a:solidFill>
                <a:latin typeface="Arial"/>
                <a:cs typeface="Arial"/>
              </a:rPr>
              <a:t>b)</a:t>
            </a:r>
            <a:r>
              <a:rPr sz="2100" spc="255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Fehlende</a:t>
            </a:r>
            <a:r>
              <a:rPr sz="2100" u="sng" spc="5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Bekanntgabe</a:t>
            </a:r>
            <a:r>
              <a:rPr sz="2100" u="sng" spc="5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im Mehrpersonenverhältnis</a:t>
            </a:r>
          </a:p>
          <a:p>
            <a:pPr marL="985838" marR="0" indent="-355600">
              <a:lnSpc>
                <a:spcPts val="2346"/>
              </a:lnSpc>
              <a:spcBef>
                <a:spcPts val="1483"/>
              </a:spcBef>
              <a:spcAft>
                <a:spcPts val="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→</a:t>
            </a:r>
            <a:r>
              <a:rPr sz="2100" spc="-20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spc="-205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Grds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. ist</a:t>
            </a:r>
            <a:r>
              <a:rPr sz="2100" spc="-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ein</a:t>
            </a:r>
            <a:r>
              <a:rPr sz="2100" spc="3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Fristbeginn</a:t>
            </a:r>
            <a:r>
              <a:rPr sz="2100" spc="3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unmöglich,</a:t>
            </a:r>
            <a:r>
              <a:rPr sz="2100" spc="5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wenn</a:t>
            </a:r>
            <a:r>
              <a:rPr sz="2100" spc="3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die</a:t>
            </a:r>
            <a:r>
              <a:rPr sz="2100" spc="4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Bekanntgabe</a:t>
            </a:r>
            <a:r>
              <a:rPr sz="2100" spc="5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fehlt</a:t>
            </a:r>
            <a:endParaRPr sz="21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79382" y="2447126"/>
            <a:ext cx="9102262" cy="15517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7188" marR="0" indent="-357188">
              <a:lnSpc>
                <a:spcPts val="2346"/>
              </a:lnSpc>
              <a:spcBef>
                <a:spcPts val="0"/>
              </a:spcBef>
              <a:spcAft>
                <a:spcPts val="60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→</a:t>
            </a:r>
            <a:r>
              <a:rPr sz="2100" spc="-20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spc="-205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Aber</a:t>
            </a:r>
            <a:r>
              <a:rPr sz="2100" spc="1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im Mehrpersonenverhältnis</a:t>
            </a:r>
            <a:r>
              <a:rPr sz="2100" spc="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wird</a:t>
            </a:r>
            <a:r>
              <a:rPr sz="2100" spc="1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die</a:t>
            </a:r>
            <a:r>
              <a:rPr sz="2100" spc="1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Bekanntgabe</a:t>
            </a:r>
            <a:r>
              <a:rPr sz="2100" spc="5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ersetzt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 durch</a:t>
            </a:r>
            <a:r>
              <a:rPr sz="210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„positive Kenntnis“</a:t>
            </a:r>
            <a:r>
              <a:rPr sz="2100" spc="1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oder</a:t>
            </a:r>
            <a:r>
              <a:rPr sz="21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„Kennenmüssen“</a:t>
            </a:r>
            <a:r>
              <a:rPr sz="2100" spc="6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(grob</a:t>
            </a:r>
            <a:r>
              <a:rPr sz="2100" spc="1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fahrlässige</a:t>
            </a:r>
            <a:r>
              <a:rPr sz="21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Unkenntnis),</a:t>
            </a:r>
            <a:r>
              <a:rPr sz="2100" spc="5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§</a:t>
            </a:r>
            <a:r>
              <a:rPr sz="2100" spc="1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-13" dirty="0">
                <a:solidFill>
                  <a:srgbClr val="000000"/>
                </a:solidFill>
                <a:latin typeface="Arial"/>
                <a:cs typeface="Arial"/>
              </a:rPr>
              <a:t>242</a:t>
            </a:r>
            <a:r>
              <a:rPr lang="de-DE" sz="2100" spc="-1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BGB</a:t>
            </a:r>
            <a:r>
              <a:rPr sz="2100" spc="-1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analog</a:t>
            </a:r>
            <a:r>
              <a:rPr sz="2100" spc="3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-23" dirty="0">
                <a:solidFill>
                  <a:srgbClr val="000000"/>
                </a:solidFill>
                <a:latin typeface="Arial"/>
                <a:cs typeface="Arial"/>
              </a:rPr>
              <a:t>(Treu</a:t>
            </a:r>
            <a:r>
              <a:rPr sz="2100" spc="5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und</a:t>
            </a:r>
            <a:r>
              <a:rPr sz="210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Glauben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)</a:t>
            </a:r>
            <a:endParaRPr lang="de-DE" sz="21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357188" marR="0" indent="-357188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→ Folge ist aber nicht Beginn einer Frist, sondern Möglichkeit der Verwirkung</a:t>
            </a:r>
            <a:endParaRPr sz="21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79382" y="4170339"/>
            <a:ext cx="8382182" cy="8848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7188" marR="0" indent="-357188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→</a:t>
            </a:r>
            <a:r>
              <a:rPr sz="2100" spc="-20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spc="-205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Orientierungspunkt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für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 die</a:t>
            </a:r>
            <a:r>
              <a:rPr sz="2100" spc="1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Verwirkung</a:t>
            </a:r>
            <a:r>
              <a:rPr sz="2100" spc="1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ist</a:t>
            </a:r>
            <a:r>
              <a:rPr sz="2100" spc="-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dann</a:t>
            </a:r>
            <a:r>
              <a:rPr sz="21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§</a:t>
            </a:r>
            <a:r>
              <a:rPr sz="2100" spc="1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-13" dirty="0">
                <a:solidFill>
                  <a:srgbClr val="000000"/>
                </a:solidFill>
                <a:latin typeface="Arial"/>
                <a:cs typeface="Arial"/>
              </a:rPr>
              <a:t>58</a:t>
            </a:r>
            <a:r>
              <a:rPr sz="2100" spc="2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II</a:t>
            </a:r>
            <a:r>
              <a:rPr sz="2100" spc="-1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VwGO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, aber</a:t>
            </a:r>
            <a:r>
              <a:rPr sz="21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-13" dirty="0">
                <a:solidFill>
                  <a:srgbClr val="000000"/>
                </a:solidFill>
                <a:latin typeface="Arial"/>
                <a:cs typeface="Arial"/>
              </a:rPr>
              <a:t>Verwirkung</a:t>
            </a:r>
            <a:r>
              <a:rPr sz="2100" spc="4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ist</a:t>
            </a:r>
            <a:r>
              <a:rPr sz="2100" spc="-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spc="-20" dirty="0">
                <a:solidFill>
                  <a:srgbClr val="000000"/>
                </a:solidFill>
                <a:latin typeface="Arial"/>
                <a:cs typeface="Arial"/>
              </a:rPr>
              <a:t>auch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vor</a:t>
            </a:r>
            <a:r>
              <a:rPr sz="2100" spc="-11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Ablauf von</a:t>
            </a:r>
            <a:r>
              <a:rPr sz="2100" spc="1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1</a:t>
            </a:r>
            <a:r>
              <a:rPr sz="2100" spc="1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Jahr</a:t>
            </a:r>
            <a:r>
              <a:rPr sz="2100" spc="2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möglich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,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§ 242</a:t>
            </a:r>
            <a:r>
              <a:rPr sz="2100" spc="3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BGB</a:t>
            </a:r>
            <a:r>
              <a:rPr sz="2100" spc="1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analog</a:t>
            </a:r>
            <a:r>
              <a:rPr sz="2100" spc="3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-23" dirty="0">
                <a:solidFill>
                  <a:srgbClr val="000000"/>
                </a:solidFill>
                <a:latin typeface="Arial"/>
                <a:cs typeface="Arial"/>
              </a:rPr>
              <a:t>(Treu</a:t>
            </a:r>
            <a:r>
              <a:rPr sz="2100" spc="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und</a:t>
            </a:r>
            <a:r>
              <a:rPr sz="2100" spc="3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Glauben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)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979382" y="5290418"/>
            <a:ext cx="8230143" cy="5899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7188" marR="0" indent="-357188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→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sz="2100" spc="-15" dirty="0" err="1">
                <a:solidFill>
                  <a:srgbClr val="000000"/>
                </a:solidFill>
                <a:latin typeface="Arial"/>
                <a:cs typeface="Arial"/>
              </a:rPr>
              <a:t>Verwirkung</a:t>
            </a:r>
            <a:r>
              <a:rPr sz="2100" spc="7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verlangt</a:t>
            </a:r>
            <a:r>
              <a:rPr sz="2100" spc="5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ein</a:t>
            </a:r>
            <a:r>
              <a:rPr sz="2100" spc="2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Zeit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-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 und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ein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Umstands</a:t>
            </a:r>
            <a:r>
              <a:rPr lang="de-DE" sz="2100" dirty="0" err="1">
                <a:solidFill>
                  <a:srgbClr val="000000"/>
                </a:solidFill>
                <a:latin typeface="Arial"/>
                <a:cs typeface="Arial"/>
              </a:rPr>
              <a:t>moment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 (Mehrpersonenverhältnis zusätzlich:</a:t>
            </a:r>
            <a:r>
              <a:rPr sz="2100" spc="3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Vertrauens</a:t>
            </a:r>
            <a:r>
              <a:rPr lang="de-DE" sz="2100" dirty="0" err="1">
                <a:solidFill>
                  <a:srgbClr val="000000"/>
                </a:solidFill>
                <a:latin typeface="Arial"/>
                <a:cs typeface="Arial"/>
              </a:rPr>
              <a:t>moment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)</a:t>
            </a:r>
            <a:endParaRPr sz="21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92725" y="12700"/>
            <a:ext cx="3133725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1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0" y="768604"/>
            <a:ext cx="10680700" cy="60137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90616" y="1475153"/>
            <a:ext cx="3805154" cy="3360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sz="2100" b="1" spc="-27" dirty="0">
                <a:solidFill>
                  <a:srgbClr val="000000"/>
                </a:solidFill>
                <a:latin typeface="Arial"/>
                <a:cs typeface="Arial"/>
              </a:rPr>
              <a:t>BVerw</a:t>
            </a:r>
            <a:r>
              <a:rPr sz="2100" b="1" spc="-51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b="1" dirty="0">
                <a:solidFill>
                  <a:srgbClr val="000000"/>
                </a:solidFill>
                <a:latin typeface="Arial"/>
                <a:cs typeface="Arial"/>
              </a:rPr>
              <a:t>G,</a:t>
            </a:r>
            <a:r>
              <a:rPr sz="2100" b="1" spc="-5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b="1" spc="-14" dirty="0">
                <a:solidFill>
                  <a:srgbClr val="000000"/>
                </a:solidFill>
                <a:latin typeface="Arial"/>
                <a:cs typeface="Arial"/>
              </a:rPr>
              <a:t>11.9.2018,</a:t>
            </a:r>
            <a:r>
              <a:rPr sz="2100" b="1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b="1" dirty="0">
                <a:solidFill>
                  <a:srgbClr val="000000"/>
                </a:solidFill>
                <a:latin typeface="Arial"/>
                <a:cs typeface="Arial"/>
              </a:rPr>
              <a:t>4</a:t>
            </a:r>
            <a:r>
              <a:rPr sz="2100" b="1" spc="1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b="1" dirty="0">
                <a:solidFill>
                  <a:srgbClr val="000000"/>
                </a:solidFill>
                <a:latin typeface="Arial"/>
                <a:cs typeface="Arial"/>
              </a:rPr>
              <a:t>B 34.18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59679" y="1955160"/>
            <a:ext cx="9952573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28650" marR="0" indent="-628650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→</a:t>
            </a:r>
            <a:r>
              <a:rPr sz="2100" spc="229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Die</a:t>
            </a:r>
            <a:r>
              <a:rPr sz="2100" spc="1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Prüfung,</a:t>
            </a:r>
            <a:r>
              <a:rPr sz="2100" spc="3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-13" dirty="0">
                <a:solidFill>
                  <a:srgbClr val="000000"/>
                </a:solidFill>
                <a:latin typeface="Arial"/>
                <a:cs typeface="Arial"/>
              </a:rPr>
              <a:t>ob</a:t>
            </a:r>
            <a:r>
              <a:rPr sz="2100" spc="2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das verfahrensrechtliche</a:t>
            </a:r>
            <a:r>
              <a:rPr sz="2100" spc="5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Recht</a:t>
            </a:r>
            <a:r>
              <a:rPr sz="2100" spc="3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zum Widerspruch</a:t>
            </a:r>
            <a:r>
              <a:rPr sz="2100" spc="5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gegen</a:t>
            </a:r>
            <a:r>
              <a:rPr sz="2100" spc="3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eine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einem</a:t>
            </a:r>
            <a:r>
              <a:rPr sz="21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Dritten</a:t>
            </a:r>
            <a:r>
              <a:rPr sz="2100" spc="1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erteilte</a:t>
            </a:r>
            <a:r>
              <a:rPr sz="2100" spc="1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Baugenehmigung</a:t>
            </a:r>
            <a:r>
              <a:rPr sz="2100" spc="3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verwirkt</a:t>
            </a:r>
            <a:r>
              <a:rPr sz="2100" spc="5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ist,</a:t>
            </a:r>
            <a:r>
              <a:rPr sz="2100" spc="-1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kann</a:t>
            </a:r>
            <a:r>
              <a:rPr sz="2100" spc="1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nur</a:t>
            </a:r>
            <a:r>
              <a:rPr sz="2100" spc="2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veranlasst</a:t>
            </a:r>
            <a:r>
              <a:rPr sz="21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sein,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wenn</a:t>
            </a:r>
            <a:r>
              <a:rPr sz="2100" spc="1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die</a:t>
            </a:r>
            <a:r>
              <a:rPr sz="2100" spc="3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Baugenehmigung</a:t>
            </a:r>
            <a:r>
              <a:rPr sz="21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nicht</a:t>
            </a:r>
            <a:r>
              <a:rPr sz="2100" spc="1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schon wegen</a:t>
            </a:r>
            <a:r>
              <a:rPr sz="2100" spc="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-15" dirty="0" err="1">
                <a:solidFill>
                  <a:srgbClr val="000000"/>
                </a:solidFill>
                <a:latin typeface="Arial"/>
                <a:cs typeface="Arial"/>
              </a:rPr>
              <a:t>Versäumung</a:t>
            </a:r>
            <a:r>
              <a:rPr sz="2100" spc="7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der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Widerspruchsfrist</a:t>
            </a:r>
            <a:r>
              <a:rPr sz="21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bestandskräftig</a:t>
            </a:r>
            <a:r>
              <a:rPr sz="2100" spc="3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geworden</a:t>
            </a:r>
            <a:r>
              <a:rPr sz="2100" spc="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ist.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990616" y="3880004"/>
            <a:ext cx="1323637" cy="3360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Zeitablauf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59678" y="4360012"/>
            <a:ext cx="6348823" cy="782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46"/>
              </a:lnSpc>
              <a:spcBef>
                <a:spcPts val="0"/>
              </a:spcBef>
              <a:spcAft>
                <a:spcPts val="0"/>
              </a:spcAft>
              <a:tabLst>
                <a:tab pos="2509838" algn="l"/>
              </a:tabLst>
            </a:pPr>
            <a:r>
              <a:rPr sz="2100" spc="-13" dirty="0">
                <a:solidFill>
                  <a:srgbClr val="000000"/>
                </a:solidFill>
                <a:latin typeface="Arial"/>
                <a:cs typeface="Arial"/>
              </a:rPr>
              <a:t>1.</a:t>
            </a:r>
            <a:r>
              <a:rPr sz="2100" spc="266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4.7.2008: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	Genehmigung	</a:t>
            </a:r>
            <a:endParaRPr sz="21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marR="0">
              <a:lnSpc>
                <a:spcPts val="2346"/>
              </a:lnSpc>
              <a:spcBef>
                <a:spcPts val="1495"/>
              </a:spcBef>
              <a:spcAft>
                <a:spcPts val="0"/>
              </a:spcAft>
              <a:tabLst>
                <a:tab pos="2509838" algn="l"/>
              </a:tabLst>
            </a:pPr>
            <a:r>
              <a:rPr sz="2100" spc="-13" dirty="0">
                <a:solidFill>
                  <a:srgbClr val="000000"/>
                </a:solidFill>
                <a:latin typeface="Arial"/>
                <a:cs typeface="Arial"/>
              </a:rPr>
              <a:t>2.</a:t>
            </a:r>
            <a:r>
              <a:rPr sz="2100" spc="266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2.1.2009: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	Baubeginn (Kenntnis möglich)</a:t>
            </a:r>
            <a:endParaRPr sz="21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59679" y="5323150"/>
            <a:ext cx="5557817" cy="3360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sz="2100" spc="-13" dirty="0">
                <a:solidFill>
                  <a:srgbClr val="000000"/>
                </a:solidFill>
                <a:latin typeface="Arial"/>
                <a:cs typeface="Arial"/>
              </a:rPr>
              <a:t>3.</a:t>
            </a:r>
            <a:r>
              <a:rPr sz="2100" spc="266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28.10.2009:</a:t>
            </a:r>
            <a:r>
              <a:rPr sz="2100" spc="326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Antrag</a:t>
            </a:r>
            <a:r>
              <a:rPr sz="2100" spc="1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auf</a:t>
            </a:r>
            <a:r>
              <a:rPr sz="2100" spc="-11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Akteneinsicht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359679" y="5803287"/>
            <a:ext cx="7644967" cy="2949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6"/>
              </a:lnSpc>
              <a:tabLst>
                <a:tab pos="2509838" algn="l"/>
              </a:tabLst>
            </a:pPr>
            <a:r>
              <a:rPr sz="2100" spc="-13" dirty="0">
                <a:solidFill>
                  <a:srgbClr val="000000"/>
                </a:solidFill>
                <a:latin typeface="Arial"/>
                <a:cs typeface="Arial"/>
              </a:rPr>
              <a:t>4.</a:t>
            </a:r>
            <a:r>
              <a:rPr sz="2100" spc="266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-19" dirty="0">
                <a:solidFill>
                  <a:srgbClr val="000000"/>
                </a:solidFill>
                <a:latin typeface="Arial"/>
                <a:cs typeface="Arial"/>
              </a:rPr>
              <a:t>1.11.20</a:t>
            </a:r>
            <a:r>
              <a:rPr sz="2100" u="sng" spc="-19" dirty="0">
                <a:solidFill>
                  <a:srgbClr val="000000"/>
                </a:solidFill>
                <a:latin typeface="Arial"/>
                <a:cs typeface="Arial"/>
              </a:rPr>
              <a:t>10</a:t>
            </a:r>
            <a:r>
              <a:rPr sz="2100" spc="-19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  <a:r>
              <a:rPr lang="de-DE" sz="2100" spc="-19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 Akteneinsicht</a:t>
            </a:r>
            <a:r>
              <a:rPr lang="de-DE" sz="21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gewährt</a:t>
            </a:r>
            <a:r>
              <a:rPr lang="de-DE" sz="21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(positive</a:t>
            </a:r>
            <a:r>
              <a:rPr lang="de-DE" sz="2100" spc="3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Kenntnis)</a:t>
            </a:r>
            <a:endParaRPr sz="2100" spc="-19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59679" y="6284856"/>
            <a:ext cx="7962159" cy="3360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sz="2100" spc="-13" dirty="0">
                <a:solidFill>
                  <a:srgbClr val="000000"/>
                </a:solidFill>
                <a:latin typeface="Arial"/>
                <a:cs typeface="Arial"/>
              </a:rPr>
              <a:t>5.</a:t>
            </a:r>
            <a:r>
              <a:rPr sz="2100" spc="266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-18" dirty="0">
                <a:solidFill>
                  <a:srgbClr val="000000"/>
                </a:solidFill>
                <a:latin typeface="Arial"/>
                <a:cs typeface="Arial"/>
              </a:rPr>
              <a:t>24.11.2010:</a:t>
            </a:r>
            <a:r>
              <a:rPr sz="2100" spc="342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Widerspruch</a:t>
            </a:r>
            <a:r>
              <a:rPr sz="2100" spc="5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(keine</a:t>
            </a:r>
            <a:r>
              <a:rPr sz="2100" spc="3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-12" dirty="0">
                <a:solidFill>
                  <a:srgbClr val="000000"/>
                </a:solidFill>
                <a:latin typeface="Arial"/>
                <a:cs typeface="Arial"/>
              </a:rPr>
              <a:t>Verfristung</a:t>
            </a:r>
            <a:r>
              <a:rPr sz="2100" spc="4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/</a:t>
            </a:r>
            <a:r>
              <a:rPr sz="2100" spc="-1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-13" dirty="0">
                <a:solidFill>
                  <a:srgbClr val="000000"/>
                </a:solidFill>
                <a:latin typeface="Arial"/>
                <a:cs typeface="Arial"/>
              </a:rPr>
              <a:t>Verwirkung)</a:t>
            </a:r>
          </a:p>
        </p:txBody>
      </p:sp>
      <p:pic>
        <p:nvPicPr>
          <p:cNvPr id="15" name="Grafik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92725" y="12700"/>
            <a:ext cx="3133725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build="p"/>
      <p:bldP spid="10" grpId="0"/>
      <p:bldP spid="11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1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-12982" y="812800"/>
            <a:ext cx="10680700" cy="60137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59679" y="1475153"/>
            <a:ext cx="9661191" cy="5899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28650" marR="0" indent="-628650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c)</a:t>
            </a:r>
            <a:r>
              <a:rPr sz="2100" spc="26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u="sng" dirty="0">
                <a:solidFill>
                  <a:srgbClr val="000000"/>
                </a:solidFill>
                <a:latin typeface="Arial"/>
                <a:cs typeface="Arial"/>
              </a:rPr>
              <a:t>Zulässige Klage bei r</a:t>
            </a:r>
            <a:r>
              <a:rPr sz="2100" u="sng" dirty="0" err="1">
                <a:solidFill>
                  <a:srgbClr val="000000"/>
                </a:solidFill>
                <a:latin typeface="Arial"/>
                <a:cs typeface="Arial"/>
              </a:rPr>
              <a:t>ügelose</a:t>
            </a:r>
            <a:r>
              <a:rPr lang="de-DE" sz="2100" u="sng" dirty="0">
                <a:solidFill>
                  <a:srgbClr val="000000"/>
                </a:solidFill>
                <a:latin typeface="Arial"/>
                <a:cs typeface="Arial"/>
              </a:rPr>
              <a:t>m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 Einlassen der W.-</a:t>
            </a:r>
            <a:r>
              <a:rPr sz="2100" u="sng" dirty="0" err="1">
                <a:solidFill>
                  <a:srgbClr val="000000"/>
                </a:solidFill>
                <a:latin typeface="Arial"/>
                <a:cs typeface="Arial"/>
              </a:rPr>
              <a:t>Behörde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u="sng" dirty="0">
                <a:solidFill>
                  <a:srgbClr val="000000"/>
                </a:solidFill>
                <a:latin typeface="Arial"/>
                <a:cs typeface="Arial"/>
              </a:rPr>
              <a:t>trotz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 err="1">
                <a:solidFill>
                  <a:srgbClr val="000000"/>
                </a:solidFill>
                <a:latin typeface="Arial"/>
                <a:cs typeface="Arial"/>
              </a:rPr>
              <a:t>verfristete</a:t>
            </a:r>
            <a:r>
              <a:rPr lang="de-DE" sz="2100" u="sng" dirty="0">
                <a:solidFill>
                  <a:srgbClr val="000000"/>
                </a:solidFill>
                <a:latin typeface="Arial"/>
                <a:cs typeface="Arial"/>
              </a:rPr>
              <a:t>n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 err="1">
                <a:solidFill>
                  <a:srgbClr val="000000"/>
                </a:solidFill>
                <a:latin typeface="Arial"/>
                <a:cs typeface="Arial"/>
              </a:rPr>
              <a:t>Widerspruch</a:t>
            </a:r>
            <a:r>
              <a:rPr lang="de-DE" sz="2100" u="sng" dirty="0">
                <a:solidFill>
                  <a:srgbClr val="000000"/>
                </a:solidFill>
                <a:latin typeface="Arial"/>
                <a:cs typeface="Arial"/>
              </a:rPr>
              <a:t>s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?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249632" y="2336195"/>
            <a:ext cx="1070647" cy="3360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MM:</a:t>
            </a:r>
            <a:r>
              <a:rPr sz="2100" u="sng" spc="-1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(–)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838475" y="2336195"/>
            <a:ext cx="4633751" cy="1048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hM: (+)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,</a:t>
            </a:r>
            <a:r>
              <a:rPr sz="2100" spc="-41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sofern</a:t>
            </a:r>
            <a:r>
              <a:rPr sz="2100" spc="1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die</a:t>
            </a:r>
            <a:r>
              <a:rPr sz="2100" spc="1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-16" dirty="0">
                <a:solidFill>
                  <a:srgbClr val="000000"/>
                </a:solidFill>
                <a:latin typeface="Arial"/>
                <a:cs typeface="Arial"/>
              </a:rPr>
              <a:t>W.-</a:t>
            </a:r>
            <a:r>
              <a:rPr sz="2100" spc="-16" dirty="0" err="1">
                <a:solidFill>
                  <a:srgbClr val="000000"/>
                </a:solidFill>
                <a:latin typeface="Arial"/>
                <a:cs typeface="Arial"/>
              </a:rPr>
              <a:t>Behörde</a:t>
            </a:r>
            <a:r>
              <a:rPr sz="2100" spc="7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zumin</a:t>
            </a:r>
            <a:r>
              <a:rPr lang="de-DE" sz="2100" dirty="0" err="1">
                <a:solidFill>
                  <a:srgbClr val="000000"/>
                </a:solidFill>
                <a:latin typeface="Arial"/>
                <a:cs typeface="Arial"/>
              </a:rPr>
              <a:t>dest</a:t>
            </a:r>
            <a:r>
              <a:rPr lang="de-DE" sz="2100" spc="1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hilfsweise</a:t>
            </a:r>
            <a:r>
              <a:rPr lang="de-DE" sz="2100" spc="3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sachliche</a:t>
            </a:r>
            <a:r>
              <a:rPr lang="de-DE" sz="2100" spc="1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Erwägungen</a:t>
            </a:r>
            <a:r>
              <a:rPr lang="de-DE" sz="2100" spc="5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im WB</a:t>
            </a:r>
            <a:r>
              <a:rPr lang="de-DE" sz="2100" spc="1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macht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934228" y="2816203"/>
            <a:ext cx="4210398" cy="32316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7188" marR="0" indent="-357188">
              <a:lnSpc>
                <a:spcPts val="2800"/>
              </a:lnSpc>
              <a:spcBef>
                <a:spcPts val="0"/>
              </a:spcBef>
              <a:spcAft>
                <a:spcPts val="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→</a:t>
            </a:r>
            <a:r>
              <a:rPr sz="2100" spc="-20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spc="-205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Fristen</a:t>
            </a:r>
            <a:r>
              <a:rPr sz="2100" spc="-1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als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zwingendes</a:t>
            </a:r>
            <a:r>
              <a:rPr sz="2100" spc="4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Recht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stehen</a:t>
            </a:r>
            <a:r>
              <a:rPr sz="2100" spc="1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nicht</a:t>
            </a:r>
            <a:r>
              <a:rPr sz="2100" spc="1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zur Disposition</a:t>
            </a:r>
          </a:p>
          <a:p>
            <a:pPr marL="357188" indent="-357188">
              <a:lnSpc>
                <a:spcPts val="2800"/>
              </a:lnSpc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→</a:t>
            </a:r>
            <a:r>
              <a:rPr sz="2100" spc="-20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spc="-205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sz="2100" u="sng" dirty="0" err="1">
                <a:solidFill>
                  <a:srgbClr val="000000"/>
                </a:solidFill>
                <a:latin typeface="Arial"/>
                <a:cs typeface="Arial"/>
              </a:rPr>
              <a:t>Beachte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  <a:r>
              <a:rPr sz="21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im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b="1" dirty="0" err="1">
                <a:solidFill>
                  <a:srgbClr val="000000"/>
                </a:solidFill>
                <a:latin typeface="Arial"/>
                <a:cs typeface="Arial"/>
              </a:rPr>
              <a:t>Mehrpersonenverhältnis</a:t>
            </a:r>
            <a:r>
              <a:rPr sz="2100" spc="2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ist</a:t>
            </a:r>
            <a:r>
              <a:rPr sz="2100" spc="1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dies</a:t>
            </a:r>
            <a:r>
              <a:rPr sz="2100" spc="2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b="1" dirty="0">
                <a:solidFill>
                  <a:srgbClr val="000000"/>
                </a:solidFill>
                <a:latin typeface="Arial"/>
                <a:cs typeface="Arial"/>
              </a:rPr>
              <a:t>unstreitig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,</a:t>
            </a:r>
            <a:r>
              <a:rPr sz="2100" spc="3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-13" dirty="0">
                <a:solidFill>
                  <a:srgbClr val="000000"/>
                </a:solidFill>
                <a:latin typeface="Arial"/>
                <a:cs typeface="Arial"/>
              </a:rPr>
              <a:t>da</a:t>
            </a:r>
            <a:r>
              <a:rPr sz="2100" spc="2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ansonsten</a:t>
            </a:r>
            <a:r>
              <a:rPr sz="2100" spc="1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die</a:t>
            </a:r>
            <a:r>
              <a:rPr sz="2100" spc="1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-16" dirty="0">
                <a:solidFill>
                  <a:srgbClr val="000000"/>
                </a:solidFill>
                <a:latin typeface="Arial"/>
                <a:cs typeface="Arial"/>
              </a:rPr>
              <a:t>W.-Behörde</a:t>
            </a:r>
            <a:r>
              <a:rPr sz="2100" spc="7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in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eine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gesicherte</a:t>
            </a:r>
            <a:r>
              <a:rPr sz="2100" spc="1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Rechtsposition</a:t>
            </a:r>
            <a:r>
              <a:rPr sz="2100" spc="3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des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 durch den VA Begünstigten </a:t>
            </a:r>
            <a:r>
              <a:rPr lang="de-DE" sz="2100" spc="-16" dirty="0">
                <a:solidFill>
                  <a:srgbClr val="000000"/>
                </a:solidFill>
                <a:latin typeface="Arial"/>
                <a:cs typeface="Arial"/>
              </a:rPr>
              <a:t>eingriffe 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522941" y="3779342"/>
            <a:ext cx="5129810" cy="14078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7188" marR="0" indent="-357188">
              <a:lnSpc>
                <a:spcPts val="2800"/>
              </a:lnSpc>
              <a:spcBef>
                <a:spcPts val="0"/>
              </a:spcBef>
              <a:spcAft>
                <a:spcPts val="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→</a:t>
            </a:r>
            <a:r>
              <a:rPr sz="2100" spc="-20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spc="-205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Widerspruchsfrist</a:t>
            </a:r>
            <a:r>
              <a:rPr sz="2100" spc="5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dient</a:t>
            </a:r>
            <a:r>
              <a:rPr sz="2100" spc="3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dem</a:t>
            </a:r>
            <a:r>
              <a:rPr sz="2100" spc="2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Schutz</a:t>
            </a:r>
            <a:r>
              <a:rPr sz="2100" spc="-1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der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-13" dirty="0" err="1">
                <a:solidFill>
                  <a:srgbClr val="000000"/>
                </a:solidFill>
                <a:latin typeface="Arial"/>
                <a:cs typeface="Arial"/>
              </a:rPr>
              <a:t>Verwaltung</a:t>
            </a:r>
            <a:r>
              <a:rPr sz="2100" spc="-13" dirty="0">
                <a:solidFill>
                  <a:srgbClr val="000000"/>
                </a:solidFill>
                <a:latin typeface="Arial"/>
                <a:cs typeface="Arial"/>
              </a:rPr>
              <a:t>,</a:t>
            </a:r>
            <a:r>
              <a:rPr sz="2100" spc="6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d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h.</a:t>
            </a:r>
            <a:r>
              <a:rPr sz="2100" spc="1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die</a:t>
            </a:r>
            <a:r>
              <a:rPr sz="2100" spc="1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-16" dirty="0">
                <a:solidFill>
                  <a:srgbClr val="000000"/>
                </a:solidFill>
                <a:latin typeface="Arial"/>
                <a:cs typeface="Arial"/>
              </a:rPr>
              <a:t>W.-</a:t>
            </a:r>
            <a:r>
              <a:rPr sz="2100" spc="-16" dirty="0" err="1">
                <a:solidFill>
                  <a:srgbClr val="000000"/>
                </a:solidFill>
                <a:latin typeface="Arial"/>
                <a:cs typeface="Arial"/>
              </a:rPr>
              <a:t>Behörde</a:t>
            </a:r>
            <a:r>
              <a:rPr sz="2100" spc="7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kann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als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 „Herrin</a:t>
            </a:r>
            <a:r>
              <a:rPr sz="2100" spc="3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des</a:t>
            </a:r>
            <a:r>
              <a:rPr sz="2100" spc="2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-10" dirty="0">
                <a:solidFill>
                  <a:srgbClr val="000000"/>
                </a:solidFill>
                <a:latin typeface="Arial"/>
                <a:cs typeface="Arial"/>
              </a:rPr>
              <a:t>Vorverfahrens“</a:t>
            </a:r>
            <a:r>
              <a:rPr sz="21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auf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 diesen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verzichten</a:t>
            </a:r>
            <a:endParaRPr sz="21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28582" y="-104229"/>
            <a:ext cx="3133725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build="p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1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59679" y="1475153"/>
            <a:ext cx="4894313" cy="2949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46"/>
              </a:lnSpc>
              <a:spcBef>
                <a:spcPts val="0"/>
              </a:spcBef>
              <a:spcAft>
                <a:spcPts val="1200"/>
              </a:spcAft>
            </a:pPr>
            <a:r>
              <a:rPr sz="2100" spc="-13" dirty="0">
                <a:solidFill>
                  <a:srgbClr val="000000"/>
                </a:solidFill>
                <a:latin typeface="Arial"/>
                <a:cs typeface="Arial"/>
              </a:rPr>
              <a:t>3.</a:t>
            </a:r>
            <a:r>
              <a:rPr sz="2100" spc="266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Zustellung</a:t>
            </a:r>
            <a:r>
              <a:rPr sz="2100" u="sng" spc="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 err="1">
                <a:solidFill>
                  <a:srgbClr val="000000"/>
                </a:solidFill>
                <a:latin typeface="Arial"/>
                <a:cs typeface="Arial"/>
              </a:rPr>
              <a:t>eines</a:t>
            </a:r>
            <a:r>
              <a:rPr sz="2100" u="sng" spc="5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 err="1">
                <a:solidFill>
                  <a:srgbClr val="000000"/>
                </a:solidFill>
                <a:latin typeface="Arial"/>
                <a:cs typeface="Arial"/>
              </a:rPr>
              <a:t>Verwaltungsaktes</a:t>
            </a:r>
            <a:endParaRPr sz="2100" u="sng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5854" y="2122066"/>
            <a:ext cx="9437832" cy="23852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7188" marR="0" indent="-357188">
              <a:lnSpc>
                <a:spcPts val="2346"/>
              </a:lnSpc>
              <a:spcBef>
                <a:spcPts val="1200"/>
              </a:spcBef>
              <a:spcAft>
                <a:spcPts val="120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→ Gemäß</a:t>
            </a:r>
            <a:r>
              <a:rPr sz="21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§ 73 III</a:t>
            </a:r>
            <a:r>
              <a:rPr sz="2100" spc="-3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1 VwGO ist</a:t>
            </a:r>
            <a:r>
              <a:rPr sz="2100" spc="-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-13" dirty="0">
                <a:solidFill>
                  <a:srgbClr val="000000"/>
                </a:solidFill>
                <a:latin typeface="Arial"/>
                <a:cs typeface="Arial"/>
              </a:rPr>
              <a:t>der</a:t>
            </a:r>
            <a:r>
              <a:rPr sz="2100" spc="5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Widerspruchsbescheid</a:t>
            </a:r>
            <a:r>
              <a:rPr sz="21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zuzustellen,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wobei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nach</a:t>
            </a:r>
            <a:r>
              <a:rPr sz="2100" spc="1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den</a:t>
            </a:r>
            <a:r>
              <a:rPr sz="2100" spc="3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-11" dirty="0">
                <a:solidFill>
                  <a:srgbClr val="000000"/>
                </a:solidFill>
                <a:latin typeface="Arial"/>
                <a:cs typeface="Arial"/>
              </a:rPr>
              <a:t>Vorschriften</a:t>
            </a:r>
            <a:r>
              <a:rPr sz="2100" spc="2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des</a:t>
            </a:r>
            <a:r>
              <a:rPr sz="2100" spc="2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VwZG zugestellt</a:t>
            </a:r>
            <a:r>
              <a:rPr sz="2100" spc="3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wird</a:t>
            </a:r>
            <a:r>
              <a:rPr sz="2100" spc="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(§</a:t>
            </a:r>
            <a:r>
              <a:rPr sz="2100" spc="1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-13" dirty="0">
                <a:solidFill>
                  <a:srgbClr val="000000"/>
                </a:solidFill>
                <a:latin typeface="Arial"/>
                <a:cs typeface="Arial"/>
              </a:rPr>
              <a:t>73</a:t>
            </a:r>
            <a:r>
              <a:rPr sz="2100" spc="2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III</a:t>
            </a:r>
            <a:r>
              <a:rPr sz="2100" spc="-1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2 VwGO).</a:t>
            </a:r>
          </a:p>
          <a:p>
            <a:pPr marL="357188" marR="0" indent="-357188">
              <a:lnSpc>
                <a:spcPts val="2346"/>
              </a:lnSpc>
              <a:spcBef>
                <a:spcPts val="1200"/>
              </a:spcBef>
              <a:spcAft>
                <a:spcPts val="120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→ Eine Definition</a:t>
            </a:r>
            <a:r>
              <a:rPr sz="2100" spc="1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der</a:t>
            </a:r>
            <a:r>
              <a:rPr sz="2100" spc="2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„Zustellung“</a:t>
            </a:r>
            <a:r>
              <a:rPr sz="21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regelt</a:t>
            </a:r>
            <a:r>
              <a:rPr sz="2100" spc="3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§</a:t>
            </a:r>
            <a:r>
              <a:rPr sz="2100" spc="1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2 I VwZG</a:t>
            </a:r>
            <a:r>
              <a:rPr sz="2100" spc="-1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(„</a:t>
            </a:r>
            <a:r>
              <a:rPr sz="2100" i="1" dirty="0">
                <a:solidFill>
                  <a:srgbClr val="000000"/>
                </a:solidFill>
                <a:latin typeface="Arial"/>
                <a:cs typeface="Arial"/>
              </a:rPr>
              <a:t>Bekanntgabe</a:t>
            </a:r>
            <a:r>
              <a:rPr sz="2100" i="1" spc="5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i="1" dirty="0">
                <a:solidFill>
                  <a:srgbClr val="000000"/>
                </a:solidFill>
                <a:latin typeface="Arial"/>
                <a:cs typeface="Arial"/>
              </a:rPr>
              <a:t>… </a:t>
            </a:r>
            <a:r>
              <a:rPr sz="2100" i="1" spc="16" dirty="0">
                <a:solidFill>
                  <a:srgbClr val="000000"/>
                </a:solidFill>
                <a:latin typeface="Arial"/>
                <a:cs typeface="Arial"/>
              </a:rPr>
              <a:t>in</a:t>
            </a:r>
            <a:r>
              <a:rPr sz="2100" i="1" spc="-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i="1" dirty="0">
                <a:solidFill>
                  <a:srgbClr val="000000"/>
                </a:solidFill>
                <a:latin typeface="Arial"/>
                <a:cs typeface="Arial"/>
              </a:rPr>
              <a:t>der</a:t>
            </a:r>
            <a:r>
              <a:rPr lang="de-DE" sz="21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i="1" dirty="0">
                <a:solidFill>
                  <a:srgbClr val="000000"/>
                </a:solidFill>
                <a:latin typeface="Arial"/>
                <a:cs typeface="Arial"/>
              </a:rPr>
              <a:t>in</a:t>
            </a:r>
            <a:r>
              <a:rPr sz="2100" i="1" spc="1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i="1" dirty="0">
                <a:solidFill>
                  <a:srgbClr val="000000"/>
                </a:solidFill>
                <a:latin typeface="Arial"/>
                <a:cs typeface="Arial"/>
              </a:rPr>
              <a:t>diesem</a:t>
            </a:r>
            <a:r>
              <a:rPr sz="2100" i="1" spc="1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i="1" dirty="0">
                <a:solidFill>
                  <a:srgbClr val="000000"/>
                </a:solidFill>
                <a:latin typeface="Arial"/>
                <a:cs typeface="Arial"/>
              </a:rPr>
              <a:t>Gesetz bestimmten</a:t>
            </a:r>
            <a:r>
              <a:rPr sz="2100" i="1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i="1" dirty="0">
                <a:solidFill>
                  <a:srgbClr val="000000"/>
                </a:solidFill>
                <a:latin typeface="Arial"/>
                <a:cs typeface="Arial"/>
              </a:rPr>
              <a:t>Form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“),</a:t>
            </a:r>
            <a:r>
              <a:rPr sz="2100" spc="3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wobei</a:t>
            </a:r>
            <a:r>
              <a:rPr sz="2100" spc="2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die</a:t>
            </a:r>
            <a:r>
              <a:rPr sz="2100" spc="1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Behörde</a:t>
            </a:r>
            <a:r>
              <a:rPr sz="2100" spc="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nach</a:t>
            </a:r>
            <a:r>
              <a:rPr sz="2100" spc="1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§</a:t>
            </a:r>
            <a:r>
              <a:rPr sz="2100" spc="1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2 III</a:t>
            </a:r>
            <a:r>
              <a:rPr sz="2100" spc="-1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VwZG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die</a:t>
            </a:r>
            <a:r>
              <a:rPr sz="2100" spc="1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-32" dirty="0">
                <a:solidFill>
                  <a:srgbClr val="000000"/>
                </a:solidFill>
                <a:latin typeface="Arial"/>
                <a:cs typeface="Arial"/>
              </a:rPr>
              <a:t>Wahl</a:t>
            </a:r>
            <a:r>
              <a:rPr sz="2100" spc="5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zwischen</a:t>
            </a:r>
            <a:r>
              <a:rPr sz="2100" spc="3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den</a:t>
            </a:r>
            <a:r>
              <a:rPr sz="210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Zustellungsarten</a:t>
            </a:r>
            <a:r>
              <a:rPr sz="2100" spc="5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hat.</a:t>
            </a:r>
            <a:endParaRPr lang="de-DE" sz="21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357188" marR="0" indent="-357188">
              <a:lnSpc>
                <a:spcPts val="2346"/>
              </a:lnSpc>
              <a:spcBef>
                <a:spcPts val="1200"/>
              </a:spcBef>
              <a:spcAft>
                <a:spcPts val="1200"/>
              </a:spcAft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→ Berlin: Bundes-VwZG </a:t>
            </a:r>
            <a:r>
              <a:rPr lang="de-DE" sz="2100" dirty="0" err="1">
                <a:solidFill>
                  <a:srgbClr val="000000"/>
                </a:solidFill>
                <a:latin typeface="Arial"/>
                <a:cs typeface="Arial"/>
              </a:rPr>
              <a:t>iVm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 § 7 VwVfG </a:t>
            </a:r>
            <a:r>
              <a:rPr lang="de-DE" sz="2100" dirty="0" err="1">
                <a:solidFill>
                  <a:srgbClr val="000000"/>
                </a:solidFill>
                <a:latin typeface="Arial"/>
                <a:cs typeface="Arial"/>
              </a:rPr>
              <a:t>Bln</a:t>
            </a:r>
            <a:endParaRPr sz="21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6534" y="179550"/>
            <a:ext cx="3133725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1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355611" y="1475153"/>
            <a:ext cx="2124125" cy="3360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Zustellungsarten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55120" y="2167034"/>
            <a:ext cx="2464949" cy="48218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5403" marR="0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§ 3</a:t>
            </a:r>
            <a:r>
              <a:rPr sz="2100" u="sng" spc="1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VwZG: PZU</a:t>
            </a:r>
          </a:p>
          <a:p>
            <a:pPr marL="357188" marR="0" indent="-357188">
              <a:lnSpc>
                <a:spcPts val="2700"/>
              </a:lnSpc>
              <a:spcBef>
                <a:spcPts val="1483"/>
              </a:spcBef>
              <a:spcAft>
                <a:spcPts val="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→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§ 3</a:t>
            </a:r>
            <a:r>
              <a:rPr sz="2100" spc="1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II</a:t>
            </a:r>
            <a:r>
              <a:rPr sz="2100" spc="-1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VwZG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177-182</a:t>
            </a:r>
            <a:r>
              <a:rPr sz="2100" spc="5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ZPO</a:t>
            </a:r>
            <a:endParaRPr lang="de-DE" sz="21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357188" marR="0" indent="-357188">
              <a:lnSpc>
                <a:spcPts val="2700"/>
              </a:lnSpc>
              <a:spcBef>
                <a:spcPts val="1495"/>
              </a:spcBef>
              <a:spcAft>
                <a:spcPts val="0"/>
              </a:spcAft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→ insb. Ersatzzustellung durch Einlegen in den Briefkasten, § 180 ZPO</a:t>
            </a:r>
          </a:p>
          <a:p>
            <a:pPr marL="357188" marR="0" indent="-357188">
              <a:lnSpc>
                <a:spcPts val="2700"/>
              </a:lnSpc>
              <a:spcBef>
                <a:spcPts val="1495"/>
              </a:spcBef>
              <a:spcAft>
                <a:spcPts val="0"/>
              </a:spcAft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→ PZU = öffentliche Urkunde, §§ 182, 418 ZPO</a:t>
            </a:r>
          </a:p>
          <a:p>
            <a:pPr marL="315403" marR="0">
              <a:lnSpc>
                <a:spcPts val="2346"/>
              </a:lnSpc>
              <a:spcBef>
                <a:spcPts val="1495"/>
              </a:spcBef>
              <a:spcAft>
                <a:spcPts val="0"/>
              </a:spcAft>
            </a:pPr>
            <a:endParaRPr sz="21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27869" y="2165471"/>
            <a:ext cx="3105563" cy="8160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§ 4</a:t>
            </a:r>
            <a:r>
              <a:rPr sz="2100" u="sng" spc="1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VwZG: Einschreiben</a:t>
            </a:r>
          </a:p>
          <a:p>
            <a:pPr marL="0" marR="0">
              <a:lnSpc>
                <a:spcPts val="2346"/>
              </a:lnSpc>
              <a:spcBef>
                <a:spcPts val="1483"/>
              </a:spcBef>
              <a:spcAft>
                <a:spcPts val="0"/>
              </a:spcAft>
            </a:pP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(Übergabe</a:t>
            </a:r>
            <a:r>
              <a:rPr sz="2100" u="sng" spc="5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/</a:t>
            </a:r>
            <a:r>
              <a:rPr sz="2100" u="sng" spc="-1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Rückschein)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7959829" y="2165471"/>
            <a:ext cx="2484990" cy="16671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5517" marR="0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§ 5</a:t>
            </a:r>
            <a:r>
              <a:rPr sz="2100" u="sng" spc="1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VwZG: </a:t>
            </a:r>
            <a:r>
              <a:rPr sz="2100" u="sng" spc="-15" dirty="0">
                <a:solidFill>
                  <a:srgbClr val="000000"/>
                </a:solidFill>
                <a:latin typeface="Arial"/>
                <a:cs typeface="Arial"/>
              </a:rPr>
              <a:t>EB</a:t>
            </a:r>
          </a:p>
          <a:p>
            <a:pPr marL="357188" marR="0" indent="-357188">
              <a:lnSpc>
                <a:spcPts val="2346"/>
              </a:lnSpc>
              <a:spcBef>
                <a:spcPts val="1483"/>
              </a:spcBef>
              <a:spcAft>
                <a:spcPts val="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→</a:t>
            </a:r>
            <a:r>
              <a:rPr sz="2100" spc="-20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spc="-205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gemäß</a:t>
            </a:r>
            <a:r>
              <a:rPr sz="2100" spc="-8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Abs.</a:t>
            </a:r>
            <a:r>
              <a:rPr sz="2100" spc="1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4 </a:t>
            </a:r>
            <a:r>
              <a:rPr sz="2100" spc="-13" dirty="0">
                <a:solidFill>
                  <a:srgbClr val="000000"/>
                </a:solidFill>
                <a:latin typeface="Arial"/>
                <a:cs typeface="Arial"/>
              </a:rPr>
              <a:t>an</a:t>
            </a:r>
            <a:r>
              <a:rPr lang="de-DE" sz="2100" spc="-13" dirty="0">
                <a:solidFill>
                  <a:srgbClr val="000000"/>
                </a:solidFill>
                <a:latin typeface="Arial"/>
                <a:cs typeface="Arial"/>
              </a:rPr>
              <a:t> (u.a.)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RA</a:t>
            </a:r>
            <a:r>
              <a:rPr sz="2100" spc="-9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„auch</a:t>
            </a:r>
            <a:r>
              <a:rPr sz="210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auf</a:t>
            </a:r>
            <a:r>
              <a:rPr sz="2100" spc="1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an</a:t>
            </a:r>
            <a:r>
              <a:rPr lang="de-DE" sz="2100" dirty="0" err="1">
                <a:solidFill>
                  <a:srgbClr val="000000"/>
                </a:solidFill>
                <a:latin typeface="Arial"/>
                <a:cs typeface="Arial"/>
              </a:rPr>
              <a:t>dere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 Weise“ möglich</a:t>
            </a:r>
            <a:endParaRPr sz="21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12335" y="3127048"/>
            <a:ext cx="4498574" cy="21929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700"/>
              </a:lnSpc>
              <a:spcBef>
                <a:spcPts val="600"/>
              </a:spcBef>
              <a:spcAft>
                <a:spcPts val="120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→ Zustellung</a:t>
            </a:r>
            <a:r>
              <a:rPr sz="2100" spc="1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mit</a:t>
            </a:r>
            <a:r>
              <a:rPr sz="2100" spc="-1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tats.</a:t>
            </a:r>
            <a:r>
              <a:rPr sz="2100" spc="-12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Aushändigung</a:t>
            </a:r>
            <a:endParaRPr lang="de-DE" sz="21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265113" indent="-265113">
              <a:lnSpc>
                <a:spcPts val="2700"/>
              </a:lnSpc>
              <a:spcBef>
                <a:spcPts val="600"/>
              </a:spcBef>
              <a:spcAft>
                <a:spcPts val="1200"/>
              </a:spcAft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→</a:t>
            </a:r>
            <a:r>
              <a:rPr lang="de-DE" sz="2100" spc="-20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§</a:t>
            </a:r>
            <a:r>
              <a:rPr lang="de-DE" sz="2100" spc="1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4 II</a:t>
            </a:r>
            <a:r>
              <a:rPr lang="de-DE" sz="2100" spc="-1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1</a:t>
            </a:r>
            <a:r>
              <a:rPr lang="de-DE" sz="2100" spc="1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VwZG:</a:t>
            </a:r>
            <a:r>
              <a:rPr lang="de-DE" sz="2100" spc="-1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Nachweis</a:t>
            </a:r>
            <a:r>
              <a:rPr lang="de-DE" sz="2100" spc="4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mittels Rückscheins </a:t>
            </a:r>
          </a:p>
          <a:p>
            <a:pPr marL="357188" indent="-357188">
              <a:lnSpc>
                <a:spcPts val="2700"/>
              </a:lnSpc>
              <a:spcBef>
                <a:spcPts val="600"/>
              </a:spcBef>
              <a:spcAft>
                <a:spcPts val="1200"/>
              </a:spcAft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→ im Übrigen § 4 II 2 VwZG: 4-Tages-Fiktion</a:t>
            </a:r>
            <a:endParaRPr sz="21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cxnSp>
        <p:nvCxnSpPr>
          <p:cNvPr id="15" name="Gerade Verbindung mit Pfeil 14"/>
          <p:cNvCxnSpPr/>
          <p:nvPr/>
        </p:nvCxnSpPr>
        <p:spPr>
          <a:xfrm flipH="1">
            <a:off x="2027982" y="1834034"/>
            <a:ext cx="3096344" cy="21602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/>
          <p:nvPr/>
        </p:nvCxnSpPr>
        <p:spPr>
          <a:xfrm>
            <a:off x="5124326" y="1811206"/>
            <a:ext cx="0" cy="35426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/>
          <p:nvPr/>
        </p:nvCxnSpPr>
        <p:spPr>
          <a:xfrm>
            <a:off x="5124326" y="1834034"/>
            <a:ext cx="3709704" cy="23911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fik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6534" y="179550"/>
            <a:ext cx="3133725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  <p:bldP spid="7" grpId="0" build="p"/>
      <p:bldP spid="8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768604"/>
            <a:ext cx="10680700" cy="60137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017759" y="2194074"/>
            <a:ext cx="9350541" cy="2372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7188" marR="0" indent="-357188">
              <a:lnSpc>
                <a:spcPts val="2700"/>
              </a:lnSpc>
              <a:spcBef>
                <a:spcPts val="0"/>
              </a:spcBef>
              <a:spcAft>
                <a:spcPts val="120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→</a:t>
            </a:r>
            <a:r>
              <a:rPr sz="2100" spc="-20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Gemäß</a:t>
            </a:r>
            <a:r>
              <a:rPr sz="21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§ 7</a:t>
            </a:r>
            <a:r>
              <a:rPr sz="2100" spc="1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sz="2100" spc="-1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2</a:t>
            </a:r>
            <a:r>
              <a:rPr sz="2100" spc="1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Vw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Z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G</a:t>
            </a:r>
            <a:r>
              <a:rPr sz="2100" spc="1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ist</a:t>
            </a:r>
            <a:r>
              <a:rPr sz="2100" spc="-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die</a:t>
            </a:r>
            <a:r>
              <a:rPr sz="2100" spc="1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Zustellung</a:t>
            </a:r>
            <a:r>
              <a:rPr sz="2100" spc="1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zwingend</a:t>
            </a:r>
            <a:r>
              <a:rPr sz="2100" spc="5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an </a:t>
            </a:r>
            <a:r>
              <a:rPr sz="2100" spc="-13" dirty="0">
                <a:solidFill>
                  <a:srgbClr val="000000"/>
                </a:solidFill>
                <a:latin typeface="Arial"/>
                <a:cs typeface="Arial"/>
              </a:rPr>
              <a:t>den</a:t>
            </a:r>
            <a:r>
              <a:rPr sz="2100" spc="4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Bevollmächtigten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zu</a:t>
            </a:r>
            <a:r>
              <a:rPr sz="2100" spc="1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richten,</a:t>
            </a:r>
            <a:r>
              <a:rPr sz="2100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wenn</a:t>
            </a:r>
            <a:r>
              <a:rPr sz="2100" spc="3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-13" dirty="0">
                <a:solidFill>
                  <a:srgbClr val="000000"/>
                </a:solidFill>
                <a:latin typeface="Arial"/>
                <a:cs typeface="Arial"/>
              </a:rPr>
              <a:t>er</a:t>
            </a:r>
            <a:r>
              <a:rPr sz="2100" spc="3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schriftliche</a:t>
            </a:r>
            <a:r>
              <a:rPr sz="2100" spc="-1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-14" dirty="0">
                <a:solidFill>
                  <a:srgbClr val="000000"/>
                </a:solidFill>
                <a:latin typeface="Arial"/>
                <a:cs typeface="Arial"/>
              </a:rPr>
              <a:t>Vollmacht</a:t>
            </a:r>
            <a:r>
              <a:rPr sz="21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vorgelegt</a:t>
            </a:r>
            <a:r>
              <a:rPr sz="21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hat.</a:t>
            </a:r>
          </a:p>
          <a:p>
            <a:pPr marL="357188" indent="-357188">
              <a:lnSpc>
                <a:spcPts val="2700"/>
              </a:lnSpc>
              <a:spcBef>
                <a:spcPts val="1495"/>
              </a:spcBef>
              <a:spcAft>
                <a:spcPts val="1200"/>
              </a:spcAft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→ Heilung</a:t>
            </a:r>
            <a:r>
              <a:rPr lang="de-DE" sz="2100" spc="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von</a:t>
            </a:r>
            <a:r>
              <a:rPr lang="de-DE" sz="21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Zustellungsmängeln</a:t>
            </a:r>
            <a:r>
              <a:rPr lang="de-DE" sz="2100" spc="3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tritt</a:t>
            </a:r>
            <a:r>
              <a:rPr lang="de-DE" sz="2100" spc="-1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gemäß</a:t>
            </a:r>
            <a:r>
              <a:rPr lang="de-DE" sz="2100" spc="5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§ 8</a:t>
            </a:r>
            <a:r>
              <a:rPr lang="de-DE" sz="2100" spc="1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VwZG</a:t>
            </a:r>
            <a:r>
              <a:rPr lang="de-DE" sz="2100" spc="-1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mit</a:t>
            </a:r>
            <a:r>
              <a:rPr lang="de-DE" sz="2100" spc="-1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tatsächlichem Zugang</a:t>
            </a:r>
            <a:r>
              <a:rPr lang="de-DE" sz="2100" spc="3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beim</a:t>
            </a:r>
            <a:r>
              <a:rPr lang="de-DE" sz="2100" spc="2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Empfangsberechtigten</a:t>
            </a:r>
            <a:r>
              <a:rPr lang="de-DE" sz="21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ein (vgl. § 189 ZPO)</a:t>
            </a:r>
          </a:p>
          <a:p>
            <a:pPr marL="357188" marR="0" indent="-357188">
              <a:lnSpc>
                <a:spcPts val="2346"/>
              </a:lnSpc>
              <a:spcBef>
                <a:spcPts val="1495"/>
              </a:spcBef>
              <a:spcAft>
                <a:spcPts val="0"/>
              </a:spcAft>
            </a:pPr>
            <a:endParaRPr sz="21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6534" y="179550"/>
            <a:ext cx="3133725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1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59679" y="1475153"/>
            <a:ext cx="5450690" cy="3360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sz="2100" spc="-13" dirty="0">
                <a:solidFill>
                  <a:srgbClr val="000000"/>
                </a:solidFill>
                <a:latin typeface="Arial"/>
                <a:cs typeface="Arial"/>
              </a:rPr>
              <a:t>4.</a:t>
            </a:r>
            <a:r>
              <a:rPr sz="2100" spc="266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Wiedereinsetzung</a:t>
            </a:r>
            <a:r>
              <a:rPr sz="2100" u="sng" spc="5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spc="16" dirty="0">
                <a:solidFill>
                  <a:srgbClr val="000000"/>
                </a:solidFill>
                <a:latin typeface="Arial"/>
                <a:cs typeface="Arial"/>
              </a:rPr>
              <a:t>in</a:t>
            </a:r>
            <a:r>
              <a:rPr sz="2100" u="sng" spc="-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den</a:t>
            </a:r>
            <a:r>
              <a:rPr sz="2100" u="sng" spc="3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vorigen</a:t>
            </a:r>
            <a:r>
              <a:rPr sz="2100" u="sng" spc="3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Stand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90616" y="1955160"/>
            <a:ext cx="9239648" cy="2885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7188" marR="0" indent="-357188">
              <a:lnSpc>
                <a:spcPts val="2700"/>
              </a:lnSpc>
              <a:spcBef>
                <a:spcPts val="600"/>
              </a:spcBef>
              <a:spcAft>
                <a:spcPts val="120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→</a:t>
            </a:r>
            <a:r>
              <a:rPr sz="2100" spc="-20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spc="-205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§</a:t>
            </a:r>
            <a:r>
              <a:rPr sz="2100" spc="1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-13" dirty="0">
                <a:solidFill>
                  <a:srgbClr val="000000"/>
                </a:solidFill>
                <a:latin typeface="Arial"/>
                <a:cs typeface="Arial"/>
              </a:rPr>
              <a:t>60</a:t>
            </a:r>
            <a:r>
              <a:rPr sz="2100" spc="2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VwGO</a:t>
            </a:r>
            <a:r>
              <a:rPr sz="2100" spc="-1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gilt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über § 70 II VwGO auch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für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 die</a:t>
            </a:r>
            <a:r>
              <a:rPr sz="2100" spc="1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Widerspruchsfrist</a:t>
            </a:r>
            <a:r>
              <a:rPr sz="2100" spc="5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endParaRPr lang="de-DE" sz="2100" spc="-11" dirty="0">
              <a:solidFill>
                <a:srgbClr val="000000"/>
              </a:solidFill>
              <a:latin typeface="Arial"/>
              <a:cs typeface="Arial"/>
            </a:endParaRPr>
          </a:p>
          <a:p>
            <a:pPr marL="357188" marR="0" indent="-357188">
              <a:lnSpc>
                <a:spcPts val="2700"/>
              </a:lnSpc>
              <a:spcBef>
                <a:spcPts val="600"/>
              </a:spcBef>
              <a:spcAft>
                <a:spcPts val="1200"/>
              </a:spcAft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→</a:t>
            </a:r>
            <a:r>
              <a:rPr lang="de-DE" sz="2100" spc="-205" dirty="0">
                <a:solidFill>
                  <a:srgbClr val="000000"/>
                </a:solidFill>
                <a:latin typeface="Arial"/>
                <a:cs typeface="Arial"/>
              </a:rPr>
              <a:t> 	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Die Darstellung</a:t>
            </a:r>
            <a:r>
              <a:rPr lang="de-DE" sz="2100" spc="5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erfolgt</a:t>
            </a:r>
            <a:r>
              <a:rPr lang="de-DE" sz="2100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spc="16" dirty="0">
                <a:solidFill>
                  <a:srgbClr val="000000"/>
                </a:solidFill>
                <a:latin typeface="Arial"/>
                <a:cs typeface="Arial"/>
              </a:rPr>
              <a:t>im</a:t>
            </a:r>
            <a:r>
              <a:rPr lang="de-DE" sz="2100" spc="-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spc="-23" dirty="0">
                <a:solidFill>
                  <a:srgbClr val="000000"/>
                </a:solidFill>
                <a:latin typeface="Arial"/>
                <a:cs typeface="Arial"/>
              </a:rPr>
              <a:t>Tatbestand</a:t>
            </a:r>
            <a:r>
              <a:rPr lang="de-DE" sz="2100" spc="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beim</a:t>
            </a:r>
            <a:r>
              <a:rPr lang="de-DE" sz="2100" spc="-8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Antrag</a:t>
            </a:r>
            <a:r>
              <a:rPr lang="de-DE" sz="2100" spc="1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und</a:t>
            </a:r>
            <a:r>
              <a:rPr lang="de-DE" sz="210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spc="16" dirty="0">
                <a:solidFill>
                  <a:srgbClr val="000000"/>
                </a:solidFill>
                <a:latin typeface="Arial"/>
                <a:cs typeface="Arial"/>
              </a:rPr>
              <a:t>in</a:t>
            </a:r>
            <a:r>
              <a:rPr lang="de-DE" sz="2100" spc="-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den</a:t>
            </a:r>
            <a:r>
              <a:rPr lang="de-DE" sz="210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Entscheidungsgründen</a:t>
            </a:r>
            <a:r>
              <a:rPr lang="de-DE" sz="2100" spc="5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bei</a:t>
            </a:r>
            <a:r>
              <a:rPr lang="de-DE" sz="2100" spc="2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der Klagefrist,</a:t>
            </a:r>
            <a:r>
              <a:rPr lang="de-DE" sz="21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nicht</a:t>
            </a:r>
            <a:r>
              <a:rPr lang="de-DE" sz="2100" spc="1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hingegen</a:t>
            </a:r>
            <a:r>
              <a:rPr lang="de-DE" sz="2100" spc="7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im</a:t>
            </a:r>
            <a:r>
              <a:rPr lang="de-DE" sz="2100" spc="-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spc="-46" dirty="0">
                <a:solidFill>
                  <a:srgbClr val="000000"/>
                </a:solidFill>
                <a:latin typeface="Arial"/>
                <a:cs typeface="Arial"/>
              </a:rPr>
              <a:t>Tenor</a:t>
            </a:r>
            <a:r>
              <a:rPr lang="de-DE" sz="2100" spc="6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zur Hauptsache,</a:t>
            </a:r>
            <a:r>
              <a:rPr lang="de-DE" sz="2100" spc="3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sondern allenfalls</a:t>
            </a:r>
            <a:r>
              <a:rPr lang="de-DE" sz="2100" spc="2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spc="16" dirty="0">
                <a:solidFill>
                  <a:srgbClr val="000000"/>
                </a:solidFill>
                <a:latin typeface="Arial"/>
                <a:cs typeface="Arial"/>
              </a:rPr>
              <a:t>im</a:t>
            </a:r>
            <a:r>
              <a:rPr lang="de-DE" sz="2100" spc="-1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spc="-20" dirty="0">
                <a:solidFill>
                  <a:srgbClr val="000000"/>
                </a:solidFill>
                <a:latin typeface="Arial"/>
                <a:cs typeface="Arial"/>
              </a:rPr>
              <a:t>Kosten-Tenor</a:t>
            </a:r>
            <a:r>
              <a:rPr lang="de-DE" sz="2100" spc="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(vgl.</a:t>
            </a:r>
            <a:r>
              <a:rPr lang="de-DE" sz="2100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§</a:t>
            </a:r>
            <a:r>
              <a:rPr lang="de-DE" sz="2100" spc="1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spc="-13" dirty="0">
                <a:solidFill>
                  <a:srgbClr val="000000"/>
                </a:solidFill>
                <a:latin typeface="Arial"/>
                <a:cs typeface="Arial"/>
              </a:rPr>
              <a:t>155</a:t>
            </a:r>
            <a:r>
              <a:rPr lang="de-DE" sz="2100" spc="4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III</a:t>
            </a:r>
            <a:r>
              <a:rPr lang="de-DE" sz="2100" spc="-3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VwGO)</a:t>
            </a:r>
          </a:p>
          <a:p>
            <a:pPr marL="357188" marR="0" indent="-357188">
              <a:lnSpc>
                <a:spcPts val="2700"/>
              </a:lnSpc>
              <a:spcBef>
                <a:spcPts val="600"/>
              </a:spcBef>
              <a:spcAft>
                <a:spcPts val="1200"/>
              </a:spcAft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→ Beim Verfassen eines Bescheides ist Aufnahme in den Tenor möglich, aber nicht zwingend (z.B. „1.  Auf Ihren Antrag gewähre ich Ihnen Wiedereinsetzung in die Widerspruchsfrist.“)</a:t>
            </a: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6534" y="179550"/>
            <a:ext cx="3133725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1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71798" y="1113954"/>
            <a:ext cx="9577064" cy="54117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0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sz="2100" u="sng" dirty="0" err="1">
                <a:solidFill>
                  <a:srgbClr val="000000"/>
                </a:solidFill>
                <a:latin typeface="Arial"/>
                <a:cs typeface="Arial"/>
              </a:rPr>
              <a:t>Voraussetzungen</a:t>
            </a:r>
            <a:r>
              <a:rPr sz="2100" u="sng" spc="6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u="sng" dirty="0">
                <a:solidFill>
                  <a:srgbClr val="000000"/>
                </a:solidFill>
                <a:latin typeface="Arial"/>
                <a:cs typeface="Arial"/>
              </a:rPr>
              <a:t>des</a:t>
            </a:r>
            <a:r>
              <a:rPr sz="2100" u="sng" spc="1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§ 60 VwGO</a:t>
            </a:r>
          </a:p>
          <a:p>
            <a:pPr marL="0" marR="0">
              <a:lnSpc>
                <a:spcPts val="2700"/>
              </a:lnSpc>
              <a:spcBef>
                <a:spcPts val="600"/>
              </a:spcBef>
              <a:spcAft>
                <a:spcPts val="600"/>
              </a:spcAft>
            </a:pPr>
            <a:r>
              <a:rPr sz="2100" spc="-13" dirty="0">
                <a:solidFill>
                  <a:srgbClr val="000000"/>
                </a:solidFill>
                <a:latin typeface="Arial"/>
                <a:cs typeface="Arial"/>
              </a:rPr>
              <a:t>a)</a:t>
            </a:r>
            <a:r>
              <a:rPr sz="2100" spc="255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gesetzliche</a:t>
            </a:r>
            <a:r>
              <a:rPr sz="2100" spc="1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Frist versäumt</a:t>
            </a:r>
            <a:r>
              <a:rPr sz="21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(§ 60 I</a:t>
            </a:r>
            <a:r>
              <a:rPr sz="2100" spc="-1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VwGO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)</a:t>
            </a:r>
            <a:endParaRPr lang="de-DE" sz="21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628650">
              <a:lnSpc>
                <a:spcPts val="2700"/>
              </a:lnSpc>
              <a:spcBef>
                <a:spcPts val="600"/>
              </a:spcBef>
              <a:spcAft>
                <a:spcPts val="600"/>
              </a:spcAft>
              <a:tabLst>
                <a:tab pos="628650" algn="l"/>
              </a:tabLst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→ beachte</a:t>
            </a:r>
            <a:r>
              <a:rPr lang="de-DE" sz="21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für Klageerhebung</a:t>
            </a:r>
            <a:r>
              <a:rPr lang="de-DE" sz="2100" spc="7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beim</a:t>
            </a:r>
            <a:r>
              <a:rPr lang="de-DE" sz="2100" spc="2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unzuständigen</a:t>
            </a:r>
            <a:r>
              <a:rPr lang="de-DE" sz="2100" spc="5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Gericht: § 17b</a:t>
            </a:r>
            <a:r>
              <a:rPr lang="de-DE" sz="2100" spc="3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de-DE" sz="2100" spc="-3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2</a:t>
            </a:r>
            <a:r>
              <a:rPr lang="de-DE" sz="2100" spc="1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GVG („</a:t>
            </a:r>
            <a:r>
              <a:rPr lang="de-DE" sz="2100" i="1" dirty="0">
                <a:solidFill>
                  <a:srgbClr val="000000"/>
                </a:solidFill>
                <a:latin typeface="Arial"/>
                <a:cs typeface="Arial"/>
              </a:rPr>
              <a:t>Die</a:t>
            </a:r>
            <a:r>
              <a:rPr lang="de-DE" sz="2100" i="1" spc="3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i="1" dirty="0">
                <a:solidFill>
                  <a:srgbClr val="000000"/>
                </a:solidFill>
                <a:latin typeface="Arial"/>
                <a:cs typeface="Arial"/>
              </a:rPr>
              <a:t>Wirkungen</a:t>
            </a:r>
            <a:r>
              <a:rPr lang="de-DE" sz="2100" i="1" spc="6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i="1" dirty="0">
                <a:solidFill>
                  <a:srgbClr val="000000"/>
                </a:solidFill>
                <a:latin typeface="Arial"/>
                <a:cs typeface="Arial"/>
              </a:rPr>
              <a:t>der</a:t>
            </a:r>
            <a:r>
              <a:rPr lang="de-DE" sz="2100" i="1" spc="2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i="1" dirty="0">
                <a:solidFill>
                  <a:srgbClr val="000000"/>
                </a:solidFill>
                <a:latin typeface="Arial"/>
                <a:cs typeface="Arial"/>
              </a:rPr>
              <a:t>Rechtshängigkeit</a:t>
            </a:r>
            <a:r>
              <a:rPr lang="de-DE" sz="2100" i="1" spc="5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i="1" dirty="0">
                <a:solidFill>
                  <a:srgbClr val="000000"/>
                </a:solidFill>
                <a:latin typeface="Arial"/>
                <a:cs typeface="Arial"/>
              </a:rPr>
              <a:t>bleiben</a:t>
            </a:r>
            <a:r>
              <a:rPr lang="de-DE" sz="2100" i="1" spc="3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i="1" dirty="0">
                <a:solidFill>
                  <a:srgbClr val="000000"/>
                </a:solidFill>
                <a:latin typeface="Arial"/>
                <a:cs typeface="Arial"/>
              </a:rPr>
              <a:t>bestehen.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“)</a:t>
            </a:r>
          </a:p>
          <a:p>
            <a:pPr>
              <a:lnSpc>
                <a:spcPts val="27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2100" spc="-13" dirty="0">
                <a:solidFill>
                  <a:srgbClr val="000000"/>
                </a:solidFill>
                <a:latin typeface="Arial"/>
                <a:cs typeface="Arial"/>
              </a:rPr>
              <a:t>b)</a:t>
            </a:r>
            <a:r>
              <a:rPr lang="de-DE" sz="2100" spc="255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ohne</a:t>
            </a:r>
            <a:r>
              <a:rPr lang="de-DE" sz="2100" spc="1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spc="-11" dirty="0">
                <a:solidFill>
                  <a:srgbClr val="000000"/>
                </a:solidFill>
                <a:latin typeface="Arial"/>
                <a:cs typeface="Arial"/>
              </a:rPr>
              <a:t>Verschulden</a:t>
            </a:r>
            <a:r>
              <a:rPr lang="de-DE" sz="2100" spc="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spc="15" dirty="0">
                <a:solidFill>
                  <a:srgbClr val="000000"/>
                </a:solidFill>
                <a:latin typeface="Arial"/>
                <a:cs typeface="Arial"/>
              </a:rPr>
              <a:t>(§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spc="-13" dirty="0">
                <a:solidFill>
                  <a:srgbClr val="000000"/>
                </a:solidFill>
                <a:latin typeface="Arial"/>
                <a:cs typeface="Arial"/>
              </a:rPr>
              <a:t>60</a:t>
            </a:r>
            <a:r>
              <a:rPr lang="de-DE" sz="2100" spc="2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de-DE" sz="2100" spc="-1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VwGO)</a:t>
            </a:r>
          </a:p>
          <a:p>
            <a:pPr marL="628650">
              <a:lnSpc>
                <a:spcPts val="27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→ Fahrlässigkeit</a:t>
            </a:r>
            <a:r>
              <a:rPr lang="de-DE" sz="21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genügt</a:t>
            </a:r>
            <a:r>
              <a:rPr lang="de-DE" sz="2100" spc="5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(subjektiver</a:t>
            </a:r>
            <a:r>
              <a:rPr lang="de-DE" sz="2100" spc="6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Maßstab)</a:t>
            </a:r>
          </a:p>
          <a:p>
            <a:pPr marL="985838" marR="0" indent="-357188">
              <a:lnSpc>
                <a:spcPts val="27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→ Zurechnung</a:t>
            </a:r>
            <a:r>
              <a:rPr lang="de-DE" sz="2100" spc="5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des</a:t>
            </a:r>
            <a:r>
              <a:rPr lang="de-DE" sz="2100" spc="2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spc="-13" dirty="0">
                <a:solidFill>
                  <a:srgbClr val="000000"/>
                </a:solidFill>
                <a:latin typeface="Arial"/>
                <a:cs typeface="Arial"/>
              </a:rPr>
              <a:t>Verschuldens</a:t>
            </a:r>
            <a:r>
              <a:rPr lang="de-DE" sz="2100" spc="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des</a:t>
            </a:r>
            <a:r>
              <a:rPr lang="de-DE" sz="2100" spc="2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RA</a:t>
            </a:r>
            <a:r>
              <a:rPr lang="de-DE" sz="2100" spc="-11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über</a:t>
            </a:r>
            <a:r>
              <a:rPr lang="de-DE" sz="2100" spc="4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§ 173</a:t>
            </a:r>
            <a:r>
              <a:rPr lang="de-DE" sz="2100" spc="3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VwGO,</a:t>
            </a:r>
            <a:r>
              <a:rPr lang="de-DE" sz="2100" spc="1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§ 85</a:t>
            </a:r>
            <a:r>
              <a:rPr lang="de-DE" sz="2100" spc="-1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II ZPO</a:t>
            </a:r>
          </a:p>
          <a:p>
            <a:pPr marL="628650" indent="-628650">
              <a:lnSpc>
                <a:spcPts val="27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c)</a:t>
            </a:r>
            <a:r>
              <a:rPr lang="de-DE" sz="2100" spc="26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Antrag</a:t>
            </a:r>
            <a:r>
              <a:rPr lang="de-DE" sz="2100" spc="17" dirty="0">
                <a:solidFill>
                  <a:srgbClr val="000000"/>
                </a:solidFill>
                <a:latin typeface="Arial"/>
                <a:cs typeface="Arial"/>
              </a:rPr>
              <a:t> binnen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2</a:t>
            </a:r>
            <a:r>
              <a:rPr lang="de-DE" sz="2100" spc="1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Wochen</a:t>
            </a:r>
            <a:r>
              <a:rPr lang="de-DE" sz="2100" spc="4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nach</a:t>
            </a:r>
            <a:r>
              <a:rPr lang="de-DE" sz="2100" spc="1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Wegfall</a:t>
            </a:r>
            <a:r>
              <a:rPr lang="de-DE" sz="2100" spc="2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des</a:t>
            </a:r>
            <a:r>
              <a:rPr lang="de-DE" sz="2100" spc="2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Hindernisses</a:t>
            </a:r>
            <a:r>
              <a:rPr lang="de-DE" sz="2100" spc="7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(§</a:t>
            </a:r>
            <a:r>
              <a:rPr lang="de-DE" sz="2100" spc="1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spc="-13" dirty="0">
                <a:solidFill>
                  <a:srgbClr val="000000"/>
                </a:solidFill>
                <a:latin typeface="Arial"/>
                <a:cs typeface="Arial"/>
              </a:rPr>
              <a:t>60</a:t>
            </a:r>
            <a:r>
              <a:rPr lang="de-DE" sz="2100" spc="2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II</a:t>
            </a:r>
            <a:r>
              <a:rPr lang="de-DE" sz="2100" spc="-1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1 VwGO)</a:t>
            </a:r>
          </a:p>
          <a:p>
            <a:pPr marL="628650" indent="-628650">
              <a:lnSpc>
                <a:spcPts val="27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2100" spc="-13" dirty="0">
                <a:solidFill>
                  <a:srgbClr val="000000"/>
                </a:solidFill>
                <a:latin typeface="Arial"/>
                <a:cs typeface="Arial"/>
              </a:rPr>
              <a:t>d)</a:t>
            </a:r>
            <a:r>
              <a:rPr lang="de-DE" sz="2100" spc="255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Glaubhaftmachung</a:t>
            </a:r>
            <a:r>
              <a:rPr lang="de-DE" sz="21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spc="15" dirty="0">
                <a:solidFill>
                  <a:srgbClr val="000000"/>
                </a:solidFill>
                <a:latin typeface="Arial"/>
                <a:cs typeface="Arial"/>
              </a:rPr>
              <a:t>(§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spc="-13" dirty="0">
                <a:solidFill>
                  <a:srgbClr val="000000"/>
                </a:solidFill>
                <a:latin typeface="Arial"/>
                <a:cs typeface="Arial"/>
              </a:rPr>
              <a:t>60</a:t>
            </a:r>
            <a:r>
              <a:rPr lang="de-DE" sz="2100" spc="2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II</a:t>
            </a:r>
            <a:r>
              <a:rPr lang="de-DE" sz="2100" spc="-1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2 VwGO): § 173</a:t>
            </a:r>
            <a:r>
              <a:rPr lang="de-DE" sz="2100" spc="3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VwGO,</a:t>
            </a:r>
            <a:r>
              <a:rPr lang="de-DE" sz="2100" spc="1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§ 294</a:t>
            </a:r>
            <a:r>
              <a:rPr lang="de-DE" sz="210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ZPO</a:t>
            </a:r>
          </a:p>
          <a:p>
            <a:pPr marL="628650" indent="-628650">
              <a:lnSpc>
                <a:spcPts val="27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2100" spc="-13" dirty="0">
                <a:solidFill>
                  <a:srgbClr val="000000"/>
                </a:solidFill>
                <a:latin typeface="Arial"/>
                <a:cs typeface="Arial"/>
              </a:rPr>
              <a:t>e)</a:t>
            </a:r>
            <a:r>
              <a:rPr lang="de-DE" sz="2100" spc="255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Nachholung</a:t>
            </a:r>
            <a:r>
              <a:rPr lang="de-DE" sz="2100" spc="-11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der</a:t>
            </a:r>
            <a:r>
              <a:rPr lang="de-DE" sz="2100" spc="-16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versäumten</a:t>
            </a:r>
            <a:r>
              <a:rPr lang="de-DE" sz="2100" spc="-13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Rechtshandlung</a:t>
            </a:r>
            <a:r>
              <a:rPr lang="de-DE" sz="2100" spc="-11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in</a:t>
            </a:r>
            <a:r>
              <a:rPr lang="de-DE" sz="2100" spc="-15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der</a:t>
            </a:r>
            <a:r>
              <a:rPr lang="de-DE" sz="2100" spc="-2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Antragsfrist</a:t>
            </a:r>
            <a:r>
              <a:rPr lang="de-DE" sz="2100" spc="-18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(§</a:t>
            </a:r>
            <a:r>
              <a:rPr lang="de-DE" sz="2100" spc="-14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spc="-13" dirty="0">
                <a:solidFill>
                  <a:srgbClr val="000000"/>
                </a:solidFill>
                <a:latin typeface="Arial"/>
                <a:cs typeface="Arial"/>
              </a:rPr>
              <a:t>60</a:t>
            </a:r>
            <a:r>
              <a:rPr lang="de-DE" sz="2100" spc="-14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II</a:t>
            </a:r>
            <a:r>
              <a:rPr lang="de-DE" sz="2100" spc="-18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3</a:t>
            </a:r>
            <a:r>
              <a:rPr lang="de-DE" sz="2100" spc="-17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VwGO)</a:t>
            </a:r>
          </a:p>
          <a:p>
            <a:pPr marL="628650" indent="-628650">
              <a:lnSpc>
                <a:spcPts val="27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f)</a:t>
            </a:r>
            <a:r>
              <a:rPr lang="de-DE" sz="2100" spc="310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Wiedereinsetzung</a:t>
            </a:r>
            <a:r>
              <a:rPr lang="de-DE" sz="2100" spc="5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auch ohne</a:t>
            </a:r>
            <a:r>
              <a:rPr lang="de-DE" sz="2100" spc="-8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Antrag</a:t>
            </a:r>
            <a:r>
              <a:rPr lang="de-DE" sz="2100" spc="1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möglich</a:t>
            </a:r>
            <a:r>
              <a:rPr lang="de-DE" sz="21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(§ 60 II</a:t>
            </a:r>
            <a:r>
              <a:rPr lang="de-DE" sz="2100" spc="-1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4 VwGO)</a:t>
            </a:r>
            <a:endParaRPr sz="21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9911" y="146007"/>
            <a:ext cx="3133725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1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0" y="753914"/>
            <a:ext cx="10680700" cy="60137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407440" y="1374489"/>
            <a:ext cx="2005383" cy="3360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sz="2100" b="1" u="sng" dirty="0">
                <a:solidFill>
                  <a:srgbClr val="000000"/>
                </a:solidFill>
                <a:latin typeface="Arial"/>
                <a:cs typeface="Arial"/>
              </a:rPr>
              <a:t>Abstrakter</a:t>
            </a:r>
            <a:r>
              <a:rPr sz="2100" b="1" u="sng" spc="7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b="1" u="sng" spc="-39" dirty="0">
                <a:solidFill>
                  <a:srgbClr val="000000"/>
                </a:solidFill>
                <a:latin typeface="Arial"/>
                <a:cs typeface="Arial"/>
              </a:rPr>
              <a:t>Teil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59679" y="1955159"/>
            <a:ext cx="9134832" cy="3360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sz="2100" b="1" dirty="0">
                <a:solidFill>
                  <a:srgbClr val="000000"/>
                </a:solidFill>
                <a:latin typeface="Arial"/>
                <a:cs typeface="Arial"/>
              </a:rPr>
              <a:t>I.</a:t>
            </a:r>
            <a:r>
              <a:rPr sz="2100" b="1" spc="321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b="1" u="sng" spc="-14" dirty="0">
                <a:solidFill>
                  <a:srgbClr val="000000"/>
                </a:solidFill>
                <a:latin typeface="Arial"/>
                <a:cs typeface="Arial"/>
              </a:rPr>
              <a:t>Verböserung</a:t>
            </a:r>
            <a:r>
              <a:rPr sz="2100" b="1" u="sng" spc="5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b="1" u="sng" dirty="0">
                <a:solidFill>
                  <a:srgbClr val="000000"/>
                </a:solidFill>
                <a:latin typeface="Arial"/>
                <a:cs typeface="Arial"/>
              </a:rPr>
              <a:t>im</a:t>
            </a:r>
            <a:r>
              <a:rPr sz="2100" b="1" u="sng" spc="-1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b="1" u="sng" spc="-15" dirty="0">
                <a:solidFill>
                  <a:srgbClr val="000000"/>
                </a:solidFill>
                <a:latin typeface="Arial"/>
                <a:cs typeface="Arial"/>
              </a:rPr>
              <a:t>Vorverfahren:</a:t>
            </a:r>
            <a:r>
              <a:rPr sz="2100" b="1" u="sng" spc="7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b="1" u="sng" dirty="0">
                <a:solidFill>
                  <a:srgbClr val="000000"/>
                </a:solidFill>
                <a:latin typeface="Arial"/>
                <a:cs typeface="Arial"/>
              </a:rPr>
              <a:t>Probleme</a:t>
            </a:r>
            <a:r>
              <a:rPr sz="2100" b="1" u="sng" spc="1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b="1" u="sng" dirty="0">
                <a:solidFill>
                  <a:srgbClr val="000000"/>
                </a:solidFill>
                <a:latin typeface="Arial"/>
                <a:cs typeface="Arial"/>
              </a:rPr>
              <a:t>der</a:t>
            </a:r>
            <a:r>
              <a:rPr sz="2100" b="1" u="sng" spc="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b="1" u="sng" dirty="0">
                <a:solidFill>
                  <a:srgbClr val="000000"/>
                </a:solidFill>
                <a:latin typeface="Arial"/>
                <a:cs typeface="Arial"/>
              </a:rPr>
              <a:t>„reformatio</a:t>
            </a:r>
            <a:r>
              <a:rPr sz="2100" b="1" u="sng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b="1" u="sng" dirty="0">
                <a:solidFill>
                  <a:srgbClr val="000000"/>
                </a:solidFill>
                <a:latin typeface="Arial"/>
                <a:cs typeface="Arial"/>
              </a:rPr>
              <a:t>in peius“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59679" y="2436728"/>
            <a:ext cx="6413923" cy="3360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sz="2100" spc="-13" dirty="0">
                <a:solidFill>
                  <a:srgbClr val="000000"/>
                </a:solidFill>
                <a:latin typeface="Arial"/>
                <a:cs typeface="Arial"/>
              </a:rPr>
              <a:t>1.</a:t>
            </a:r>
            <a:r>
              <a:rPr sz="2100" spc="266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Gegenstand</a:t>
            </a:r>
            <a:r>
              <a:rPr sz="2100" u="sng" spc="5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der</a:t>
            </a:r>
            <a:r>
              <a:rPr sz="2100" u="sng" spc="-1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Anfechtungsklage:</a:t>
            </a:r>
            <a:r>
              <a:rPr sz="2100" u="sng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§</a:t>
            </a:r>
            <a:r>
              <a:rPr sz="2100" u="sng" spc="1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spc="-13" dirty="0">
                <a:solidFill>
                  <a:srgbClr val="000000"/>
                </a:solidFill>
                <a:latin typeface="Arial"/>
                <a:cs typeface="Arial"/>
              </a:rPr>
              <a:t>79</a:t>
            </a:r>
            <a:r>
              <a:rPr sz="2100" u="sng" spc="2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VwGO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989053" y="3302329"/>
            <a:ext cx="4132357" cy="16671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7188" marR="0" indent="-357188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→</a:t>
            </a:r>
            <a:r>
              <a:rPr sz="2100" spc="-20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grds. „alles</a:t>
            </a:r>
            <a:r>
              <a:rPr sz="2100" spc="15" dirty="0">
                <a:solidFill>
                  <a:srgbClr val="000000"/>
                </a:solidFill>
                <a:latin typeface="Arial"/>
                <a:cs typeface="Arial"/>
              </a:rPr>
              <a:t>“,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d.h.</a:t>
            </a:r>
            <a:r>
              <a:rPr sz="2100" spc="-1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der</a:t>
            </a:r>
            <a:r>
              <a:rPr sz="2100" spc="2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ursprüngliche</a:t>
            </a:r>
            <a:r>
              <a:rPr sz="2100" spc="1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-141" dirty="0">
                <a:solidFill>
                  <a:srgbClr val="000000"/>
                </a:solidFill>
                <a:latin typeface="Arial"/>
                <a:cs typeface="Arial"/>
              </a:rPr>
              <a:t>VA</a:t>
            </a:r>
            <a:r>
              <a:rPr sz="2100" spc="2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in</a:t>
            </a:r>
            <a:r>
              <a:rPr sz="2100" spc="1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-13" dirty="0">
                <a:solidFill>
                  <a:srgbClr val="000000"/>
                </a:solidFill>
                <a:latin typeface="Arial"/>
                <a:cs typeface="Arial"/>
              </a:rPr>
              <a:t>der</a:t>
            </a:r>
            <a:r>
              <a:rPr sz="2100" spc="3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Gestalt, die</a:t>
            </a:r>
            <a:r>
              <a:rPr sz="2100" spc="2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er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durch</a:t>
            </a:r>
            <a:r>
              <a:rPr sz="2100" spc="3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den</a:t>
            </a:r>
            <a:r>
              <a:rPr sz="210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WB</a:t>
            </a:r>
            <a:r>
              <a:rPr sz="2100" spc="1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gefunden</a:t>
            </a:r>
            <a:r>
              <a:rPr sz="2100" spc="5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hat</a:t>
            </a:r>
          </a:p>
          <a:p>
            <a:pPr marL="0" marR="0">
              <a:lnSpc>
                <a:spcPts val="2346"/>
              </a:lnSpc>
              <a:spcBef>
                <a:spcPts val="1495"/>
              </a:spcBef>
              <a:spcAft>
                <a:spcPts val="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→</a:t>
            </a:r>
            <a:r>
              <a:rPr sz="2100" spc="-20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§</a:t>
            </a:r>
            <a:r>
              <a:rPr sz="2100" spc="1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-13" dirty="0">
                <a:solidFill>
                  <a:srgbClr val="000000"/>
                </a:solidFill>
                <a:latin typeface="Arial"/>
                <a:cs typeface="Arial"/>
              </a:rPr>
              <a:t>79</a:t>
            </a:r>
            <a:r>
              <a:rPr sz="2100" spc="2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I </a:t>
            </a:r>
            <a:r>
              <a:rPr sz="2100" spc="-46" dirty="0">
                <a:solidFill>
                  <a:srgbClr val="000000"/>
                </a:solidFill>
                <a:latin typeface="Arial"/>
                <a:cs typeface="Arial"/>
              </a:rPr>
              <a:t>Nr.</a:t>
            </a:r>
            <a:r>
              <a:rPr sz="21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1 VwGO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5597690" y="3302329"/>
            <a:ext cx="4999244" cy="5899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7188" marR="0" indent="-357188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→ </a:t>
            </a:r>
            <a:r>
              <a:rPr lang="de-DE" sz="2100" u="sng" dirty="0">
                <a:solidFill>
                  <a:srgbClr val="000000"/>
                </a:solidFill>
                <a:latin typeface="Arial"/>
                <a:cs typeface="Arial"/>
              </a:rPr>
              <a:t>Ausnahme:</a:t>
            </a:r>
            <a:r>
              <a:rPr sz="2100" u="sng" spc="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 err="1">
                <a:solidFill>
                  <a:srgbClr val="000000"/>
                </a:solidFill>
                <a:latin typeface="Arial"/>
                <a:cs typeface="Arial"/>
              </a:rPr>
              <a:t>isoliert</a:t>
            </a:r>
            <a:r>
              <a:rPr sz="2100" u="sng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der</a:t>
            </a:r>
            <a:r>
              <a:rPr lang="de-DE" sz="2100" u="sng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 err="1">
                <a:solidFill>
                  <a:srgbClr val="000000"/>
                </a:solidFill>
                <a:latin typeface="Arial"/>
                <a:cs typeface="Arial"/>
              </a:rPr>
              <a:t>Abhilfebescheid</a:t>
            </a:r>
            <a:r>
              <a:rPr lang="de-DE" sz="2100" u="sng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 err="1">
                <a:solidFill>
                  <a:srgbClr val="000000"/>
                </a:solidFill>
                <a:latin typeface="Arial"/>
                <a:cs typeface="Arial"/>
              </a:rPr>
              <a:t>oder</a:t>
            </a:r>
            <a:r>
              <a:rPr sz="2100" u="sng" spc="4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spc="-13" dirty="0">
                <a:solidFill>
                  <a:srgbClr val="000000"/>
                </a:solidFill>
                <a:latin typeface="Arial"/>
                <a:cs typeface="Arial"/>
              </a:rPr>
              <a:t>der</a:t>
            </a:r>
            <a:r>
              <a:rPr sz="2100" u="sng" spc="3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WB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597690" y="4264037"/>
            <a:ext cx="4311883" cy="5899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5113" marR="0" indent="-265113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→</a:t>
            </a:r>
            <a:r>
              <a:rPr sz="2100" spc="-20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§</a:t>
            </a:r>
            <a:r>
              <a:rPr sz="2100" spc="1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-13" dirty="0">
                <a:solidFill>
                  <a:srgbClr val="000000"/>
                </a:solidFill>
                <a:latin typeface="Arial"/>
                <a:cs typeface="Arial"/>
              </a:rPr>
              <a:t>79</a:t>
            </a:r>
            <a:r>
              <a:rPr sz="2100" spc="2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I </a:t>
            </a:r>
            <a:r>
              <a:rPr sz="2100" spc="-46" dirty="0">
                <a:solidFill>
                  <a:srgbClr val="000000"/>
                </a:solidFill>
                <a:latin typeface="Arial"/>
                <a:cs typeface="Arial"/>
              </a:rPr>
              <a:t>Nr.</a:t>
            </a:r>
            <a:r>
              <a:rPr sz="21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2 VwGO:</a:t>
            </a:r>
            <a:r>
              <a:rPr sz="2100" spc="166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„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erstmalige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Beschwer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597690" y="5225613"/>
            <a:ext cx="4428166" cy="8848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5113" indent="-265113">
              <a:lnSpc>
                <a:spcPts val="2346"/>
              </a:lnSpc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→</a:t>
            </a:r>
            <a:r>
              <a:rPr sz="2100" spc="-20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§</a:t>
            </a:r>
            <a:r>
              <a:rPr sz="2100" spc="1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-13" dirty="0">
                <a:solidFill>
                  <a:srgbClr val="000000"/>
                </a:solidFill>
                <a:latin typeface="Arial"/>
                <a:cs typeface="Arial"/>
              </a:rPr>
              <a:t>79</a:t>
            </a:r>
            <a:r>
              <a:rPr sz="2100" spc="2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II</a:t>
            </a:r>
            <a:r>
              <a:rPr sz="2100" spc="-1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1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VwGO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 „zusätzliche selbständige Beschwer“</a:t>
            </a:r>
          </a:p>
          <a:p>
            <a:pPr marL="0" marR="0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endParaRPr sz="21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73094" y="249858"/>
            <a:ext cx="3133725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  <p:bldP spid="9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1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0" y="768604"/>
            <a:ext cx="10680700" cy="60137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509537" y="1374489"/>
            <a:ext cx="1754237" cy="3360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sz="2100" b="1" u="sng" dirty="0">
                <a:solidFill>
                  <a:srgbClr val="000000"/>
                </a:solidFill>
                <a:latin typeface="Arial"/>
                <a:cs typeface="Arial"/>
              </a:rPr>
              <a:t>Übungsfall 1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124747" y="2363543"/>
            <a:ext cx="2004095" cy="8161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sz="2100" b="1" dirty="0">
                <a:solidFill>
                  <a:srgbClr val="000000"/>
                </a:solidFill>
                <a:latin typeface="Arial"/>
                <a:cs typeface="Arial"/>
              </a:rPr>
              <a:t>Stadt Stuttgart</a:t>
            </a:r>
          </a:p>
          <a:p>
            <a:pPr marL="38025" marR="0">
              <a:lnSpc>
                <a:spcPts val="2346"/>
              </a:lnSpc>
              <a:spcBef>
                <a:spcPts val="1484"/>
              </a:spcBef>
              <a:spcAft>
                <a:spcPts val="0"/>
              </a:spcAft>
            </a:pPr>
            <a:r>
              <a:rPr sz="2100" b="1" dirty="0">
                <a:solidFill>
                  <a:srgbClr val="000000"/>
                </a:solidFill>
                <a:latin typeface="Arial"/>
                <a:cs typeface="Arial"/>
              </a:rPr>
              <a:t>Ausländeramt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900714" y="2363543"/>
            <a:ext cx="3425024" cy="12977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sz="2100" b="1" dirty="0">
                <a:solidFill>
                  <a:srgbClr val="000000"/>
                </a:solidFill>
                <a:latin typeface="Arial"/>
                <a:cs typeface="Arial"/>
              </a:rPr>
              <a:t>Land Baden-Württemberg</a:t>
            </a:r>
          </a:p>
          <a:p>
            <a:pPr marL="266700" marR="0">
              <a:lnSpc>
                <a:spcPts val="2346"/>
              </a:lnSpc>
              <a:spcBef>
                <a:spcPts val="1484"/>
              </a:spcBef>
              <a:spcAft>
                <a:spcPts val="0"/>
              </a:spcAft>
            </a:pPr>
            <a:r>
              <a:rPr sz="2100" b="1" dirty="0">
                <a:solidFill>
                  <a:srgbClr val="000000"/>
                </a:solidFill>
                <a:latin typeface="Arial"/>
                <a:cs typeface="Arial"/>
              </a:rPr>
              <a:t>Regierungspräsidium</a:t>
            </a:r>
          </a:p>
          <a:p>
            <a:pPr marL="525716" marR="0">
              <a:lnSpc>
                <a:spcPts val="2346"/>
              </a:lnSpc>
              <a:spcBef>
                <a:spcPts val="1495"/>
              </a:spcBef>
              <a:spcAft>
                <a:spcPts val="0"/>
              </a:spcAft>
            </a:pPr>
            <a:r>
              <a:rPr sz="2100" b="1" dirty="0">
                <a:solidFill>
                  <a:srgbClr val="000000"/>
                </a:solidFill>
                <a:latin typeface="Arial"/>
                <a:cs typeface="Arial"/>
              </a:rPr>
              <a:t>(höhere</a:t>
            </a:r>
            <a:r>
              <a:rPr sz="2100" b="1" spc="1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b="1" dirty="0">
                <a:solidFill>
                  <a:srgbClr val="000000"/>
                </a:solidFill>
                <a:latin typeface="Arial"/>
                <a:cs typeface="Arial"/>
              </a:rPr>
              <a:t>Behörde)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976942" y="3325250"/>
            <a:ext cx="2302798" cy="3360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sz="2100" b="1" dirty="0">
                <a:solidFill>
                  <a:srgbClr val="000000"/>
                </a:solidFill>
                <a:latin typeface="Arial"/>
                <a:cs typeface="Arial"/>
              </a:rPr>
              <a:t>(untere</a:t>
            </a:r>
            <a:r>
              <a:rPr sz="2100" b="1" spc="1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b="1" dirty="0">
                <a:solidFill>
                  <a:srgbClr val="000000"/>
                </a:solidFill>
                <a:latin typeface="Arial"/>
                <a:cs typeface="Arial"/>
              </a:rPr>
              <a:t>Behörde)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967696" y="3971422"/>
            <a:ext cx="4300646" cy="5899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28650" indent="-628650">
              <a:lnSpc>
                <a:spcPts val="2346"/>
              </a:lnSpc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→</a:t>
            </a:r>
            <a:r>
              <a:rPr sz="2100" spc="229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Ausweisung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nn-NO" sz="2100" dirty="0">
                <a:solidFill>
                  <a:srgbClr val="000000"/>
                </a:solidFill>
                <a:latin typeface="Arial"/>
                <a:cs typeface="Arial"/>
              </a:rPr>
              <a:t>(§§</a:t>
            </a:r>
            <a:r>
              <a:rPr lang="nn-NO" sz="2100" spc="1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nn-NO" sz="2100" spc="-13" dirty="0">
                <a:solidFill>
                  <a:srgbClr val="000000"/>
                </a:solidFill>
                <a:latin typeface="Arial"/>
                <a:cs typeface="Arial"/>
              </a:rPr>
              <a:t>53</a:t>
            </a:r>
            <a:r>
              <a:rPr lang="nn-NO" sz="2100" spc="2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nn-NO" sz="2100" dirty="0">
                <a:solidFill>
                  <a:srgbClr val="000000"/>
                </a:solidFill>
                <a:latin typeface="Arial"/>
                <a:cs typeface="Arial"/>
              </a:rPr>
              <a:t>I,</a:t>
            </a:r>
            <a:r>
              <a:rPr lang="nn-NO" sz="2100" spc="-1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nn-NO" sz="2100" spc="-13" dirty="0">
                <a:solidFill>
                  <a:srgbClr val="000000"/>
                </a:solidFill>
                <a:latin typeface="Arial"/>
                <a:cs typeface="Arial"/>
              </a:rPr>
              <a:t>54</a:t>
            </a:r>
            <a:r>
              <a:rPr lang="nn-NO" sz="2100" spc="2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nn-NO" sz="2100" dirty="0">
                <a:solidFill>
                  <a:srgbClr val="000000"/>
                </a:solidFill>
                <a:latin typeface="Arial"/>
                <a:cs typeface="Arial"/>
              </a:rPr>
              <a:t>I </a:t>
            </a:r>
            <a:r>
              <a:rPr lang="nn-NO" sz="2100" spc="-46" dirty="0">
                <a:solidFill>
                  <a:srgbClr val="000000"/>
                </a:solidFill>
                <a:latin typeface="Arial"/>
                <a:cs typeface="Arial"/>
              </a:rPr>
              <a:t>Nr.</a:t>
            </a:r>
            <a:r>
              <a:rPr lang="nn-NO" sz="21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nn-NO" sz="2100" dirty="0">
                <a:solidFill>
                  <a:srgbClr val="000000"/>
                </a:solidFill>
                <a:latin typeface="Arial"/>
                <a:cs typeface="Arial"/>
              </a:rPr>
              <a:t>4</a:t>
            </a:r>
            <a:r>
              <a:rPr lang="nn-NO" sz="2100" spc="-11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nn-NO" sz="2100" dirty="0">
                <a:solidFill>
                  <a:srgbClr val="000000"/>
                </a:solidFill>
                <a:latin typeface="Arial"/>
                <a:cs typeface="Arial"/>
              </a:rPr>
              <a:t>AufenthG)</a:t>
            </a:r>
            <a:endParaRPr sz="21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001516" y="3971422"/>
            <a:ext cx="4271881" cy="15645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sz="2100" spc="-13" dirty="0">
                <a:solidFill>
                  <a:srgbClr val="000000"/>
                </a:solidFill>
                <a:latin typeface="Arial"/>
                <a:cs typeface="Arial"/>
              </a:rPr>
              <a:t>1.</a:t>
            </a:r>
            <a:r>
              <a:rPr sz="2100" spc="266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Widerspruch</a:t>
            </a:r>
            <a:r>
              <a:rPr sz="2100" spc="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zurückgewiesen</a:t>
            </a:r>
          </a:p>
          <a:p>
            <a:pPr marL="0" marR="0">
              <a:lnSpc>
                <a:spcPts val="2346"/>
              </a:lnSpc>
              <a:spcBef>
                <a:spcPts val="1483"/>
              </a:spcBef>
              <a:spcAft>
                <a:spcPts val="0"/>
              </a:spcAft>
            </a:pPr>
            <a:r>
              <a:rPr sz="2100" spc="-13" dirty="0">
                <a:solidFill>
                  <a:srgbClr val="000000"/>
                </a:solidFill>
                <a:latin typeface="Arial"/>
                <a:cs typeface="Arial"/>
              </a:rPr>
              <a:t>2.</a:t>
            </a:r>
            <a:r>
              <a:rPr sz="2100" spc="266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"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V</a:t>
            </a:r>
            <a:r>
              <a:rPr lang="de-DE" sz="2100" dirty="0" err="1">
                <a:solidFill>
                  <a:srgbClr val="000000"/>
                </a:solidFill>
                <a:latin typeface="Arial"/>
                <a:cs typeface="Arial"/>
              </a:rPr>
              <a:t>orziehen</a:t>
            </a:r>
            <a:r>
              <a:rPr lang="de-DE" sz="2100" spc="-16" dirty="0">
                <a:solidFill>
                  <a:srgbClr val="000000"/>
                </a:solidFill>
                <a:latin typeface="Arial"/>
                <a:cs typeface="Arial"/>
              </a:rPr>
              <a:t>“ der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Ausweisung</a:t>
            </a:r>
            <a:endParaRPr sz="21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628650" marR="0" indent="-628650">
              <a:lnSpc>
                <a:spcPts val="2346"/>
              </a:lnSpc>
              <a:spcBef>
                <a:spcPts val="1495"/>
              </a:spcBef>
              <a:spcAft>
                <a:spcPts val="0"/>
              </a:spcAft>
            </a:pPr>
            <a:r>
              <a:rPr sz="2100" spc="-13" dirty="0">
                <a:solidFill>
                  <a:srgbClr val="000000"/>
                </a:solidFill>
                <a:latin typeface="Arial"/>
                <a:cs typeface="Arial"/>
              </a:rPr>
              <a:t>3.</a:t>
            </a:r>
            <a:r>
              <a:rPr sz="2100" spc="266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-29" dirty="0">
                <a:solidFill>
                  <a:srgbClr val="000000"/>
                </a:solidFill>
                <a:latin typeface="Arial"/>
                <a:cs typeface="Arial"/>
              </a:rPr>
              <a:t>Verbot</a:t>
            </a:r>
            <a:r>
              <a:rPr sz="2100" spc="5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politischer</a:t>
            </a:r>
            <a:r>
              <a:rPr sz="21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Betätigung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(§</a:t>
            </a:r>
            <a:r>
              <a:rPr sz="2100" spc="1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47</a:t>
            </a:r>
            <a:r>
              <a:rPr sz="2100" spc="-12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AufenthG)</a:t>
            </a:r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89911" y="146007"/>
            <a:ext cx="3133725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1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0" y="768604"/>
            <a:ext cx="10680700" cy="60137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59679" y="1475153"/>
            <a:ext cx="4659040" cy="2949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sz="2100" b="1" dirty="0">
                <a:solidFill>
                  <a:srgbClr val="000000"/>
                </a:solidFill>
                <a:latin typeface="Arial"/>
                <a:cs typeface="Arial"/>
              </a:rPr>
              <a:t>I.</a:t>
            </a:r>
            <a:r>
              <a:rPr sz="2100" b="1" spc="321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b="1" u="sng" spc="-15" dirty="0">
                <a:solidFill>
                  <a:srgbClr val="000000"/>
                </a:solidFill>
                <a:latin typeface="Arial"/>
                <a:cs typeface="Arial"/>
              </a:rPr>
              <a:t>"</a:t>
            </a:r>
            <a:r>
              <a:rPr sz="2100" b="1" u="sng" spc="-15" dirty="0">
                <a:solidFill>
                  <a:srgbClr val="000000"/>
                </a:solidFill>
                <a:latin typeface="Arial"/>
                <a:cs typeface="Arial"/>
              </a:rPr>
              <a:t>V</a:t>
            </a:r>
            <a:r>
              <a:rPr lang="de-DE" sz="2100" b="1" u="sng" spc="-16" dirty="0" err="1">
                <a:solidFill>
                  <a:srgbClr val="000000"/>
                </a:solidFill>
                <a:latin typeface="Arial"/>
                <a:cs typeface="Arial"/>
              </a:rPr>
              <a:t>orziehen</a:t>
            </a:r>
            <a:r>
              <a:rPr lang="de-DE" sz="2100" b="1" u="sng" spc="-16" dirty="0">
                <a:solidFill>
                  <a:srgbClr val="000000"/>
                </a:solidFill>
                <a:latin typeface="Arial"/>
                <a:cs typeface="Arial"/>
              </a:rPr>
              <a:t>“</a:t>
            </a:r>
            <a:r>
              <a:rPr sz="2100" b="1" u="sng" spc="4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b="1" u="sng" dirty="0">
                <a:solidFill>
                  <a:srgbClr val="000000"/>
                </a:solidFill>
                <a:latin typeface="Arial"/>
                <a:cs typeface="Arial"/>
              </a:rPr>
              <a:t>der</a:t>
            </a:r>
            <a:r>
              <a:rPr sz="2100" b="1" u="sng" spc="-8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b="1" u="sng" dirty="0" err="1">
                <a:solidFill>
                  <a:srgbClr val="000000"/>
                </a:solidFill>
                <a:latin typeface="Arial"/>
                <a:cs typeface="Arial"/>
              </a:rPr>
              <a:t>Ausweisung</a:t>
            </a:r>
            <a:endParaRPr sz="2100" b="1" u="sng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0616" y="1955160"/>
            <a:ext cx="9290321" cy="13721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7188" marR="0" indent="-357188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→ </a:t>
            </a:r>
            <a:r>
              <a:rPr sz="2100" spc="-15" dirty="0">
                <a:solidFill>
                  <a:srgbClr val="000000"/>
                </a:solidFill>
                <a:latin typeface="Arial"/>
                <a:cs typeface="Arial"/>
              </a:rPr>
              <a:t>Verböserung</a:t>
            </a:r>
            <a:r>
              <a:rPr sz="2100" spc="9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im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Widerspruchsverfahren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(=</a:t>
            </a:r>
            <a:r>
              <a:rPr sz="2100" spc="-1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-50" dirty="0">
                <a:solidFill>
                  <a:srgbClr val="000000"/>
                </a:solidFill>
                <a:latin typeface="Arial"/>
                <a:cs typeface="Arial"/>
              </a:rPr>
              <a:t>Tenor</a:t>
            </a:r>
            <a:r>
              <a:rPr sz="2100" spc="6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wird</a:t>
            </a:r>
            <a:r>
              <a:rPr sz="2100" spc="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zulasten</a:t>
            </a:r>
            <a:r>
              <a:rPr sz="2100" spc="1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des</a:t>
            </a:r>
            <a:r>
              <a:rPr sz="2100" spc="2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Widerspruchsführers</a:t>
            </a:r>
            <a:r>
              <a:rPr sz="2100" spc="4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geändert)</a:t>
            </a:r>
          </a:p>
          <a:p>
            <a:pPr marL="357188" marR="0" indent="-357188">
              <a:lnSpc>
                <a:spcPts val="2346"/>
              </a:lnSpc>
              <a:spcBef>
                <a:spcPts val="1495"/>
              </a:spcBef>
              <a:spcAft>
                <a:spcPts val="0"/>
              </a:spcAft>
              <a:tabLst>
                <a:tab pos="357188" algn="l"/>
              </a:tabLs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→ „quantitative</a:t>
            </a:r>
            <a:r>
              <a:rPr sz="21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rip“,</a:t>
            </a:r>
            <a:r>
              <a:rPr sz="2100" spc="1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da sachlich-funktionaler</a:t>
            </a:r>
            <a:r>
              <a:rPr sz="2100" spc="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Zusammenhang</a:t>
            </a:r>
            <a:r>
              <a:rPr sz="2100" spc="7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zum</a:t>
            </a:r>
            <a:r>
              <a:rPr lang="de-DE" sz="2100" spc="-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Ausgangs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bescheid</a:t>
            </a:r>
            <a:endParaRPr sz="2100" spc="-162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9679" y="4360011"/>
            <a:ext cx="9935880" cy="21287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sz="2100" spc="-13" dirty="0">
                <a:solidFill>
                  <a:srgbClr val="000000"/>
                </a:solidFill>
                <a:latin typeface="Arial"/>
                <a:cs typeface="Arial"/>
              </a:rPr>
              <a:t>1.</a:t>
            </a:r>
            <a:r>
              <a:rPr sz="2100" spc="266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Verfassungsrechtliches</a:t>
            </a:r>
            <a:r>
              <a:rPr sz="2100" u="sng" spc="5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spc="-25" dirty="0">
                <a:solidFill>
                  <a:srgbClr val="000000"/>
                </a:solidFill>
                <a:latin typeface="Arial"/>
                <a:cs typeface="Arial"/>
              </a:rPr>
              <a:t>Verbot</a:t>
            </a:r>
            <a:r>
              <a:rPr sz="2100" u="sng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der</a:t>
            </a:r>
            <a:r>
              <a:rPr sz="2100" u="sng" spc="2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„rip“?</a:t>
            </a:r>
          </a:p>
          <a:p>
            <a:pPr marL="1614488" marR="0" indent="-984250">
              <a:lnSpc>
                <a:spcPts val="2800"/>
              </a:lnSpc>
              <a:spcBef>
                <a:spcPts val="1495"/>
              </a:spcBef>
              <a:spcAft>
                <a:spcPts val="60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→ hM:</a:t>
            </a:r>
            <a:r>
              <a:rPr sz="2100" spc="68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(-),</a:t>
            </a:r>
            <a:r>
              <a:rPr sz="2100" spc="-11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Art. </a:t>
            </a:r>
            <a:r>
              <a:rPr sz="2100" spc="-13" dirty="0">
                <a:solidFill>
                  <a:srgbClr val="000000"/>
                </a:solidFill>
                <a:latin typeface="Arial"/>
                <a:cs typeface="Arial"/>
              </a:rPr>
              <a:t>19</a:t>
            </a:r>
            <a:r>
              <a:rPr sz="2100" spc="2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IV</a:t>
            </a:r>
            <a:r>
              <a:rPr sz="2100" spc="-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-16" dirty="0">
                <a:solidFill>
                  <a:srgbClr val="000000"/>
                </a:solidFill>
                <a:latin typeface="Arial"/>
                <a:cs typeface="Arial"/>
              </a:rPr>
              <a:t>GG</a:t>
            </a:r>
            <a:r>
              <a:rPr sz="2100" spc="2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unberührt;</a:t>
            </a:r>
            <a:r>
              <a:rPr sz="2100" spc="5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Selbstkontrolle</a:t>
            </a:r>
            <a:r>
              <a:rPr sz="21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der</a:t>
            </a:r>
            <a:r>
              <a:rPr sz="2100" spc="4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-44" dirty="0">
                <a:solidFill>
                  <a:srgbClr val="000000"/>
                </a:solidFill>
                <a:latin typeface="Arial"/>
                <a:cs typeface="Arial"/>
              </a:rPr>
              <a:t>Ver</a:t>
            </a:r>
            <a:r>
              <a:rPr sz="2100" spc="-59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-55" dirty="0">
                <a:solidFill>
                  <a:srgbClr val="000000"/>
                </a:solidFill>
                <a:latin typeface="Arial"/>
                <a:cs typeface="Arial"/>
              </a:rPr>
              <a:t>w.</a:t>
            </a:r>
            <a:r>
              <a:rPr sz="2100" spc="6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(Art.</a:t>
            </a:r>
            <a:r>
              <a:rPr sz="2100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-13" dirty="0">
                <a:solidFill>
                  <a:srgbClr val="000000"/>
                </a:solidFill>
                <a:latin typeface="Arial"/>
                <a:cs typeface="Arial"/>
              </a:rPr>
              <a:t>20</a:t>
            </a:r>
            <a:r>
              <a:rPr sz="2100" spc="2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III</a:t>
            </a:r>
            <a:r>
              <a:rPr sz="2100" spc="-3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GG);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§</a:t>
            </a:r>
            <a:r>
              <a:rPr sz="2100" spc="1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-13" dirty="0">
                <a:solidFill>
                  <a:srgbClr val="000000"/>
                </a:solidFill>
                <a:latin typeface="Arial"/>
                <a:cs typeface="Arial"/>
              </a:rPr>
              <a:t>68</a:t>
            </a:r>
            <a:r>
              <a:rPr sz="2100" spc="2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sz="2100" spc="-1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1</a:t>
            </a:r>
            <a:r>
              <a:rPr sz="2100" spc="1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VwGO</a:t>
            </a:r>
            <a:r>
              <a:rPr sz="2100" spc="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(Recht-</a:t>
            </a:r>
            <a:r>
              <a:rPr sz="2100" spc="2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-13" dirty="0">
                <a:solidFill>
                  <a:srgbClr val="000000"/>
                </a:solidFill>
                <a:latin typeface="Arial"/>
                <a:cs typeface="Arial"/>
              </a:rPr>
              <a:t>und</a:t>
            </a:r>
            <a:r>
              <a:rPr sz="2100" spc="4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Zweckmäßigkeit);</a:t>
            </a:r>
            <a:r>
              <a:rPr sz="21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maßgeblich</a:t>
            </a:r>
            <a:r>
              <a:rPr sz="21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ist,</a:t>
            </a:r>
            <a:r>
              <a:rPr sz="2100" spc="-1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-13" dirty="0" err="1">
                <a:solidFill>
                  <a:srgbClr val="000000"/>
                </a:solidFill>
                <a:latin typeface="Arial"/>
                <a:cs typeface="Arial"/>
              </a:rPr>
              <a:t>ob</a:t>
            </a:r>
            <a:r>
              <a:rPr lang="de-DE" sz="2100" spc="-1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nach</a:t>
            </a:r>
            <a:r>
              <a:rPr sz="2100" spc="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dem</a:t>
            </a:r>
            <a:r>
              <a:rPr sz="2100" spc="2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materiellen</a:t>
            </a:r>
            <a:r>
              <a:rPr sz="2100" spc="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Recht</a:t>
            </a:r>
            <a:r>
              <a:rPr sz="2100" spc="1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spc="11" dirty="0">
                <a:solidFill>
                  <a:srgbClr val="000000"/>
                </a:solidFill>
                <a:latin typeface="Arial"/>
                <a:cs typeface="Arial"/>
              </a:rPr>
              <a:t>eine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„rip“</a:t>
            </a:r>
            <a:r>
              <a:rPr sz="2100" spc="4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gerechtfertigt</a:t>
            </a:r>
            <a:r>
              <a:rPr sz="2100" spc="3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ist</a:t>
            </a:r>
          </a:p>
          <a:p>
            <a:pPr marL="9377166" marR="0">
              <a:lnSpc>
                <a:spcPts val="1289"/>
              </a:lnSpc>
              <a:spcBef>
                <a:spcPts val="2509"/>
              </a:spcBef>
              <a:spcAft>
                <a:spcPts val="0"/>
              </a:spcAft>
            </a:pPr>
            <a:endParaRPr sz="1050" dirty="0">
              <a:solidFill>
                <a:srgbClr val="898989"/>
              </a:solidFill>
              <a:latin typeface="Calibri"/>
              <a:cs typeface="Calibri"/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89911" y="146007"/>
            <a:ext cx="3133725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1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0" y="768604"/>
            <a:ext cx="10680700" cy="60137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59679" y="1475153"/>
            <a:ext cx="10093065" cy="13721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sz="2100" spc="-13" dirty="0">
                <a:solidFill>
                  <a:srgbClr val="000000"/>
                </a:solidFill>
                <a:latin typeface="Arial"/>
                <a:cs typeface="Arial"/>
              </a:rPr>
              <a:t>2.</a:t>
            </a:r>
            <a:r>
              <a:rPr sz="2100" spc="266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Einfachgesetzliche</a:t>
            </a:r>
            <a:r>
              <a:rPr sz="2100" u="sng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Rechtsgrundlage</a:t>
            </a:r>
            <a:r>
              <a:rPr sz="2100" u="sng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für die</a:t>
            </a:r>
            <a:r>
              <a:rPr sz="2100" u="sng" spc="1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„rip“?</a:t>
            </a:r>
          </a:p>
          <a:p>
            <a:pPr marL="1614488" marR="0" indent="-984250">
              <a:lnSpc>
                <a:spcPts val="2346"/>
              </a:lnSpc>
              <a:spcBef>
                <a:spcPts val="1483"/>
              </a:spcBef>
              <a:spcAft>
                <a:spcPts val="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→ hM:</a:t>
            </a:r>
            <a:r>
              <a:rPr sz="2100" spc="68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nicht </a:t>
            </a:r>
            <a:r>
              <a:rPr sz="2100" spc="-13" dirty="0">
                <a:solidFill>
                  <a:srgbClr val="000000"/>
                </a:solidFill>
                <a:latin typeface="Arial"/>
                <a:cs typeface="Arial"/>
              </a:rPr>
              <a:t>§§</a:t>
            </a:r>
            <a:r>
              <a:rPr sz="2100" spc="2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48,</a:t>
            </a:r>
            <a:r>
              <a:rPr sz="2100" spc="1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49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VwVfG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,</a:t>
            </a:r>
            <a:r>
              <a:rPr sz="2100" spc="1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da</a:t>
            </a:r>
            <a:r>
              <a:rPr sz="2100" spc="1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RF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unpassend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,</a:t>
            </a:r>
            <a:r>
              <a:rPr sz="2100" spc="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sondern</a:t>
            </a:r>
            <a:r>
              <a:rPr sz="2100" spc="3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materielles</a:t>
            </a:r>
            <a:r>
              <a:rPr sz="2100" spc="4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Recht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der</a:t>
            </a:r>
            <a:r>
              <a:rPr sz="2100" spc="-1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Ausgangsbehörde,</a:t>
            </a:r>
            <a:r>
              <a:rPr sz="2100" spc="5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da Selbstkontrolle</a:t>
            </a:r>
            <a:r>
              <a:rPr sz="21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der</a:t>
            </a:r>
            <a:r>
              <a:rPr sz="2100" spc="2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-44" dirty="0">
                <a:solidFill>
                  <a:srgbClr val="000000"/>
                </a:solidFill>
                <a:latin typeface="Arial"/>
                <a:cs typeface="Arial"/>
              </a:rPr>
              <a:t>Ver</a:t>
            </a:r>
            <a:r>
              <a:rPr sz="2100" spc="-56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-65" dirty="0">
                <a:solidFill>
                  <a:srgbClr val="000000"/>
                </a:solidFill>
                <a:latin typeface="Arial"/>
                <a:cs typeface="Arial"/>
              </a:rPr>
              <a:t>w.</a:t>
            </a:r>
            <a:r>
              <a:rPr sz="2100" spc="7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(Art.</a:t>
            </a:r>
            <a:r>
              <a:rPr sz="2100" spc="-1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-13" dirty="0">
                <a:solidFill>
                  <a:srgbClr val="000000"/>
                </a:solidFill>
                <a:latin typeface="Arial"/>
                <a:cs typeface="Arial"/>
              </a:rPr>
              <a:t>20</a:t>
            </a:r>
            <a:r>
              <a:rPr sz="2100" spc="2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III</a:t>
            </a:r>
            <a:r>
              <a:rPr sz="2100" spc="-1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GG)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ansonsten</a:t>
            </a:r>
            <a:r>
              <a:rPr sz="2100" spc="1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nicht</a:t>
            </a:r>
            <a:r>
              <a:rPr sz="2100" spc="1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sinnvoll</a:t>
            </a:r>
            <a:r>
              <a:rPr sz="2100" spc="4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möglich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90616" y="3398436"/>
            <a:ext cx="8886238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7188" indent="-357188">
              <a:lnSpc>
                <a:spcPts val="2346"/>
              </a:lnSpc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→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RGL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hier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  <a:r>
              <a:rPr sz="2100" spc="11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§§ </a:t>
            </a:r>
            <a:r>
              <a:rPr sz="2100" spc="-13" dirty="0">
                <a:solidFill>
                  <a:srgbClr val="000000"/>
                </a:solidFill>
                <a:latin typeface="Arial"/>
                <a:cs typeface="Arial"/>
              </a:rPr>
              <a:t>53</a:t>
            </a:r>
            <a:r>
              <a:rPr sz="2100" spc="2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I,</a:t>
            </a:r>
            <a:r>
              <a:rPr sz="2100" spc="-1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54 I</a:t>
            </a:r>
            <a:r>
              <a:rPr sz="2100" spc="-3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-39" dirty="0">
                <a:solidFill>
                  <a:srgbClr val="000000"/>
                </a:solidFill>
                <a:latin typeface="Arial"/>
                <a:cs typeface="Arial"/>
              </a:rPr>
              <a:t>Nr.</a:t>
            </a:r>
            <a:r>
              <a:rPr sz="2100" spc="4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4</a:t>
            </a:r>
            <a:r>
              <a:rPr sz="2100" spc="-11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AufenthG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 (besonderes</a:t>
            </a:r>
            <a:r>
              <a:rPr lang="de-DE" sz="2100" spc="-5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Ausweisungsinteresse,</a:t>
            </a:r>
            <a:r>
              <a:rPr lang="de-DE" sz="2100" spc="7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spc="-13" dirty="0">
                <a:solidFill>
                  <a:srgbClr val="000000"/>
                </a:solidFill>
                <a:latin typeface="Arial"/>
                <a:cs typeface="Arial"/>
              </a:rPr>
              <a:t>da</a:t>
            </a:r>
            <a:r>
              <a:rPr lang="de-DE" sz="2100" spc="2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gewaltsame</a:t>
            </a:r>
            <a:r>
              <a:rPr lang="de-DE" sz="2100" spc="5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politische</a:t>
            </a:r>
            <a:r>
              <a:rPr lang="de-DE" sz="2100" spc="-9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Aktionen und</a:t>
            </a:r>
            <a:r>
              <a:rPr lang="de-DE" sz="210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spc="-13" dirty="0">
                <a:solidFill>
                  <a:srgbClr val="000000"/>
                </a:solidFill>
                <a:latin typeface="Arial"/>
                <a:cs typeface="Arial"/>
              </a:rPr>
              <a:t>Verkürzung</a:t>
            </a:r>
            <a:r>
              <a:rPr lang="de-DE" sz="2100" spc="4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auf</a:t>
            </a:r>
            <a:r>
              <a:rPr lang="de-DE" sz="2100" spc="1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31.12.2017</a:t>
            </a:r>
            <a:r>
              <a:rPr lang="de-DE" sz="2100" spc="5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verhältnismäßig)</a:t>
            </a:r>
          </a:p>
          <a:p>
            <a:pPr marL="0" marR="0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endParaRPr sz="21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89911" y="146007"/>
            <a:ext cx="3133725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1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0" y="768604"/>
            <a:ext cx="10680700" cy="60137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59679" y="1475153"/>
            <a:ext cx="5832070" cy="3360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sz="2100" spc="-13" dirty="0">
                <a:solidFill>
                  <a:srgbClr val="000000"/>
                </a:solidFill>
                <a:latin typeface="Arial"/>
                <a:cs typeface="Arial"/>
              </a:rPr>
              <a:t>3.</a:t>
            </a:r>
            <a:r>
              <a:rPr sz="2100" spc="266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Zuständigkeit</a:t>
            </a:r>
            <a:r>
              <a:rPr sz="2100" u="sng" spc="5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spc="-13" dirty="0">
                <a:solidFill>
                  <a:srgbClr val="000000"/>
                </a:solidFill>
                <a:latin typeface="Arial"/>
                <a:cs typeface="Arial"/>
              </a:rPr>
              <a:t>der</a:t>
            </a:r>
            <a:r>
              <a:rPr sz="2100" u="sng" spc="3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spc="-14" dirty="0">
                <a:solidFill>
                  <a:srgbClr val="000000"/>
                </a:solidFill>
                <a:latin typeface="Arial"/>
                <a:cs typeface="Arial"/>
              </a:rPr>
              <a:t>W.-Behörde</a:t>
            </a:r>
            <a:r>
              <a:rPr sz="2100" u="sng" spc="4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für die</a:t>
            </a:r>
            <a:r>
              <a:rPr sz="2100" u="sng" spc="1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„rip“?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90616" y="1955160"/>
            <a:ext cx="9549420" cy="15260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→ § 73 I</a:t>
            </a:r>
            <a:r>
              <a:rPr sz="2100" spc="-1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2</a:t>
            </a:r>
            <a:r>
              <a:rPr sz="2100" spc="1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-46" dirty="0">
                <a:solidFill>
                  <a:srgbClr val="000000"/>
                </a:solidFill>
                <a:latin typeface="Arial"/>
                <a:cs typeface="Arial"/>
              </a:rPr>
              <a:t>Nr.</a:t>
            </a:r>
            <a:r>
              <a:rPr sz="21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1</a:t>
            </a:r>
            <a:r>
              <a:rPr sz="2100" spc="1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VwGO:</a:t>
            </a:r>
            <a:r>
              <a:rPr sz="2100" spc="1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verschiedene</a:t>
            </a:r>
            <a:r>
              <a:rPr sz="21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Behörden</a:t>
            </a:r>
            <a:r>
              <a:rPr sz="21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(Amt</a:t>
            </a:r>
            <a:r>
              <a:rPr sz="2100" spc="-1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/ Regierungspräsidium)</a:t>
            </a:r>
          </a:p>
          <a:p>
            <a:pPr marL="985838" marR="0" indent="-985838">
              <a:lnSpc>
                <a:spcPts val="2700"/>
              </a:lnSpc>
              <a:spcBef>
                <a:spcPts val="1495"/>
              </a:spcBef>
              <a:spcAft>
                <a:spcPts val="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→ hM:</a:t>
            </a:r>
            <a:r>
              <a:rPr sz="2100" spc="68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(+), „quantitative</a:t>
            </a:r>
            <a:r>
              <a:rPr sz="21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rip“</a:t>
            </a:r>
            <a:r>
              <a:rPr sz="21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(sachlich-funktionaler</a:t>
            </a:r>
            <a:r>
              <a:rPr sz="21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Zsh.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mit</a:t>
            </a:r>
            <a:r>
              <a:rPr sz="2100" spc="-7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-14" dirty="0" err="1">
                <a:solidFill>
                  <a:srgbClr val="000000"/>
                </a:solidFill>
                <a:latin typeface="Arial"/>
                <a:cs typeface="Arial"/>
              </a:rPr>
              <a:t>Ausgangs</a:t>
            </a:r>
            <a:r>
              <a:rPr sz="2100" spc="-14" dirty="0">
                <a:solidFill>
                  <a:srgbClr val="000000"/>
                </a:solidFill>
                <a:latin typeface="Arial"/>
                <a:cs typeface="Arial"/>
              </a:rPr>
              <a:t>-VA),</a:t>
            </a:r>
            <a:r>
              <a:rPr lang="de-DE" sz="2100" spc="-1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-13" dirty="0">
                <a:solidFill>
                  <a:srgbClr val="000000"/>
                </a:solidFill>
                <a:latin typeface="Arial"/>
                <a:cs typeface="Arial"/>
              </a:rPr>
              <a:t>da</a:t>
            </a:r>
            <a:r>
              <a:rPr sz="2100" spc="2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Devolutiveffekt</a:t>
            </a:r>
            <a:r>
              <a:rPr sz="2100" spc="3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des</a:t>
            </a:r>
            <a:r>
              <a:rPr sz="2100" spc="2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Widerspruchs</a:t>
            </a:r>
            <a:r>
              <a:rPr sz="2100" spc="4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(bei</a:t>
            </a:r>
            <a:r>
              <a:rPr sz="21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verschiedenen</a:t>
            </a:r>
            <a:r>
              <a:rPr sz="2100" spc="7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Behörden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)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und</a:t>
            </a:r>
            <a:r>
              <a:rPr sz="2100" spc="-9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spc="-90" dirty="0" err="1">
                <a:solidFill>
                  <a:srgbClr val="000000"/>
                </a:solidFill>
                <a:latin typeface="Arial"/>
                <a:cs typeface="Arial"/>
              </a:rPr>
              <a:t>rip</a:t>
            </a:r>
            <a:r>
              <a:rPr lang="de-DE" sz="2100" spc="-90" dirty="0">
                <a:solidFill>
                  <a:srgbClr val="000000"/>
                </a:solidFill>
                <a:latin typeface="Arial"/>
                <a:cs typeface="Arial"/>
              </a:rPr>
              <a:t> Teil der</a:t>
            </a:r>
            <a:r>
              <a:rPr sz="2100" spc="2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Fachaufsicht</a:t>
            </a:r>
            <a:r>
              <a:rPr sz="21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(§ 68 I</a:t>
            </a:r>
            <a:r>
              <a:rPr sz="2100" spc="-1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1 VwGO: Recht-</a:t>
            </a:r>
            <a:r>
              <a:rPr sz="21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-13" dirty="0">
                <a:solidFill>
                  <a:srgbClr val="000000"/>
                </a:solidFill>
                <a:latin typeface="Arial"/>
                <a:cs typeface="Arial"/>
              </a:rPr>
              <a:t>und</a:t>
            </a:r>
            <a:r>
              <a:rPr sz="2100" spc="4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Zweckmäßigkeit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)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59679" y="4841581"/>
            <a:ext cx="4733268" cy="3360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sz="2100" spc="-13" dirty="0">
                <a:solidFill>
                  <a:srgbClr val="000000"/>
                </a:solidFill>
                <a:latin typeface="Arial"/>
                <a:cs typeface="Arial"/>
              </a:rPr>
              <a:t>4.</a:t>
            </a:r>
            <a:r>
              <a:rPr sz="2100" spc="266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Erneute</a:t>
            </a:r>
            <a:r>
              <a:rPr sz="2100" u="sng" spc="-9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Anhörung</a:t>
            </a:r>
            <a:r>
              <a:rPr sz="2100" u="sng" spc="5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vor</a:t>
            </a:r>
            <a:r>
              <a:rPr sz="2100" u="sng" spc="2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„rip“</a:t>
            </a:r>
            <a:r>
              <a:rPr sz="2100" u="sng" spc="2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nötig?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990616" y="5323150"/>
            <a:ext cx="7387374" cy="3360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→ </a:t>
            </a:r>
            <a:r>
              <a:rPr sz="2100" spc="-26" dirty="0">
                <a:solidFill>
                  <a:srgbClr val="000000"/>
                </a:solidFill>
                <a:latin typeface="Arial"/>
                <a:cs typeface="Arial"/>
              </a:rPr>
              <a:t>str.,</a:t>
            </a:r>
            <a:r>
              <a:rPr sz="2100" spc="1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-13" dirty="0">
                <a:solidFill>
                  <a:srgbClr val="000000"/>
                </a:solidFill>
                <a:latin typeface="Arial"/>
                <a:cs typeface="Arial"/>
              </a:rPr>
              <a:t>ob</a:t>
            </a:r>
            <a:r>
              <a:rPr sz="2100" spc="2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§ 71 VwGO</a:t>
            </a:r>
            <a:r>
              <a:rPr sz="2100" spc="1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analog</a:t>
            </a:r>
            <a:r>
              <a:rPr sz="2100" spc="3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bei</a:t>
            </a:r>
            <a:r>
              <a:rPr sz="2100" spc="2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„zusätzlicher“</a:t>
            </a:r>
            <a:r>
              <a:rPr sz="2100" spc="1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Beschwer</a:t>
            </a:r>
            <a:r>
              <a:rPr sz="21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gilt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990616" y="5803287"/>
            <a:ext cx="2960165" cy="3360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→ hier</a:t>
            </a:r>
            <a:r>
              <a:rPr sz="2100" spc="2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jedenfalls</a:t>
            </a:r>
            <a:r>
              <a:rPr sz="2100" spc="7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erfolgt</a:t>
            </a: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89911" y="146007"/>
            <a:ext cx="3133725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/>
      <p:bldP spid="7" grpId="0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1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0" y="577260"/>
            <a:ext cx="10680700" cy="60137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59679" y="1475153"/>
            <a:ext cx="5628743" cy="2949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sz="2100" b="1" dirty="0">
                <a:solidFill>
                  <a:srgbClr val="000000"/>
                </a:solidFill>
                <a:latin typeface="Arial"/>
                <a:cs typeface="Arial"/>
              </a:rPr>
              <a:t>II.</a:t>
            </a:r>
            <a:r>
              <a:rPr sz="2100" b="1" spc="26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b="1" u="sng" spc="-29" dirty="0">
                <a:solidFill>
                  <a:srgbClr val="000000"/>
                </a:solidFill>
                <a:latin typeface="Arial"/>
                <a:cs typeface="Arial"/>
              </a:rPr>
              <a:t>Verbot</a:t>
            </a:r>
            <a:r>
              <a:rPr sz="2100" b="1" u="sng" spc="5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b="1" u="sng" dirty="0">
                <a:solidFill>
                  <a:srgbClr val="000000"/>
                </a:solidFill>
                <a:latin typeface="Arial"/>
                <a:cs typeface="Arial"/>
              </a:rPr>
              <a:t>der</a:t>
            </a:r>
            <a:r>
              <a:rPr sz="2100" b="1" u="sng" spc="2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b="1" u="sng" dirty="0">
                <a:solidFill>
                  <a:srgbClr val="000000"/>
                </a:solidFill>
                <a:latin typeface="Arial"/>
                <a:cs typeface="Arial"/>
              </a:rPr>
              <a:t>politischen</a:t>
            </a:r>
            <a:r>
              <a:rPr sz="2100" b="1" u="sng" spc="3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b="1" u="sng" dirty="0">
                <a:solidFill>
                  <a:srgbClr val="000000"/>
                </a:solidFill>
                <a:latin typeface="Arial"/>
                <a:cs typeface="Arial"/>
              </a:rPr>
              <a:t>Betätigung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90616" y="1955160"/>
            <a:ext cx="8980949" cy="6672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7188" marR="0" indent="-357188">
              <a:lnSpc>
                <a:spcPts val="2700"/>
              </a:lnSpc>
              <a:spcBef>
                <a:spcPts val="0"/>
              </a:spcBef>
              <a:spcAft>
                <a:spcPts val="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→ „qualitative</a:t>
            </a:r>
            <a:r>
              <a:rPr sz="2100" spc="5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rip“,</a:t>
            </a:r>
            <a:r>
              <a:rPr sz="2100" spc="1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da fehlender</a:t>
            </a:r>
            <a:r>
              <a:rPr sz="2100" spc="6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sachlich-funktionaler</a:t>
            </a:r>
            <a:r>
              <a:rPr sz="2100" spc="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Zusammenhang</a:t>
            </a:r>
            <a:r>
              <a:rPr sz="2100" spc="7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zum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-15" dirty="0" err="1">
                <a:solidFill>
                  <a:srgbClr val="000000"/>
                </a:solidFill>
                <a:latin typeface="Arial"/>
                <a:cs typeface="Arial"/>
              </a:rPr>
              <a:t>Ausgangs</a:t>
            </a:r>
            <a:r>
              <a:rPr sz="2100" spc="-15" dirty="0">
                <a:solidFill>
                  <a:srgbClr val="000000"/>
                </a:solidFill>
                <a:latin typeface="Arial"/>
                <a:cs typeface="Arial"/>
              </a:rPr>
              <a:t>-VA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990616" y="2807448"/>
            <a:ext cx="9397002" cy="15260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→ erstmalige</a:t>
            </a:r>
            <a:r>
              <a:rPr sz="2100" spc="1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Regelung</a:t>
            </a:r>
            <a:r>
              <a:rPr sz="2100" spc="5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(ggf.</a:t>
            </a:r>
            <a:r>
              <a:rPr sz="2100" spc="1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materiell</a:t>
            </a:r>
            <a:r>
              <a:rPr sz="21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rechtmäßig</a:t>
            </a:r>
            <a:r>
              <a:rPr sz="2100" spc="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gemäß</a:t>
            </a:r>
            <a:r>
              <a:rPr sz="21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§ 47</a:t>
            </a:r>
            <a:r>
              <a:rPr sz="2100" spc="-12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AufenthG)</a:t>
            </a:r>
          </a:p>
          <a:p>
            <a:pPr marL="357188" marR="0" indent="-357188">
              <a:lnSpc>
                <a:spcPts val="2700"/>
              </a:lnSpc>
              <a:spcBef>
                <a:spcPts val="1484"/>
              </a:spcBef>
              <a:spcAft>
                <a:spcPts val="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→ jedenfalls</a:t>
            </a:r>
            <a:r>
              <a:rPr sz="2100" spc="7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fehlt</a:t>
            </a:r>
            <a:r>
              <a:rPr sz="2100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Zuständigkeit</a:t>
            </a:r>
            <a:r>
              <a:rPr sz="2100" spc="5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des Regierungspräsidiums</a:t>
            </a:r>
            <a:r>
              <a:rPr sz="2100" spc="6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als</a:t>
            </a:r>
            <a:r>
              <a:rPr sz="21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höhere</a:t>
            </a:r>
            <a:r>
              <a:rPr sz="2100" spc="-6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Ausländerbehörde</a:t>
            </a:r>
            <a:r>
              <a:rPr sz="2100" spc="5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(§</a:t>
            </a:r>
            <a:r>
              <a:rPr sz="2100" spc="1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73</a:t>
            </a:r>
            <a:r>
              <a:rPr sz="2100" spc="-1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I 2 </a:t>
            </a:r>
            <a:r>
              <a:rPr sz="2100" spc="-46" dirty="0">
                <a:solidFill>
                  <a:srgbClr val="000000"/>
                </a:solidFill>
                <a:latin typeface="Arial"/>
                <a:cs typeface="Arial"/>
              </a:rPr>
              <a:t>Nr.</a:t>
            </a:r>
            <a:r>
              <a:rPr sz="2100" spc="7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1 VwGO), </a:t>
            </a:r>
            <a:r>
              <a:rPr sz="2100" spc="-13" dirty="0">
                <a:solidFill>
                  <a:srgbClr val="000000"/>
                </a:solidFill>
                <a:latin typeface="Arial"/>
                <a:cs typeface="Arial"/>
              </a:rPr>
              <a:t>da</a:t>
            </a:r>
            <a:r>
              <a:rPr sz="2100" spc="2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keine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Erstentscheidungskompetenz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kein</a:t>
            </a:r>
            <a:r>
              <a:rPr sz="2100" spc="1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Selbsteintrittsrecht)</a:t>
            </a: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89911" y="146007"/>
            <a:ext cx="3133725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1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0" y="768604"/>
            <a:ext cx="10680700" cy="60137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59679" y="1475153"/>
            <a:ext cx="5772759" cy="2949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sz="2100" b="1" dirty="0">
                <a:solidFill>
                  <a:srgbClr val="000000"/>
                </a:solidFill>
                <a:latin typeface="Arial"/>
                <a:cs typeface="Arial"/>
              </a:rPr>
              <a:t>III.</a:t>
            </a:r>
            <a:r>
              <a:rPr sz="2100" b="1" spc="204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b="1" u="sng" dirty="0">
                <a:solidFill>
                  <a:srgbClr val="000000"/>
                </a:solidFill>
                <a:latin typeface="Arial"/>
                <a:cs typeface="Arial"/>
              </a:rPr>
              <a:t>Prozessual:</a:t>
            </a:r>
            <a:r>
              <a:rPr sz="2100" b="1" u="sng" spc="3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b="1" u="sng" spc="-11" dirty="0" err="1">
                <a:solidFill>
                  <a:srgbClr val="000000"/>
                </a:solidFill>
                <a:latin typeface="Arial"/>
                <a:cs typeface="Arial"/>
              </a:rPr>
              <a:t>Wahlrecht</a:t>
            </a:r>
            <a:r>
              <a:rPr lang="de-DE" sz="2100" b="1" u="sng" spc="-11" dirty="0">
                <a:solidFill>
                  <a:srgbClr val="000000"/>
                </a:solidFill>
                <a:latin typeface="Arial"/>
                <a:cs typeface="Arial"/>
              </a:rPr>
              <a:t> bzgl. der Anträge</a:t>
            </a:r>
            <a:endParaRPr sz="2100" b="1" u="sng" spc="-1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9679" y="1955159"/>
            <a:ext cx="4496130" cy="3360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sz="2100" spc="-13" dirty="0">
                <a:solidFill>
                  <a:srgbClr val="000000"/>
                </a:solidFill>
                <a:latin typeface="Arial"/>
                <a:cs typeface="Arial"/>
              </a:rPr>
              <a:t>1.</a:t>
            </a:r>
            <a:r>
              <a:rPr sz="2100" spc="266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Isolierte</a:t>
            </a:r>
            <a:r>
              <a:rPr sz="2100" u="sng" spc="1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spc="-16" dirty="0">
                <a:solidFill>
                  <a:srgbClr val="000000"/>
                </a:solidFill>
                <a:latin typeface="Arial"/>
                <a:cs typeface="Arial"/>
              </a:rPr>
              <a:t>(Teil-)AnfKl.</a:t>
            </a:r>
            <a:r>
              <a:rPr sz="2100" u="sng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gegen</a:t>
            </a:r>
            <a:r>
              <a:rPr sz="2100" u="sng" spc="3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WB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990617" y="2436729"/>
            <a:ext cx="8670214" cy="34496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→ „</a:t>
            </a:r>
            <a:r>
              <a:rPr sz="2100" i="1" dirty="0">
                <a:solidFill>
                  <a:srgbClr val="000000"/>
                </a:solidFill>
                <a:latin typeface="Arial"/>
                <a:cs typeface="Arial"/>
              </a:rPr>
              <a:t>zusätzliche</a:t>
            </a:r>
            <a:r>
              <a:rPr sz="2100" i="1" spc="1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i="1" dirty="0">
                <a:solidFill>
                  <a:srgbClr val="000000"/>
                </a:solidFill>
                <a:latin typeface="Arial"/>
                <a:cs typeface="Arial"/>
              </a:rPr>
              <a:t>selbständige</a:t>
            </a:r>
            <a:r>
              <a:rPr sz="2100" i="1" spc="3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i="1" dirty="0">
                <a:solidFill>
                  <a:srgbClr val="000000"/>
                </a:solidFill>
                <a:latin typeface="Arial"/>
                <a:cs typeface="Arial"/>
              </a:rPr>
              <a:t>Beschwer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“:</a:t>
            </a:r>
            <a:r>
              <a:rPr sz="2100" spc="3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§</a:t>
            </a:r>
            <a:r>
              <a:rPr sz="2100" spc="1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-13" dirty="0">
                <a:solidFill>
                  <a:srgbClr val="000000"/>
                </a:solidFill>
                <a:latin typeface="Arial"/>
                <a:cs typeface="Arial"/>
              </a:rPr>
              <a:t>79</a:t>
            </a:r>
            <a:r>
              <a:rPr sz="2100" spc="2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II</a:t>
            </a:r>
            <a:r>
              <a:rPr sz="2100" spc="-1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1 VwGO</a:t>
            </a:r>
          </a:p>
          <a:p>
            <a:pPr marL="357188" marR="0" indent="-357188">
              <a:lnSpc>
                <a:spcPts val="2700"/>
              </a:lnSpc>
              <a:spcBef>
                <a:spcPts val="1495"/>
              </a:spcBef>
              <a:spcAft>
                <a:spcPts val="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→ Beklagter</a:t>
            </a:r>
            <a:r>
              <a:rPr sz="21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ist</a:t>
            </a:r>
            <a:r>
              <a:rPr sz="2100" spc="-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Land</a:t>
            </a:r>
            <a:r>
              <a:rPr sz="21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Baden-Württemberg,</a:t>
            </a:r>
            <a:r>
              <a:rPr sz="2100" spc="5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vertreten</a:t>
            </a:r>
            <a:r>
              <a:rPr sz="2100" spc="3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durch</a:t>
            </a:r>
            <a:r>
              <a:rPr sz="2100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Regierungspräsidium</a:t>
            </a:r>
            <a:r>
              <a:rPr sz="2100" spc="2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Stuttgart</a:t>
            </a:r>
            <a:r>
              <a:rPr sz="2100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(als</a:t>
            </a:r>
            <a:r>
              <a:rPr sz="2100" spc="2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-13" dirty="0">
                <a:solidFill>
                  <a:srgbClr val="000000"/>
                </a:solidFill>
                <a:latin typeface="Arial"/>
                <a:cs typeface="Arial"/>
              </a:rPr>
              <a:t>W.-Behörde):</a:t>
            </a:r>
            <a:r>
              <a:rPr sz="2100" spc="6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§ 79 II</a:t>
            </a:r>
            <a:r>
              <a:rPr sz="2100" spc="-1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3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VwGO</a:t>
            </a:r>
            <a:r>
              <a:rPr sz="2100" spc="-1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spc="-14" dirty="0" err="1">
                <a:solidFill>
                  <a:srgbClr val="000000"/>
                </a:solidFill>
                <a:latin typeface="Arial"/>
                <a:cs typeface="Arial"/>
              </a:rPr>
              <a:t>i.V.m</a:t>
            </a:r>
            <a:r>
              <a:rPr lang="de-DE" sz="2100" spc="-14" dirty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r>
              <a:rPr sz="2100" spc="3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§ 78 II,</a:t>
            </a:r>
            <a:r>
              <a:rPr sz="2100" spc="-3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sz="2100" spc="-1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-39" dirty="0">
                <a:solidFill>
                  <a:srgbClr val="000000"/>
                </a:solidFill>
                <a:latin typeface="Arial"/>
                <a:cs typeface="Arial"/>
              </a:rPr>
              <a:t>Nr.</a:t>
            </a:r>
            <a:r>
              <a:rPr sz="2100" spc="4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1</a:t>
            </a:r>
            <a:r>
              <a:rPr sz="2100" spc="1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VwGO</a:t>
            </a:r>
          </a:p>
          <a:p>
            <a:pPr marL="357188" marR="0" indent="-357188">
              <a:lnSpc>
                <a:spcPts val="2700"/>
              </a:lnSpc>
              <a:spcBef>
                <a:spcPts val="1495"/>
              </a:spcBef>
              <a:spcAft>
                <a:spcPts val="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→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[…],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„</a:t>
            </a:r>
            <a:r>
              <a:rPr lang="de-DE" sz="2100" i="1" dirty="0">
                <a:solidFill>
                  <a:srgbClr val="000000"/>
                </a:solidFill>
                <a:latin typeface="Arial"/>
                <a:cs typeface="Arial"/>
              </a:rPr>
              <a:t>d</a:t>
            </a:r>
            <a:r>
              <a:rPr sz="2100" i="1" dirty="0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lang="de-DE" sz="2100" i="1" dirty="0">
                <a:solidFill>
                  <a:srgbClr val="000000"/>
                </a:solidFill>
                <a:latin typeface="Arial"/>
                <a:cs typeface="Arial"/>
              </a:rPr>
              <a:t>n</a:t>
            </a:r>
            <a:r>
              <a:rPr sz="2100" i="1" spc="4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i="1" dirty="0">
                <a:solidFill>
                  <a:srgbClr val="000000"/>
                </a:solidFill>
                <a:latin typeface="Arial"/>
                <a:cs typeface="Arial"/>
              </a:rPr>
              <a:t>Widerspruchsbescheid</a:t>
            </a:r>
            <a:r>
              <a:rPr sz="2100" i="1" spc="5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i="1" dirty="0">
                <a:solidFill>
                  <a:srgbClr val="000000"/>
                </a:solidFill>
                <a:latin typeface="Arial"/>
                <a:cs typeface="Arial"/>
              </a:rPr>
              <a:t>des</a:t>
            </a:r>
            <a:r>
              <a:rPr sz="2100" i="1" spc="2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i="1" dirty="0">
                <a:solidFill>
                  <a:srgbClr val="000000"/>
                </a:solidFill>
                <a:latin typeface="Arial"/>
                <a:cs typeface="Arial"/>
              </a:rPr>
              <a:t>Regierungspräsidiums</a:t>
            </a:r>
            <a:r>
              <a:rPr sz="2100" i="1" spc="6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i="1" dirty="0">
                <a:solidFill>
                  <a:srgbClr val="000000"/>
                </a:solidFill>
                <a:latin typeface="Arial"/>
                <a:cs typeface="Arial"/>
              </a:rPr>
              <a:t>Stuttgart</a:t>
            </a:r>
            <a:r>
              <a:rPr sz="2100" i="1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i="1" dirty="0" err="1">
                <a:solidFill>
                  <a:srgbClr val="000000"/>
                </a:solidFill>
                <a:latin typeface="Arial"/>
                <a:cs typeface="Arial"/>
              </a:rPr>
              <a:t>vom</a:t>
            </a:r>
            <a:r>
              <a:rPr lang="de-DE" sz="21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i="1" dirty="0">
                <a:solidFill>
                  <a:srgbClr val="000000"/>
                </a:solidFill>
                <a:latin typeface="Arial"/>
                <a:cs typeface="Arial"/>
              </a:rPr>
              <a:t>20.08.2017</a:t>
            </a:r>
            <a:r>
              <a:rPr sz="2100" i="1" spc="5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i="1" dirty="0" err="1">
                <a:solidFill>
                  <a:srgbClr val="000000"/>
                </a:solidFill>
                <a:latin typeface="Arial"/>
                <a:cs typeface="Arial"/>
              </a:rPr>
              <a:t>insoweit</a:t>
            </a:r>
            <a:r>
              <a:rPr sz="2100" i="1" spc="3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i="1" dirty="0">
                <a:solidFill>
                  <a:srgbClr val="000000"/>
                </a:solidFill>
                <a:latin typeface="Arial"/>
                <a:cs typeface="Arial"/>
              </a:rPr>
              <a:t>auf</a:t>
            </a:r>
            <a:r>
              <a:rPr lang="de-DE" sz="2100" i="1" dirty="0" err="1">
                <a:solidFill>
                  <a:srgbClr val="000000"/>
                </a:solidFill>
                <a:latin typeface="Arial"/>
                <a:cs typeface="Arial"/>
              </a:rPr>
              <a:t>zuheben</a:t>
            </a:r>
            <a:r>
              <a:rPr sz="2100" i="1" dirty="0">
                <a:solidFill>
                  <a:srgbClr val="000000"/>
                </a:solidFill>
                <a:latin typeface="Arial"/>
                <a:cs typeface="Arial"/>
              </a:rPr>
              <a:t>,</a:t>
            </a:r>
            <a:r>
              <a:rPr sz="2100" i="1" spc="5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i="1" dirty="0">
                <a:solidFill>
                  <a:srgbClr val="000000"/>
                </a:solidFill>
                <a:latin typeface="Arial"/>
                <a:cs typeface="Arial"/>
              </a:rPr>
              <a:t>als er</a:t>
            </a:r>
            <a:r>
              <a:rPr sz="2100" i="1" spc="-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i="1" dirty="0">
                <a:solidFill>
                  <a:srgbClr val="000000"/>
                </a:solidFill>
                <a:latin typeface="Arial"/>
                <a:cs typeface="Arial"/>
              </a:rPr>
              <a:t>die</a:t>
            </a:r>
            <a:r>
              <a:rPr sz="2100" i="1" spc="1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i="1" dirty="0">
                <a:solidFill>
                  <a:srgbClr val="000000"/>
                </a:solidFill>
                <a:latin typeface="Arial"/>
                <a:cs typeface="Arial"/>
              </a:rPr>
              <a:t>in</a:t>
            </a:r>
            <a:r>
              <a:rPr lang="de-DE" sz="2100" i="1" spc="1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i="1" dirty="0">
                <a:solidFill>
                  <a:srgbClr val="000000"/>
                </a:solidFill>
                <a:latin typeface="Arial"/>
                <a:cs typeface="Arial"/>
              </a:rPr>
              <a:t>dem</a:t>
            </a:r>
            <a:r>
              <a:rPr lang="de-DE" sz="2100" i="1" spc="2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i="1" dirty="0">
                <a:solidFill>
                  <a:srgbClr val="000000"/>
                </a:solidFill>
                <a:latin typeface="Arial"/>
                <a:cs typeface="Arial"/>
              </a:rPr>
              <a:t>Bescheid</a:t>
            </a:r>
            <a:r>
              <a:rPr lang="de-DE" sz="2100" i="1" spc="3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i="1" spc="-13" dirty="0">
                <a:solidFill>
                  <a:srgbClr val="000000"/>
                </a:solidFill>
                <a:latin typeface="Arial"/>
                <a:cs typeface="Arial"/>
              </a:rPr>
              <a:t>des</a:t>
            </a:r>
            <a:r>
              <a:rPr lang="de-DE" sz="2100" i="1" spc="-4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i="1" dirty="0">
                <a:solidFill>
                  <a:srgbClr val="000000"/>
                </a:solidFill>
                <a:latin typeface="Arial"/>
                <a:cs typeface="Arial"/>
              </a:rPr>
              <a:t>Ausländeramtes</a:t>
            </a:r>
            <a:r>
              <a:rPr lang="de-DE" sz="2100" i="1" spc="7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i="1" dirty="0">
                <a:solidFill>
                  <a:srgbClr val="000000"/>
                </a:solidFill>
                <a:latin typeface="Arial"/>
                <a:cs typeface="Arial"/>
              </a:rPr>
              <a:t>der</a:t>
            </a:r>
            <a:r>
              <a:rPr lang="de-DE" sz="2100" i="1" spc="2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i="1" dirty="0">
                <a:solidFill>
                  <a:srgbClr val="000000"/>
                </a:solidFill>
                <a:latin typeface="Arial"/>
                <a:cs typeface="Arial"/>
              </a:rPr>
              <a:t>Stadt</a:t>
            </a:r>
            <a:r>
              <a:rPr lang="de-DE" sz="2100" i="1" spc="1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i="1" dirty="0">
                <a:solidFill>
                  <a:srgbClr val="000000"/>
                </a:solidFill>
                <a:latin typeface="Arial"/>
                <a:cs typeface="Arial"/>
              </a:rPr>
              <a:t>Stuttgart</a:t>
            </a:r>
            <a:r>
              <a:rPr lang="de-DE" sz="2100" i="1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i="1" dirty="0">
                <a:solidFill>
                  <a:srgbClr val="000000"/>
                </a:solidFill>
                <a:latin typeface="Arial"/>
                <a:cs typeface="Arial"/>
              </a:rPr>
              <a:t>vom 10.08.2017</a:t>
            </a:r>
            <a:r>
              <a:rPr lang="de-DE" sz="2100" i="1" spc="57" dirty="0">
                <a:solidFill>
                  <a:srgbClr val="000000"/>
                </a:solidFill>
                <a:latin typeface="Arial"/>
                <a:cs typeface="Arial"/>
              </a:rPr>
              <a:t> verfügte </a:t>
            </a:r>
            <a:r>
              <a:rPr sz="2100" i="1" dirty="0" err="1">
                <a:solidFill>
                  <a:srgbClr val="000000"/>
                </a:solidFill>
                <a:latin typeface="Arial"/>
                <a:cs typeface="Arial"/>
              </a:rPr>
              <a:t>Ausweisung</a:t>
            </a:r>
            <a:r>
              <a:rPr sz="2100" i="1" dirty="0">
                <a:solidFill>
                  <a:srgbClr val="000000"/>
                </a:solidFill>
                <a:latin typeface="Arial"/>
                <a:cs typeface="Arial"/>
              </a:rPr>
              <a:t> vom</a:t>
            </a:r>
            <a:r>
              <a:rPr sz="2100" i="1" spc="2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i="1" dirty="0">
                <a:solidFill>
                  <a:srgbClr val="000000"/>
                </a:solidFill>
                <a:latin typeface="Arial"/>
                <a:cs typeface="Arial"/>
              </a:rPr>
              <a:t>31.03.2018</a:t>
            </a:r>
            <a:r>
              <a:rPr sz="2100" i="1" spc="3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i="1" dirty="0">
                <a:solidFill>
                  <a:srgbClr val="000000"/>
                </a:solidFill>
                <a:latin typeface="Arial"/>
                <a:cs typeface="Arial"/>
              </a:rPr>
              <a:t>auf</a:t>
            </a:r>
            <a:r>
              <a:rPr sz="2100" i="1" spc="1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i="1" dirty="0">
                <a:solidFill>
                  <a:srgbClr val="000000"/>
                </a:solidFill>
                <a:latin typeface="Arial"/>
                <a:cs typeface="Arial"/>
              </a:rPr>
              <a:t>den</a:t>
            </a:r>
            <a:r>
              <a:rPr sz="2100" i="1" spc="3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i="1" dirty="0">
                <a:solidFill>
                  <a:srgbClr val="000000"/>
                </a:solidFill>
                <a:latin typeface="Arial"/>
                <a:cs typeface="Arial"/>
              </a:rPr>
              <a:t>31.12.2017</a:t>
            </a:r>
            <a:r>
              <a:rPr sz="2100" i="1" spc="3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i="1" spc="36" dirty="0">
                <a:solidFill>
                  <a:srgbClr val="000000"/>
                </a:solidFill>
                <a:latin typeface="Arial"/>
                <a:cs typeface="Arial"/>
              </a:rPr>
              <a:t>vorzieht </a:t>
            </a:r>
            <a:r>
              <a:rPr sz="2100" i="1" spc="-13" dirty="0">
                <a:solidFill>
                  <a:srgbClr val="000000"/>
                </a:solidFill>
                <a:latin typeface="Arial"/>
                <a:cs typeface="Arial"/>
              </a:rPr>
              <a:t>und</a:t>
            </a:r>
            <a:r>
              <a:rPr sz="2100" i="1" spc="4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i="1" dirty="0" err="1">
                <a:solidFill>
                  <a:srgbClr val="000000"/>
                </a:solidFill>
                <a:latin typeface="Arial"/>
                <a:cs typeface="Arial"/>
              </a:rPr>
              <a:t>ein</a:t>
            </a:r>
            <a:r>
              <a:rPr sz="2100" i="1" spc="1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i="1" spc="-20" dirty="0" err="1">
                <a:solidFill>
                  <a:srgbClr val="000000"/>
                </a:solidFill>
                <a:latin typeface="Arial"/>
                <a:cs typeface="Arial"/>
              </a:rPr>
              <a:t>Verbot</a:t>
            </a:r>
            <a:r>
              <a:rPr lang="de-DE" sz="2100" i="1" spc="-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i="1" dirty="0">
                <a:solidFill>
                  <a:srgbClr val="000000"/>
                </a:solidFill>
                <a:latin typeface="Arial"/>
                <a:cs typeface="Arial"/>
              </a:rPr>
              <a:t>der</a:t>
            </a:r>
            <a:r>
              <a:rPr sz="2100" i="1" spc="2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i="1" dirty="0">
                <a:solidFill>
                  <a:srgbClr val="000000"/>
                </a:solidFill>
                <a:latin typeface="Arial"/>
                <a:cs typeface="Arial"/>
              </a:rPr>
              <a:t>politischen</a:t>
            </a:r>
            <a:r>
              <a:rPr sz="2100" i="1" spc="3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i="1" dirty="0">
                <a:solidFill>
                  <a:srgbClr val="000000"/>
                </a:solidFill>
                <a:latin typeface="Arial"/>
                <a:cs typeface="Arial"/>
              </a:rPr>
              <a:t>Betätigung</a:t>
            </a:r>
            <a:r>
              <a:rPr sz="2100" i="1" spc="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i="1" dirty="0">
                <a:solidFill>
                  <a:srgbClr val="000000"/>
                </a:solidFill>
                <a:latin typeface="Arial"/>
                <a:cs typeface="Arial"/>
              </a:rPr>
              <a:t>ausspricht.“</a:t>
            </a: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89911" y="146007"/>
            <a:ext cx="3133725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1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0" y="800395"/>
            <a:ext cx="10680700" cy="60137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59679" y="1475153"/>
            <a:ext cx="7212919" cy="10772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sz="2100" spc="-13" dirty="0">
                <a:solidFill>
                  <a:srgbClr val="000000"/>
                </a:solidFill>
                <a:latin typeface="Arial"/>
                <a:cs typeface="Arial"/>
              </a:rPr>
              <a:t>2.</a:t>
            </a:r>
            <a:r>
              <a:rPr sz="2100" spc="266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AnfKl.</a:t>
            </a:r>
            <a:r>
              <a:rPr sz="2100" u="sng" spc="-1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gegen</a:t>
            </a:r>
            <a:r>
              <a:rPr sz="2100" u="sng" spc="3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„alles“:</a:t>
            </a:r>
            <a:r>
              <a:rPr sz="2100" u="sng" spc="3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§ 79 I</a:t>
            </a:r>
            <a:r>
              <a:rPr sz="2100" u="sng" spc="-1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spc="-39" dirty="0">
                <a:solidFill>
                  <a:srgbClr val="000000"/>
                </a:solidFill>
                <a:latin typeface="Arial"/>
                <a:cs typeface="Arial"/>
              </a:rPr>
              <a:t>Nr.</a:t>
            </a:r>
            <a:r>
              <a:rPr sz="2100" u="sng" spc="4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1</a:t>
            </a:r>
            <a:r>
              <a:rPr sz="2100" u="sng" spc="1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VwGO</a:t>
            </a:r>
          </a:p>
          <a:p>
            <a:pPr marL="985838" marR="0" indent="-355600">
              <a:lnSpc>
                <a:spcPts val="2346"/>
              </a:lnSpc>
              <a:spcBef>
                <a:spcPts val="1483"/>
              </a:spcBef>
              <a:spcAft>
                <a:spcPts val="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→ Konsequenz:</a:t>
            </a:r>
            <a:r>
              <a:rPr sz="2100" spc="-7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Aufspaltung</a:t>
            </a:r>
            <a:r>
              <a:rPr sz="2100" spc="3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-13" dirty="0">
                <a:solidFill>
                  <a:srgbClr val="000000"/>
                </a:solidFill>
                <a:latin typeface="Arial"/>
                <a:cs typeface="Arial"/>
              </a:rPr>
              <a:t>der</a:t>
            </a:r>
            <a:r>
              <a:rPr sz="2100" spc="-7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Anträge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 notwendig, da unterschiedliche Beklagte</a:t>
            </a:r>
            <a:endParaRPr sz="21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9679" y="2918298"/>
            <a:ext cx="5802732" cy="2949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sz="2100" spc="-13" dirty="0">
                <a:solidFill>
                  <a:srgbClr val="000000"/>
                </a:solidFill>
                <a:latin typeface="Arial"/>
                <a:cs typeface="Arial"/>
              </a:rPr>
              <a:t>a)</a:t>
            </a:r>
            <a:r>
              <a:rPr sz="2100" spc="255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AnfKl.</a:t>
            </a:r>
            <a:r>
              <a:rPr sz="2100" u="sng" spc="-1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gegen</a:t>
            </a:r>
            <a:r>
              <a:rPr sz="2100" u="sng" spc="-6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b="1" u="sng" dirty="0">
                <a:solidFill>
                  <a:srgbClr val="000000"/>
                </a:solidFill>
                <a:latin typeface="Arial"/>
                <a:cs typeface="Arial"/>
              </a:rPr>
              <a:t>Ausweisung</a:t>
            </a:r>
            <a:r>
              <a:rPr sz="2100" b="1" u="sng" spc="5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b="1" u="sng" dirty="0">
                <a:solidFill>
                  <a:srgbClr val="000000"/>
                </a:solidFill>
                <a:latin typeface="Arial"/>
                <a:cs typeface="Arial"/>
              </a:rPr>
              <a:t>zum</a:t>
            </a:r>
            <a:r>
              <a:rPr sz="2100" b="1" u="sng" spc="2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b="1" u="sng" dirty="0">
                <a:solidFill>
                  <a:srgbClr val="000000"/>
                </a:solidFill>
                <a:latin typeface="Arial"/>
                <a:cs typeface="Arial"/>
              </a:rPr>
              <a:t>31.12.2017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990616" y="3398436"/>
            <a:ext cx="8763093" cy="5899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7188" marR="0" indent="-357188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→ Beklagte</a:t>
            </a:r>
            <a:r>
              <a:rPr sz="2100" spc="1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ist</a:t>
            </a:r>
            <a:r>
              <a:rPr sz="2100" spc="1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Stadt</a:t>
            </a:r>
            <a:r>
              <a:rPr sz="2100" spc="1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Stuttgart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 (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vertreten</a:t>
            </a:r>
            <a:r>
              <a:rPr sz="2100" spc="3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durch</a:t>
            </a:r>
            <a:r>
              <a:rPr sz="2100" spc="-9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Ausländeramt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)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  <a:r>
              <a:rPr sz="21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§</a:t>
            </a:r>
            <a:r>
              <a:rPr sz="2100" spc="1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-13" dirty="0">
                <a:solidFill>
                  <a:srgbClr val="000000"/>
                </a:solidFill>
                <a:latin typeface="Arial"/>
                <a:cs typeface="Arial"/>
              </a:rPr>
              <a:t>78</a:t>
            </a:r>
            <a:r>
              <a:rPr sz="2100" spc="2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sz="2100" spc="-1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-39" dirty="0">
                <a:solidFill>
                  <a:srgbClr val="000000"/>
                </a:solidFill>
                <a:latin typeface="Arial"/>
                <a:cs typeface="Arial"/>
              </a:rPr>
              <a:t>Nr.</a:t>
            </a:r>
            <a:r>
              <a:rPr sz="2100" spc="4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1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VwGO</a:t>
            </a:r>
            <a:endParaRPr sz="21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90616" y="4360012"/>
            <a:ext cx="9135987" cy="8848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7188" marR="0" indent="-357188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→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[…],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„</a:t>
            </a:r>
            <a:r>
              <a:rPr lang="de-DE" sz="2100" i="1" dirty="0">
                <a:solidFill>
                  <a:srgbClr val="000000"/>
                </a:solidFill>
                <a:latin typeface="Arial"/>
                <a:cs typeface="Arial"/>
              </a:rPr>
              <a:t>d</a:t>
            </a:r>
            <a:r>
              <a:rPr sz="2100" i="1" dirty="0" err="1">
                <a:solidFill>
                  <a:srgbClr val="000000"/>
                </a:solidFill>
                <a:latin typeface="Arial"/>
                <a:cs typeface="Arial"/>
              </a:rPr>
              <a:t>ie</a:t>
            </a:r>
            <a:r>
              <a:rPr sz="2100" i="1" spc="-4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i="1" dirty="0" err="1">
                <a:solidFill>
                  <a:srgbClr val="000000"/>
                </a:solidFill>
                <a:latin typeface="Arial"/>
                <a:cs typeface="Arial"/>
              </a:rPr>
              <a:t>Ausweisungsverfügung</a:t>
            </a:r>
            <a:r>
              <a:rPr sz="2100" i="1" spc="5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i="1" dirty="0">
                <a:solidFill>
                  <a:srgbClr val="000000"/>
                </a:solidFill>
                <a:latin typeface="Arial"/>
                <a:cs typeface="Arial"/>
              </a:rPr>
              <a:t>der</a:t>
            </a:r>
            <a:r>
              <a:rPr sz="2100" i="1" spc="2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i="1" dirty="0">
                <a:solidFill>
                  <a:srgbClr val="000000"/>
                </a:solidFill>
                <a:latin typeface="Arial"/>
                <a:cs typeface="Arial"/>
              </a:rPr>
              <a:t>Stadt</a:t>
            </a:r>
            <a:r>
              <a:rPr sz="2100" i="1" spc="-1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i="1" dirty="0">
                <a:solidFill>
                  <a:srgbClr val="000000"/>
                </a:solidFill>
                <a:latin typeface="Arial"/>
                <a:cs typeface="Arial"/>
              </a:rPr>
              <a:t>Stuttgart</a:t>
            </a:r>
            <a:r>
              <a:rPr sz="2100" i="1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i="1" dirty="0" err="1">
                <a:solidFill>
                  <a:srgbClr val="000000"/>
                </a:solidFill>
                <a:latin typeface="Arial"/>
                <a:cs typeface="Arial"/>
              </a:rPr>
              <a:t>vom</a:t>
            </a:r>
            <a:r>
              <a:rPr lang="de-DE" sz="21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i="1" dirty="0">
                <a:solidFill>
                  <a:srgbClr val="000000"/>
                </a:solidFill>
                <a:latin typeface="Arial"/>
                <a:cs typeface="Arial"/>
              </a:rPr>
              <a:t>10.08.2017</a:t>
            </a:r>
            <a:r>
              <a:rPr sz="2100" i="1" spc="5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i="1" dirty="0">
                <a:solidFill>
                  <a:srgbClr val="000000"/>
                </a:solidFill>
                <a:latin typeface="Arial"/>
                <a:cs typeface="Arial"/>
              </a:rPr>
              <a:t>in der</a:t>
            </a:r>
            <a:r>
              <a:rPr sz="2100" i="1" spc="4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i="1" dirty="0">
                <a:solidFill>
                  <a:srgbClr val="000000"/>
                </a:solidFill>
                <a:latin typeface="Arial"/>
                <a:cs typeface="Arial"/>
              </a:rPr>
              <a:t>Gestalt</a:t>
            </a:r>
            <a:r>
              <a:rPr sz="2100" i="1" spc="-1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i="1" dirty="0">
                <a:solidFill>
                  <a:srgbClr val="000000"/>
                </a:solidFill>
                <a:latin typeface="Arial"/>
                <a:cs typeface="Arial"/>
              </a:rPr>
              <a:t>des</a:t>
            </a:r>
            <a:r>
              <a:rPr sz="2100" i="1" spc="2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i="1" dirty="0">
                <a:solidFill>
                  <a:srgbClr val="000000"/>
                </a:solidFill>
                <a:latin typeface="Arial"/>
                <a:cs typeface="Arial"/>
              </a:rPr>
              <a:t>Widerspruchsbescheides</a:t>
            </a:r>
            <a:r>
              <a:rPr sz="2100" i="1" spc="4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i="1" dirty="0">
                <a:solidFill>
                  <a:srgbClr val="000000"/>
                </a:solidFill>
                <a:latin typeface="Arial"/>
                <a:cs typeface="Arial"/>
              </a:rPr>
              <a:t>des</a:t>
            </a:r>
            <a:r>
              <a:rPr sz="2100" i="1" spc="2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i="1" dirty="0" err="1">
                <a:solidFill>
                  <a:srgbClr val="000000"/>
                </a:solidFill>
                <a:latin typeface="Arial"/>
                <a:cs typeface="Arial"/>
              </a:rPr>
              <a:t>Regierungspräsidiums</a:t>
            </a:r>
            <a:r>
              <a:rPr sz="2100" i="1" spc="4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i="1" dirty="0">
                <a:solidFill>
                  <a:srgbClr val="000000"/>
                </a:solidFill>
                <a:latin typeface="Arial"/>
                <a:cs typeface="Arial"/>
              </a:rPr>
              <a:t>Stuttgart</a:t>
            </a:r>
            <a:r>
              <a:rPr sz="2100" i="1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i="1" dirty="0">
                <a:solidFill>
                  <a:srgbClr val="000000"/>
                </a:solidFill>
                <a:latin typeface="Arial"/>
                <a:cs typeface="Arial"/>
              </a:rPr>
              <a:t>vom 20.08.2017</a:t>
            </a:r>
            <a:r>
              <a:rPr sz="2100" i="1" spc="5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i="1" dirty="0">
                <a:solidFill>
                  <a:srgbClr val="000000"/>
                </a:solidFill>
                <a:latin typeface="Arial"/>
                <a:cs typeface="Arial"/>
              </a:rPr>
              <a:t>auf</a:t>
            </a:r>
            <a:r>
              <a:rPr lang="de-DE" sz="2100" i="1" dirty="0" err="1">
                <a:solidFill>
                  <a:srgbClr val="000000"/>
                </a:solidFill>
                <a:latin typeface="Arial"/>
                <a:cs typeface="Arial"/>
              </a:rPr>
              <a:t>zuheben</a:t>
            </a:r>
            <a:r>
              <a:rPr sz="2100" i="1" dirty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“</a:t>
            </a: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89911" y="146007"/>
            <a:ext cx="3133725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/>
      <p:bldP spid="6" grpId="0"/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1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0" y="768604"/>
            <a:ext cx="10680700" cy="60137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59679" y="1475153"/>
            <a:ext cx="9795911" cy="10772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sz="2100" spc="-13" dirty="0">
                <a:solidFill>
                  <a:srgbClr val="000000"/>
                </a:solidFill>
                <a:latin typeface="Arial"/>
                <a:cs typeface="Arial"/>
              </a:rPr>
              <a:t>b)</a:t>
            </a:r>
            <a:r>
              <a:rPr sz="2100" spc="255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AnfKl.</a:t>
            </a:r>
            <a:r>
              <a:rPr sz="2100" u="sng" spc="-1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gegen</a:t>
            </a:r>
            <a:r>
              <a:rPr sz="2100" u="sng" spc="3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b="1" u="sng" spc="-25" dirty="0">
                <a:solidFill>
                  <a:srgbClr val="000000"/>
                </a:solidFill>
                <a:latin typeface="Arial"/>
                <a:cs typeface="Arial"/>
              </a:rPr>
              <a:t>Verbot</a:t>
            </a:r>
            <a:r>
              <a:rPr sz="2100" b="1" u="sng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b="1" u="sng" dirty="0">
                <a:solidFill>
                  <a:srgbClr val="000000"/>
                </a:solidFill>
                <a:latin typeface="Arial"/>
                <a:cs typeface="Arial"/>
              </a:rPr>
              <a:t>der</a:t>
            </a:r>
            <a:r>
              <a:rPr sz="2100" b="1" u="sng" spc="2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b="1" u="sng" dirty="0">
                <a:solidFill>
                  <a:srgbClr val="000000"/>
                </a:solidFill>
                <a:latin typeface="Arial"/>
                <a:cs typeface="Arial"/>
              </a:rPr>
              <a:t>politischen</a:t>
            </a:r>
            <a:r>
              <a:rPr sz="2100" b="1" u="sng" spc="1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b="1" u="sng" dirty="0">
                <a:solidFill>
                  <a:srgbClr val="000000"/>
                </a:solidFill>
                <a:latin typeface="Arial"/>
                <a:cs typeface="Arial"/>
              </a:rPr>
              <a:t>Betätigung</a:t>
            </a:r>
          </a:p>
          <a:p>
            <a:pPr marL="985838" marR="0" indent="-355600">
              <a:lnSpc>
                <a:spcPts val="2346"/>
              </a:lnSpc>
              <a:spcBef>
                <a:spcPts val="1483"/>
              </a:spcBef>
              <a:spcAft>
                <a:spcPts val="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→ Beklagter</a:t>
            </a:r>
            <a:r>
              <a:rPr sz="21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ist</a:t>
            </a:r>
            <a:r>
              <a:rPr sz="2100" spc="-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Land</a:t>
            </a:r>
            <a:r>
              <a:rPr sz="21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Baden-Württemberg,</a:t>
            </a:r>
            <a:r>
              <a:rPr sz="2100" spc="5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vertreten</a:t>
            </a:r>
            <a:r>
              <a:rPr sz="2100" spc="3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durch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 das</a:t>
            </a:r>
            <a:r>
              <a:rPr sz="2100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Regierungspräsidium</a:t>
            </a:r>
            <a:r>
              <a:rPr sz="2100" spc="2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Stuttgart: § 78 I</a:t>
            </a:r>
            <a:r>
              <a:rPr sz="2100" spc="-1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-39" dirty="0">
                <a:solidFill>
                  <a:srgbClr val="000000"/>
                </a:solidFill>
                <a:latin typeface="Arial"/>
                <a:cs typeface="Arial"/>
              </a:rPr>
              <a:t>Nr.</a:t>
            </a:r>
            <a:r>
              <a:rPr sz="2100" spc="4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1 VwGO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90616" y="2918298"/>
            <a:ext cx="7950134" cy="5899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7188" marR="0" indent="-357188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→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Klage ohne </a:t>
            </a:r>
            <a:r>
              <a:rPr sz="2100" spc="-12" dirty="0" err="1">
                <a:solidFill>
                  <a:srgbClr val="000000"/>
                </a:solidFill>
                <a:latin typeface="Arial"/>
                <a:cs typeface="Arial"/>
              </a:rPr>
              <a:t>Vorverfahren</a:t>
            </a:r>
            <a:r>
              <a:rPr sz="2100" spc="4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zulässig (§</a:t>
            </a:r>
            <a:r>
              <a:rPr sz="2100" spc="1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-13" dirty="0">
                <a:solidFill>
                  <a:srgbClr val="000000"/>
                </a:solidFill>
                <a:latin typeface="Arial"/>
                <a:cs typeface="Arial"/>
              </a:rPr>
              <a:t>68</a:t>
            </a:r>
            <a:r>
              <a:rPr sz="2100" spc="2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sz="2100" spc="-1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2</a:t>
            </a:r>
            <a:r>
              <a:rPr sz="2100" spc="1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-46" dirty="0">
                <a:solidFill>
                  <a:srgbClr val="000000"/>
                </a:solidFill>
                <a:latin typeface="Arial"/>
                <a:cs typeface="Arial"/>
              </a:rPr>
              <a:t>Nr.</a:t>
            </a:r>
            <a:r>
              <a:rPr sz="2100" spc="7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2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VwGO</a:t>
            </a:r>
            <a:r>
              <a:rPr sz="2100" spc="-1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analog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  <a:sym typeface="Wingdings" panose="05000000000000000000" pitchFamily="2" charset="2"/>
              </a:rPr>
              <a:t>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 „z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usätzliche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“</a:t>
            </a:r>
            <a:r>
              <a:rPr sz="21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Beschwer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)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990616" y="3880005"/>
            <a:ext cx="8906629" cy="5899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7188" marR="0" indent="-357188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→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[…],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„</a:t>
            </a:r>
            <a:r>
              <a:rPr lang="de-DE" sz="2100" i="1" dirty="0">
                <a:solidFill>
                  <a:srgbClr val="000000"/>
                </a:solidFill>
                <a:latin typeface="Arial"/>
                <a:cs typeface="Arial"/>
              </a:rPr>
              <a:t>d</a:t>
            </a:r>
            <a:r>
              <a:rPr sz="2100" i="1" dirty="0">
                <a:solidFill>
                  <a:srgbClr val="000000"/>
                </a:solidFill>
                <a:latin typeface="Arial"/>
                <a:cs typeface="Arial"/>
              </a:rPr>
              <a:t>as</a:t>
            </a:r>
            <a:r>
              <a:rPr sz="2100" i="1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i="1" spc="-16" dirty="0">
                <a:solidFill>
                  <a:srgbClr val="000000"/>
                </a:solidFill>
                <a:latin typeface="Arial"/>
                <a:cs typeface="Arial"/>
              </a:rPr>
              <a:t>Verbot</a:t>
            </a:r>
            <a:r>
              <a:rPr sz="2100" i="1" spc="4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i="1" dirty="0">
                <a:solidFill>
                  <a:srgbClr val="000000"/>
                </a:solidFill>
                <a:latin typeface="Arial"/>
                <a:cs typeface="Arial"/>
              </a:rPr>
              <a:t>der politischen</a:t>
            </a:r>
            <a:r>
              <a:rPr sz="2100" i="1" spc="3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i="1" dirty="0" err="1">
                <a:solidFill>
                  <a:srgbClr val="000000"/>
                </a:solidFill>
                <a:latin typeface="Arial"/>
                <a:cs typeface="Arial"/>
              </a:rPr>
              <a:t>Betätigung</a:t>
            </a:r>
            <a:r>
              <a:rPr sz="2100" i="1" spc="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i="1" spc="35" dirty="0">
                <a:solidFill>
                  <a:srgbClr val="000000"/>
                </a:solidFill>
                <a:latin typeface="Arial"/>
                <a:cs typeface="Arial"/>
              </a:rPr>
              <a:t>des</a:t>
            </a:r>
            <a:r>
              <a:rPr sz="21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i="1" dirty="0" err="1">
                <a:solidFill>
                  <a:srgbClr val="000000"/>
                </a:solidFill>
                <a:latin typeface="Arial"/>
                <a:cs typeface="Arial"/>
              </a:rPr>
              <a:t>Regierungspräsidium</a:t>
            </a:r>
            <a:r>
              <a:rPr lang="de-DE" sz="2100" i="1" dirty="0">
                <a:solidFill>
                  <a:srgbClr val="000000"/>
                </a:solidFill>
                <a:latin typeface="Arial"/>
                <a:cs typeface="Arial"/>
              </a:rPr>
              <a:t>s </a:t>
            </a:r>
            <a:r>
              <a:rPr sz="2100" i="1" dirty="0">
                <a:solidFill>
                  <a:srgbClr val="000000"/>
                </a:solidFill>
                <a:latin typeface="Arial"/>
                <a:cs typeface="Arial"/>
              </a:rPr>
              <a:t>Stuttgart</a:t>
            </a:r>
            <a:r>
              <a:rPr sz="2100" i="1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i="1" dirty="0">
                <a:solidFill>
                  <a:srgbClr val="000000"/>
                </a:solidFill>
                <a:latin typeface="Arial"/>
                <a:cs typeface="Arial"/>
              </a:rPr>
              <a:t>vom</a:t>
            </a:r>
            <a:r>
              <a:rPr sz="2100" i="1" spc="2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i="1" dirty="0">
                <a:solidFill>
                  <a:srgbClr val="000000"/>
                </a:solidFill>
                <a:latin typeface="Arial"/>
                <a:cs typeface="Arial"/>
              </a:rPr>
              <a:t>20.08.2017</a:t>
            </a:r>
            <a:r>
              <a:rPr sz="2100" i="1" spc="5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i="1" dirty="0">
                <a:solidFill>
                  <a:srgbClr val="000000"/>
                </a:solidFill>
                <a:latin typeface="Arial"/>
                <a:cs typeface="Arial"/>
              </a:rPr>
              <a:t>auf</a:t>
            </a:r>
            <a:r>
              <a:rPr lang="de-DE" sz="2100" i="1" dirty="0" err="1">
                <a:solidFill>
                  <a:srgbClr val="000000"/>
                </a:solidFill>
                <a:latin typeface="Arial"/>
                <a:cs typeface="Arial"/>
              </a:rPr>
              <a:t>zuheben</a:t>
            </a:r>
            <a:r>
              <a:rPr sz="2100" i="1" dirty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“</a:t>
            </a: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89911" y="146007"/>
            <a:ext cx="3133725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1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0" y="768604"/>
            <a:ext cx="10680700" cy="60137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972744" y="1374489"/>
            <a:ext cx="954139" cy="3360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sz="2100" b="1" u="sng" dirty="0">
                <a:solidFill>
                  <a:srgbClr val="000000"/>
                </a:solidFill>
                <a:latin typeface="Arial"/>
                <a:cs typeface="Arial"/>
              </a:rPr>
              <a:t>Akte</a:t>
            </a:r>
            <a:r>
              <a:rPr sz="2100" b="1" u="sng" spc="1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b="1" u="sng" dirty="0">
                <a:solidFill>
                  <a:srgbClr val="000000"/>
                </a:solidFill>
                <a:latin typeface="Arial"/>
                <a:cs typeface="Arial"/>
              </a:rPr>
              <a:t>2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101291" y="2022225"/>
            <a:ext cx="1978265" cy="3360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Antrag:</a:t>
            </a:r>
            <a:r>
              <a:rPr sz="2100" spc="3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4.745</a:t>
            </a:r>
            <a:r>
              <a:rPr sz="2100" spc="1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€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559045" y="2403261"/>
            <a:ext cx="1219718" cy="3360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sz="2100" b="1" dirty="0">
                <a:solidFill>
                  <a:srgbClr val="000000"/>
                </a:solidFill>
                <a:latin typeface="Arial"/>
                <a:cs typeface="Arial"/>
              </a:rPr>
              <a:t>Beamter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802231" y="2403261"/>
            <a:ext cx="2628173" cy="3360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sz="2100" b="1" dirty="0">
                <a:solidFill>
                  <a:srgbClr val="000000"/>
                </a:solidFill>
                <a:latin typeface="Arial"/>
                <a:cs typeface="Arial"/>
              </a:rPr>
              <a:t>BRD</a:t>
            </a:r>
            <a:r>
              <a:rPr sz="2100" b="1" spc="4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b="1" dirty="0">
                <a:solidFill>
                  <a:srgbClr val="000000"/>
                </a:solidFill>
                <a:latin typeface="Arial"/>
                <a:cs typeface="Arial"/>
              </a:rPr>
              <a:t>(Rechtsträger)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5803315" y="2962574"/>
            <a:ext cx="3052223" cy="976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Ausgangsbehörde</a:t>
            </a:r>
            <a:r>
              <a:rPr sz="2100" u="sng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(Amt)</a:t>
            </a:r>
          </a:p>
          <a:p>
            <a:pPr marL="0" marR="0">
              <a:lnSpc>
                <a:spcPts val="2346"/>
              </a:lnSpc>
              <a:spcBef>
                <a:spcPts val="223"/>
              </a:spcBef>
              <a:spcAft>
                <a:spcPts val="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425</a:t>
            </a:r>
            <a:r>
              <a:rPr sz="210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€</a:t>
            </a:r>
            <a:r>
              <a:rPr sz="2100" spc="1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Heilbehandlung</a:t>
            </a:r>
          </a:p>
          <a:p>
            <a:pPr marL="0" marR="0">
              <a:lnSpc>
                <a:spcPts val="2346"/>
              </a:lnSpc>
              <a:spcBef>
                <a:spcPts val="174"/>
              </a:spcBef>
              <a:spcAft>
                <a:spcPts val="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(nicht: 4.320</a:t>
            </a:r>
            <a:r>
              <a:rPr sz="2100" spc="1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€</a:t>
            </a:r>
            <a:r>
              <a:rPr sz="2100" spc="1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Hörgerät)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3901389" y="3282536"/>
            <a:ext cx="1428024" cy="6561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Ausgangs-</a:t>
            </a:r>
          </a:p>
          <a:p>
            <a:pPr marL="0" marR="0">
              <a:lnSpc>
                <a:spcPts val="2346"/>
              </a:lnSpc>
              <a:spcBef>
                <a:spcPts val="224"/>
              </a:spcBef>
              <a:spcAft>
                <a:spcPts val="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bescheid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2799561" y="4489585"/>
            <a:ext cx="1871490" cy="6560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Widerspruchs-</a:t>
            </a:r>
          </a:p>
          <a:p>
            <a:pPr marL="0" marR="0">
              <a:lnSpc>
                <a:spcPts val="2346"/>
              </a:lnSpc>
              <a:spcBef>
                <a:spcPts val="223"/>
              </a:spcBef>
              <a:spcAft>
                <a:spcPts val="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bescheid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803315" y="4489584"/>
            <a:ext cx="4073683" cy="6560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Widerspruchsbehörde</a:t>
            </a:r>
            <a:r>
              <a:rPr sz="2100" u="sng" spc="5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(Direktion)</a:t>
            </a:r>
          </a:p>
          <a:p>
            <a:pPr marL="0" marR="0">
              <a:lnSpc>
                <a:spcPts val="2346"/>
              </a:lnSpc>
              <a:spcBef>
                <a:spcPts val="223"/>
              </a:spcBef>
              <a:spcAft>
                <a:spcPts val="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0 €</a:t>
            </a:r>
            <a:r>
              <a:rPr sz="2100" spc="1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(kein</a:t>
            </a:r>
            <a:r>
              <a:rPr sz="2100" spc="1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Dienstunfall)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559045" y="5461839"/>
            <a:ext cx="6153691" cy="6561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sz="2100" b="1" dirty="0">
                <a:solidFill>
                  <a:srgbClr val="000000"/>
                </a:solidFill>
                <a:latin typeface="Arial"/>
                <a:cs typeface="Arial"/>
              </a:rPr>
              <a:t>VG:</a:t>
            </a:r>
            <a:r>
              <a:rPr sz="2100" b="1" spc="-19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b="1" dirty="0">
                <a:solidFill>
                  <a:srgbClr val="000000"/>
                </a:solidFill>
                <a:latin typeface="Arial"/>
                <a:cs typeface="Arial"/>
              </a:rPr>
              <a:t>Klage</a:t>
            </a:r>
            <a:r>
              <a:rPr sz="2100" b="1" spc="198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b="1" dirty="0">
                <a:solidFill>
                  <a:srgbClr val="000000"/>
                </a:solidFill>
                <a:latin typeface="Arial"/>
                <a:cs typeface="Arial"/>
              </a:rPr>
              <a:t>→</a:t>
            </a:r>
            <a:r>
              <a:rPr sz="2100" b="1" spc="229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b="1" spc="-13" dirty="0">
                <a:solidFill>
                  <a:srgbClr val="000000"/>
                </a:solidFill>
                <a:latin typeface="Arial"/>
                <a:cs typeface="Arial"/>
              </a:rPr>
              <a:t>1.</a:t>
            </a:r>
            <a:r>
              <a:rPr sz="2100" b="1" spc="16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b="1" dirty="0">
                <a:solidFill>
                  <a:srgbClr val="000000"/>
                </a:solidFill>
                <a:latin typeface="Arial"/>
                <a:cs typeface="Arial"/>
              </a:rPr>
              <a:t>Hauptantrag:</a:t>
            </a:r>
            <a:r>
              <a:rPr sz="2100" b="1" spc="4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b="1" dirty="0">
                <a:solidFill>
                  <a:srgbClr val="000000"/>
                </a:solidFill>
                <a:latin typeface="Arial"/>
                <a:cs typeface="Arial"/>
              </a:rPr>
              <a:t>4.745</a:t>
            </a:r>
            <a:r>
              <a:rPr sz="2100" b="1" spc="1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b="1" dirty="0">
                <a:solidFill>
                  <a:srgbClr val="000000"/>
                </a:solidFill>
                <a:latin typeface="Arial"/>
                <a:cs typeface="Arial"/>
              </a:rPr>
              <a:t>€</a:t>
            </a:r>
          </a:p>
          <a:p>
            <a:pPr marL="1578839" marR="0">
              <a:lnSpc>
                <a:spcPts val="2346"/>
              </a:lnSpc>
              <a:spcBef>
                <a:spcPts val="224"/>
              </a:spcBef>
              <a:spcAft>
                <a:spcPts val="0"/>
              </a:spcAft>
            </a:pPr>
            <a:r>
              <a:rPr sz="2100" b="1" dirty="0">
                <a:solidFill>
                  <a:srgbClr val="000000"/>
                </a:solidFill>
                <a:latin typeface="Arial"/>
                <a:cs typeface="Arial"/>
              </a:rPr>
              <a:t>→</a:t>
            </a:r>
            <a:r>
              <a:rPr sz="2100" b="1" spc="229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b="1" spc="-13" dirty="0">
                <a:solidFill>
                  <a:srgbClr val="000000"/>
                </a:solidFill>
                <a:latin typeface="Arial"/>
                <a:cs typeface="Arial"/>
              </a:rPr>
              <a:t>2.</a:t>
            </a:r>
            <a:r>
              <a:rPr sz="2100" b="1" spc="16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b="1" dirty="0">
                <a:solidFill>
                  <a:srgbClr val="000000"/>
                </a:solidFill>
                <a:latin typeface="Arial"/>
                <a:cs typeface="Arial"/>
              </a:rPr>
              <a:t>Hilfsantrag:</a:t>
            </a:r>
            <a:r>
              <a:rPr sz="2100" b="1" spc="-6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b="1" dirty="0">
                <a:solidFill>
                  <a:srgbClr val="000000"/>
                </a:solidFill>
                <a:latin typeface="Arial"/>
                <a:cs typeface="Arial"/>
              </a:rPr>
              <a:t>Aufhebung </a:t>
            </a:r>
            <a:r>
              <a:rPr sz="2100" b="1" spc="13" dirty="0">
                <a:solidFill>
                  <a:srgbClr val="000000"/>
                </a:solidFill>
                <a:latin typeface="Arial"/>
                <a:cs typeface="Arial"/>
              </a:rPr>
              <a:t>WB</a:t>
            </a:r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89911" y="146007"/>
            <a:ext cx="3133725" cy="16002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1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0" y="768604"/>
            <a:ext cx="10680700" cy="60137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59679" y="1475153"/>
            <a:ext cx="2184872" cy="2949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sz="2100" b="1" u="sng" spc="-17" dirty="0" err="1">
                <a:solidFill>
                  <a:srgbClr val="000000"/>
                </a:solidFill>
                <a:latin typeface="Arial"/>
                <a:cs typeface="Arial"/>
              </a:rPr>
              <a:t>Tatbestand</a:t>
            </a:r>
            <a:endParaRPr sz="2100" b="1" u="sng" spc="-17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9679" y="1955159"/>
            <a:ext cx="2576696" cy="3360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I.</a:t>
            </a:r>
            <a:r>
              <a:rPr sz="2100" spc="321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Einleitungssatz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990616" y="2436729"/>
            <a:ext cx="8844934" cy="3360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→ Streit</a:t>
            </a:r>
            <a:r>
              <a:rPr sz="2100" spc="-1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um</a:t>
            </a:r>
            <a:r>
              <a:rPr sz="2100" spc="-1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Anerkennung</a:t>
            </a:r>
            <a:r>
              <a:rPr sz="2100" spc="5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als Dienstunfall</a:t>
            </a:r>
            <a:r>
              <a:rPr sz="2100" spc="4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(Heilbehandlung</a:t>
            </a:r>
            <a:r>
              <a:rPr sz="2100" spc="5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und</a:t>
            </a:r>
            <a:r>
              <a:rPr sz="210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Hörgerät)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59679" y="2918298"/>
            <a:ext cx="5757394" cy="3360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II.</a:t>
            </a:r>
            <a:r>
              <a:rPr sz="2100" spc="26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Unstreitiger</a:t>
            </a:r>
            <a:r>
              <a:rPr sz="2100" u="sng" spc="4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SV</a:t>
            </a:r>
            <a:r>
              <a:rPr sz="2100" u="sng" spc="-1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und</a:t>
            </a:r>
            <a:r>
              <a:rPr sz="2100" u="sng" spc="3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Verwaltungsverfahren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990616" y="3398436"/>
            <a:ext cx="9210309" cy="8176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→ </a:t>
            </a:r>
            <a:r>
              <a:rPr sz="2100" spc="-11" dirty="0">
                <a:solidFill>
                  <a:srgbClr val="000000"/>
                </a:solidFill>
                <a:latin typeface="Arial"/>
                <a:cs typeface="Arial"/>
              </a:rPr>
              <a:t>Bundesbeamter,</a:t>
            </a:r>
            <a:r>
              <a:rPr sz="2100" spc="8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Pkw mit</a:t>
            </a:r>
            <a:r>
              <a:rPr sz="2100" spc="-1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Zustimmung</a:t>
            </a:r>
            <a:r>
              <a:rPr sz="2100" spc="1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der</a:t>
            </a:r>
            <a:r>
              <a:rPr sz="2100" spc="2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Behörde</a:t>
            </a:r>
            <a:r>
              <a:rPr sz="2100" spc="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auf</a:t>
            </a:r>
            <a:r>
              <a:rPr sz="2100" spc="1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dem</a:t>
            </a:r>
            <a:r>
              <a:rPr sz="2100" spc="2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Parkplatz</a:t>
            </a:r>
            <a:r>
              <a:rPr sz="2100" spc="2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vor</a:t>
            </a:r>
          </a:p>
          <a:p>
            <a:pPr marL="315403" marR="0">
              <a:lnSpc>
                <a:spcPts val="2346"/>
              </a:lnSpc>
              <a:spcBef>
                <a:spcPts val="1495"/>
              </a:spcBef>
              <a:spcAft>
                <a:spcPts val="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dem</a:t>
            </a:r>
            <a:r>
              <a:rPr sz="2100" spc="2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Dienstgebäude</a:t>
            </a:r>
            <a:r>
              <a:rPr sz="21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abgestellt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990616" y="4360012"/>
            <a:ext cx="9380998" cy="13721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7188" marR="0" indent="-357188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→ </a:t>
            </a:r>
            <a:r>
              <a:rPr sz="2100" spc="-18" dirty="0">
                <a:solidFill>
                  <a:srgbClr val="000000"/>
                </a:solidFill>
                <a:latin typeface="Arial"/>
                <a:cs typeface="Arial"/>
              </a:rPr>
              <a:t>11.07.2016:</a:t>
            </a:r>
            <a:r>
              <a:rPr sz="2100" spc="-5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Angriff</a:t>
            </a:r>
            <a:r>
              <a:rPr sz="2100" spc="1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von Wespe</a:t>
            </a:r>
            <a:r>
              <a:rPr sz="2100" spc="2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nach</a:t>
            </a:r>
            <a:r>
              <a:rPr sz="2100" spc="1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Dienstschluss</a:t>
            </a:r>
            <a:r>
              <a:rPr sz="2100" spc="4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außerhalb</a:t>
            </a:r>
            <a:r>
              <a:rPr sz="2100" spc="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des</a:t>
            </a:r>
            <a:r>
              <a:rPr sz="2100" spc="2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Dienstgebäudes</a:t>
            </a:r>
            <a:r>
              <a:rPr sz="2100" spc="7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-13" dirty="0">
                <a:solidFill>
                  <a:srgbClr val="000000"/>
                </a:solidFill>
                <a:latin typeface="Arial"/>
                <a:cs typeface="Arial"/>
              </a:rPr>
              <a:t>auf</a:t>
            </a:r>
            <a:r>
              <a:rPr sz="2100" spc="2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Parkplatz</a:t>
            </a:r>
            <a:r>
              <a:rPr sz="21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(Schlag</a:t>
            </a:r>
            <a:r>
              <a:rPr sz="2100" spc="1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auf</a:t>
            </a:r>
            <a:r>
              <a:rPr sz="2100" spc="1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Ohr</a:t>
            </a:r>
            <a:r>
              <a:rPr sz="2100" spc="2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zur</a:t>
            </a:r>
            <a:r>
              <a:rPr sz="2100" spc="-13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Abwehr)</a:t>
            </a:r>
          </a:p>
          <a:p>
            <a:pPr marL="357188" marR="0" indent="-357188">
              <a:lnSpc>
                <a:spcPts val="2346"/>
              </a:lnSpc>
              <a:spcBef>
                <a:spcPts val="1495"/>
              </a:spcBef>
              <a:spcAft>
                <a:spcPts val="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→ 20.07.2016:</a:t>
            </a:r>
            <a:r>
              <a:rPr sz="2100" spc="5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Bescheinigung</a:t>
            </a:r>
            <a:r>
              <a:rPr sz="21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HNO-Arzt (Trommelfellperforation,</a:t>
            </a:r>
            <a:r>
              <a:rPr sz="2100" spc="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Heilbehandlungskosten</a:t>
            </a:r>
            <a:r>
              <a:rPr sz="21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425</a:t>
            </a:r>
            <a:r>
              <a:rPr sz="210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€</a:t>
            </a:r>
            <a:r>
              <a:rPr sz="2100" spc="1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und</a:t>
            </a:r>
            <a:r>
              <a:rPr sz="210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Hörgerätekosten</a:t>
            </a:r>
            <a:r>
              <a:rPr sz="2100" spc="5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4.320</a:t>
            </a:r>
            <a:r>
              <a:rPr sz="2100" spc="1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-13" dirty="0">
                <a:solidFill>
                  <a:srgbClr val="000000"/>
                </a:solidFill>
                <a:latin typeface="Arial"/>
                <a:cs typeface="Arial"/>
              </a:rPr>
              <a:t>€)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990616" y="6028137"/>
            <a:ext cx="4930627" cy="3360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→ 23.07.2016:</a:t>
            </a:r>
            <a:r>
              <a:rPr sz="2100" spc="-7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Antrag</a:t>
            </a:r>
            <a:r>
              <a:rPr sz="21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auf</a:t>
            </a:r>
            <a:r>
              <a:rPr sz="2100" spc="1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Unfallfürsorge</a:t>
            </a:r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89911" y="146007"/>
            <a:ext cx="3133725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 build="p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1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0" y="768604"/>
            <a:ext cx="10680700" cy="60137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59679" y="1475153"/>
            <a:ext cx="6058765" cy="3360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sz="2100" spc="-13" dirty="0">
                <a:solidFill>
                  <a:srgbClr val="000000"/>
                </a:solidFill>
                <a:latin typeface="Arial"/>
                <a:cs typeface="Arial"/>
              </a:rPr>
              <a:t>2.</a:t>
            </a:r>
            <a:r>
              <a:rPr sz="2100" spc="266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Erneutes</a:t>
            </a:r>
            <a:r>
              <a:rPr sz="2100" u="sng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spc="-12" dirty="0">
                <a:solidFill>
                  <a:srgbClr val="000000"/>
                </a:solidFill>
                <a:latin typeface="Arial"/>
                <a:cs typeface="Arial"/>
              </a:rPr>
              <a:t>Vorverfahren</a:t>
            </a:r>
            <a:r>
              <a:rPr sz="2100" u="sng" spc="4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gegen</a:t>
            </a:r>
            <a:r>
              <a:rPr sz="2100" u="sng" spc="3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die</a:t>
            </a:r>
            <a:r>
              <a:rPr sz="2100" u="sng" spc="1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„rip“</a:t>
            </a:r>
            <a:r>
              <a:rPr sz="2100" u="sng" spc="2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nötig?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34228" y="2328512"/>
            <a:ext cx="8937934" cy="3360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MM:</a:t>
            </a:r>
            <a:r>
              <a:rPr sz="2100" u="sng" spc="-1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(+), </a:t>
            </a:r>
            <a:r>
              <a:rPr sz="2100" u="sng" spc="-13" dirty="0">
                <a:solidFill>
                  <a:srgbClr val="000000"/>
                </a:solidFill>
                <a:latin typeface="Arial"/>
                <a:cs typeface="Arial"/>
              </a:rPr>
              <a:t>da</a:t>
            </a:r>
            <a:r>
              <a:rPr sz="2100" u="sng" spc="2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ratio</a:t>
            </a:r>
            <a:r>
              <a:rPr sz="2100" u="sng" spc="1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des </a:t>
            </a:r>
            <a:r>
              <a:rPr sz="2100" u="sng" spc="-11" dirty="0">
                <a:solidFill>
                  <a:srgbClr val="000000"/>
                </a:solidFill>
                <a:latin typeface="Arial"/>
                <a:cs typeface="Arial"/>
              </a:rPr>
              <a:t>Vorverfahrens</a:t>
            </a:r>
            <a:r>
              <a:rPr sz="2100" spc="246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hM: (-),</a:t>
            </a:r>
            <a:r>
              <a:rPr sz="2100" u="sng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§</a:t>
            </a:r>
            <a:r>
              <a:rPr sz="2100" u="sng" spc="1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spc="-13" dirty="0">
                <a:solidFill>
                  <a:srgbClr val="000000"/>
                </a:solidFill>
                <a:latin typeface="Arial"/>
                <a:cs typeface="Arial"/>
              </a:rPr>
              <a:t>68</a:t>
            </a:r>
            <a:r>
              <a:rPr sz="2100" u="sng" spc="2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sz="2100" u="sng" spc="-1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2</a:t>
            </a:r>
            <a:r>
              <a:rPr sz="2100" u="sng" spc="1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spc="-46" dirty="0">
                <a:solidFill>
                  <a:srgbClr val="000000"/>
                </a:solidFill>
                <a:latin typeface="Arial"/>
                <a:cs typeface="Arial"/>
              </a:rPr>
              <a:t>Nr.</a:t>
            </a:r>
            <a:r>
              <a:rPr sz="2100" u="sng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2</a:t>
            </a:r>
            <a:r>
              <a:rPr sz="2100" u="sng" spc="1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VwGO</a:t>
            </a:r>
            <a:r>
              <a:rPr sz="2100" u="sng" spc="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analog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934228" y="2808650"/>
            <a:ext cx="430640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7188" marR="0" indent="-357188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→</a:t>
            </a:r>
            <a:r>
              <a:rPr sz="2100" spc="-20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Selbstkontrolle</a:t>
            </a:r>
            <a:r>
              <a:rPr sz="2100" spc="3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der</a:t>
            </a:r>
            <a:r>
              <a:rPr sz="2100" spc="2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-16" dirty="0" err="1">
                <a:solidFill>
                  <a:srgbClr val="000000"/>
                </a:solidFill>
                <a:latin typeface="Arial"/>
                <a:cs typeface="Arial"/>
              </a:rPr>
              <a:t>Verwaltung</a:t>
            </a:r>
            <a:r>
              <a:rPr lang="de-DE" sz="2100" spc="-1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(Art.</a:t>
            </a:r>
            <a:r>
              <a:rPr sz="2100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-13" dirty="0">
                <a:solidFill>
                  <a:srgbClr val="000000"/>
                </a:solidFill>
                <a:latin typeface="Arial"/>
                <a:cs typeface="Arial"/>
              </a:rPr>
              <a:t>20</a:t>
            </a:r>
            <a:r>
              <a:rPr sz="2100" spc="2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III</a:t>
            </a:r>
            <a:r>
              <a:rPr sz="2100" spc="-3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GG) hat</a:t>
            </a:r>
            <a:r>
              <a:rPr sz="2100" spc="1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bzgl. der „rip“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noch</a:t>
            </a:r>
            <a:r>
              <a:rPr sz="2100" spc="1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nicht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stattgefunden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;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Entlastung</a:t>
            </a:r>
            <a:r>
              <a:rPr sz="2100" spc="3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der Gerichte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522941" y="2808650"/>
            <a:ext cx="4713953" cy="22570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5113" marR="0" indent="-265113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→</a:t>
            </a:r>
            <a:r>
              <a:rPr sz="2100" spc="-20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erfasst</a:t>
            </a:r>
            <a:r>
              <a:rPr sz="2100" spc="-1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nach</a:t>
            </a:r>
            <a:r>
              <a:rPr sz="2100" spc="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dem</a:t>
            </a:r>
            <a:r>
              <a:rPr sz="2100" spc="2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Wortlaut</a:t>
            </a:r>
            <a:r>
              <a:rPr sz="2100" spc="3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nur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 die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„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erstmalige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“</a:t>
            </a:r>
            <a:r>
              <a:rPr sz="2100" spc="4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-16" dirty="0">
                <a:solidFill>
                  <a:srgbClr val="000000"/>
                </a:solidFill>
                <a:latin typeface="Arial"/>
                <a:cs typeface="Arial"/>
              </a:rPr>
              <a:t>Beschwer,</a:t>
            </a:r>
            <a:r>
              <a:rPr sz="2100" spc="4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aber</a:t>
            </a:r>
            <a:r>
              <a:rPr sz="2100" spc="1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§ 79 I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-46" dirty="0" err="1">
                <a:solidFill>
                  <a:srgbClr val="000000"/>
                </a:solidFill>
                <a:latin typeface="Arial"/>
                <a:cs typeface="Arial"/>
              </a:rPr>
              <a:t>Nr</a:t>
            </a:r>
            <a:r>
              <a:rPr sz="2100" spc="-46" dirty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r>
              <a:rPr sz="21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2, II</a:t>
            </a:r>
            <a:r>
              <a:rPr sz="2100" spc="-1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1 VwGO zeigt</a:t>
            </a:r>
            <a:r>
              <a:rPr sz="2100" spc="1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die</a:t>
            </a:r>
            <a:r>
              <a:rPr sz="2100" spc="1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Gleichstellung</a:t>
            </a:r>
            <a:r>
              <a:rPr sz="21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der „zusätzlichen</a:t>
            </a:r>
            <a:r>
              <a:rPr sz="2100" spc="1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Beschwer“</a:t>
            </a:r>
          </a:p>
          <a:p>
            <a:pPr marL="265113" marR="0" indent="-265113">
              <a:lnSpc>
                <a:spcPts val="2346"/>
              </a:lnSpc>
              <a:spcBef>
                <a:spcPts val="1495"/>
              </a:spcBef>
              <a:spcAft>
                <a:spcPts val="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→</a:t>
            </a:r>
            <a:r>
              <a:rPr sz="2100" spc="-20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ansonsten</a:t>
            </a:r>
            <a:r>
              <a:rPr sz="2100" spc="3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entstünde</a:t>
            </a:r>
            <a:r>
              <a:rPr sz="2100" spc="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die</a:t>
            </a:r>
            <a:r>
              <a:rPr sz="2100" spc="1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Gefahr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einer</a:t>
            </a:r>
            <a:r>
              <a:rPr sz="21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„Endlosschleife“</a:t>
            </a: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73094" y="249858"/>
            <a:ext cx="3133725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  <p:bldP spid="7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1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0" y="768604"/>
            <a:ext cx="10680700" cy="60137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19870" y="1612900"/>
            <a:ext cx="9322326" cy="46935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14375" marR="0" indent="-357188">
              <a:lnSpc>
                <a:spcPts val="2346"/>
              </a:lnSpc>
              <a:spcBef>
                <a:spcPts val="0"/>
              </a:spcBef>
              <a:spcAft>
                <a:spcPts val="0"/>
              </a:spcAft>
              <a:tabLst>
                <a:tab pos="714375" algn="l"/>
              </a:tabLs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→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10.09.2016</a:t>
            </a:r>
            <a:r>
              <a:rPr sz="2100" spc="5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(Montag):</a:t>
            </a:r>
            <a:r>
              <a:rPr sz="2100" spc="3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Bescheid</a:t>
            </a:r>
            <a:r>
              <a:rPr sz="2100" spc="1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(Postaufgabe)</a:t>
            </a:r>
            <a:r>
              <a:rPr sz="21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nach</a:t>
            </a:r>
            <a:r>
              <a:rPr sz="2100" spc="1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personalärztlicher</a:t>
            </a:r>
            <a:r>
              <a:rPr sz="2100" spc="6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Untersuchung</a:t>
            </a:r>
            <a:endParaRPr lang="de-DE" sz="21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1079500" indent="-365125">
              <a:lnSpc>
                <a:spcPts val="2346"/>
              </a:lnSpc>
              <a:buFontTx/>
              <a:buChar char="-"/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 Anerkennung</a:t>
            </a:r>
            <a:r>
              <a:rPr lang="de-DE" sz="21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als Dienstunfall,</a:t>
            </a:r>
            <a:r>
              <a:rPr lang="de-DE" sz="2100" spc="5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aber</a:t>
            </a:r>
            <a:r>
              <a:rPr lang="de-DE" sz="2100" spc="-8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Ablehnung</a:t>
            </a:r>
            <a:r>
              <a:rPr lang="de-DE" sz="2100" spc="8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der Hörgerätekosten,</a:t>
            </a:r>
            <a:r>
              <a:rPr lang="de-DE" sz="2100" spc="5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spc="-13" dirty="0">
                <a:solidFill>
                  <a:srgbClr val="000000"/>
                </a:solidFill>
                <a:latin typeface="Arial"/>
                <a:cs typeface="Arial"/>
              </a:rPr>
              <a:t>da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bereits</a:t>
            </a:r>
            <a:r>
              <a:rPr lang="de-DE" sz="2100" spc="2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vorherige</a:t>
            </a:r>
            <a:r>
              <a:rPr lang="de-DE" sz="2100" spc="5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Hörschwäche</a:t>
            </a:r>
          </a:p>
          <a:p>
            <a:pPr>
              <a:lnSpc>
                <a:spcPts val="2346"/>
              </a:lnSpc>
              <a:tabLst>
                <a:tab pos="357188" algn="l"/>
              </a:tabLst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	→ 15.10.2016:</a:t>
            </a:r>
            <a:r>
              <a:rPr lang="de-DE" sz="2100" spc="5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Widerspruch</a:t>
            </a:r>
            <a:r>
              <a:rPr lang="de-DE" sz="2100" spc="5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(Eingang:</a:t>
            </a:r>
            <a:r>
              <a:rPr lang="de-DE" sz="2100" spc="5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Mittwoch, 17.10.2016)</a:t>
            </a:r>
          </a:p>
          <a:p>
            <a:pPr>
              <a:lnSpc>
                <a:spcPts val="2346"/>
              </a:lnSpc>
              <a:spcBef>
                <a:spcPts val="1495"/>
              </a:spcBef>
              <a:tabLst>
                <a:tab pos="357188" algn="l"/>
              </a:tabLst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	→ 31.10.2016</a:t>
            </a:r>
            <a:r>
              <a:rPr lang="de-DE" sz="2100" spc="5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und</a:t>
            </a:r>
            <a:r>
              <a:rPr lang="de-DE" sz="210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spc="-18" dirty="0">
                <a:solidFill>
                  <a:srgbClr val="000000"/>
                </a:solidFill>
                <a:latin typeface="Arial"/>
                <a:cs typeface="Arial"/>
              </a:rPr>
              <a:t>21.11.2016:</a:t>
            </a:r>
            <a:r>
              <a:rPr lang="de-DE" sz="2100" spc="4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Schreiben</a:t>
            </a:r>
            <a:r>
              <a:rPr lang="de-DE" sz="2100" spc="3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der</a:t>
            </a:r>
            <a:r>
              <a:rPr lang="de-DE" sz="2100" spc="2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Direktion</a:t>
            </a:r>
          </a:p>
          <a:p>
            <a:pPr marL="714375" marR="0">
              <a:lnSpc>
                <a:spcPts val="2346"/>
              </a:lnSpc>
              <a:spcBef>
                <a:spcPts val="1483"/>
              </a:spcBef>
              <a:spcAft>
                <a:spcPts val="0"/>
              </a:spcAft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-</a:t>
            </a:r>
            <a:r>
              <a:rPr lang="de-DE" sz="2100" spc="119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Hinweis</a:t>
            </a:r>
            <a:r>
              <a:rPr lang="de-DE" sz="2100" spc="4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auf</a:t>
            </a:r>
            <a:r>
              <a:rPr lang="de-DE" sz="2100" spc="1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mögliche</a:t>
            </a:r>
            <a:r>
              <a:rPr lang="de-DE" sz="2100" spc="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spc="-13" dirty="0">
                <a:solidFill>
                  <a:srgbClr val="000000"/>
                </a:solidFill>
                <a:latin typeface="Arial"/>
                <a:cs typeface="Arial"/>
              </a:rPr>
              <a:t>Verböserung</a:t>
            </a:r>
            <a:r>
              <a:rPr lang="de-DE" sz="2100" spc="6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(evtl.</a:t>
            </a:r>
            <a:r>
              <a:rPr lang="de-DE" sz="2100" spc="1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kein</a:t>
            </a:r>
            <a:r>
              <a:rPr lang="de-DE" sz="2100" spc="1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Dienstunfall)</a:t>
            </a:r>
          </a:p>
          <a:p>
            <a:pPr marL="357188">
              <a:lnSpc>
                <a:spcPts val="2346"/>
              </a:lnSpc>
              <a:spcBef>
                <a:spcPts val="1495"/>
              </a:spcBef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→ 27.02.2017:</a:t>
            </a:r>
            <a:r>
              <a:rPr lang="de-DE" sz="2100" spc="5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Widerspruchsbescheid</a:t>
            </a:r>
          </a:p>
          <a:p>
            <a:pPr marL="700088" indent="14288">
              <a:lnSpc>
                <a:spcPts val="2346"/>
              </a:lnSpc>
              <a:spcBef>
                <a:spcPts val="1495"/>
              </a:spcBef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-</a:t>
            </a:r>
            <a:r>
              <a:rPr lang="de-DE" sz="2100" spc="119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Widerspruch</a:t>
            </a:r>
            <a:r>
              <a:rPr lang="de-DE" sz="2100" spc="5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verfristet</a:t>
            </a:r>
          </a:p>
          <a:p>
            <a:pPr marL="700088" indent="14288">
              <a:lnSpc>
                <a:spcPts val="2346"/>
              </a:lnSpc>
              <a:spcBef>
                <a:spcPts val="1495"/>
              </a:spcBef>
              <a:buFontTx/>
              <a:buChar char="-"/>
              <a:tabLst>
                <a:tab pos="984250" algn="l"/>
              </a:tabLst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 	kein</a:t>
            </a:r>
            <a:r>
              <a:rPr lang="de-DE" sz="2100" spc="1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Dienstunfall,</a:t>
            </a:r>
            <a:r>
              <a:rPr lang="de-DE" sz="2100" spc="2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sondern</a:t>
            </a:r>
            <a:r>
              <a:rPr lang="de-DE" sz="2100" spc="3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Zufallsereignis</a:t>
            </a:r>
          </a:p>
          <a:p>
            <a:pPr>
              <a:lnSpc>
                <a:spcPts val="2346"/>
              </a:lnSpc>
              <a:spcBef>
                <a:spcPts val="1495"/>
              </a:spcBef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III.</a:t>
            </a:r>
            <a:r>
              <a:rPr lang="de-DE" sz="2100" spc="204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u="sng" dirty="0">
                <a:solidFill>
                  <a:srgbClr val="000000"/>
                </a:solidFill>
                <a:latin typeface="Arial"/>
                <a:cs typeface="Arial"/>
              </a:rPr>
              <a:t>Klageerhebung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  <a:r>
              <a:rPr lang="de-DE" sz="2100" spc="5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20.03.2017</a:t>
            </a:r>
            <a:r>
              <a:rPr lang="de-DE" sz="2100" spc="3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(Eingang</a:t>
            </a:r>
            <a:r>
              <a:rPr lang="de-DE" sz="2100" spc="5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bei</a:t>
            </a:r>
            <a:r>
              <a:rPr lang="de-DE" sz="2100" spc="2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VG)</a:t>
            </a:r>
          </a:p>
          <a:p>
            <a:pPr marL="357188" marR="0" indent="-357188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endParaRPr sz="21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39343" y="12700"/>
            <a:ext cx="3133725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1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0" y="768604"/>
            <a:ext cx="10680700" cy="60137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59679" y="1475153"/>
            <a:ext cx="8291042" cy="8160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sz="2100" spc="-58" dirty="0">
                <a:solidFill>
                  <a:srgbClr val="000000"/>
                </a:solidFill>
                <a:latin typeface="Arial"/>
                <a:cs typeface="Arial"/>
              </a:rPr>
              <a:t>IV.</a:t>
            </a:r>
            <a:r>
              <a:rPr sz="2100" spc="206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Klägervortrag</a:t>
            </a:r>
          </a:p>
          <a:p>
            <a:pPr marL="946339" marR="0">
              <a:lnSpc>
                <a:spcPts val="2346"/>
              </a:lnSpc>
              <a:spcBef>
                <a:spcPts val="1483"/>
              </a:spcBef>
              <a:spcAft>
                <a:spcPts val="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-</a:t>
            </a:r>
            <a:r>
              <a:rPr sz="2100" spc="119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auch</a:t>
            </a:r>
            <a:r>
              <a:rPr sz="2100" spc="1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-21" dirty="0">
                <a:solidFill>
                  <a:srgbClr val="000000"/>
                </a:solidFill>
                <a:latin typeface="Arial"/>
                <a:cs typeface="Arial"/>
              </a:rPr>
              <a:t>Weg</a:t>
            </a:r>
            <a:r>
              <a:rPr sz="21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vom</a:t>
            </a:r>
            <a:r>
              <a:rPr sz="210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Dienst</a:t>
            </a:r>
            <a:r>
              <a:rPr sz="2100" spc="3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nach</a:t>
            </a:r>
            <a:r>
              <a:rPr sz="2100" spc="1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Hause</a:t>
            </a:r>
            <a:r>
              <a:rPr sz="210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als Dienstunfall</a:t>
            </a:r>
            <a:r>
              <a:rPr sz="2100" spc="6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erfasst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306019" y="2436729"/>
            <a:ext cx="7048218" cy="8176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-</a:t>
            </a:r>
            <a:r>
              <a:rPr sz="2100" spc="119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endgültige</a:t>
            </a:r>
            <a:r>
              <a:rPr sz="2100" spc="5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Hörschädigung</a:t>
            </a:r>
            <a:r>
              <a:rPr sz="21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durch Trommelfellperforation</a:t>
            </a:r>
          </a:p>
          <a:p>
            <a:pPr marL="0" marR="0">
              <a:lnSpc>
                <a:spcPts val="2346"/>
              </a:lnSpc>
              <a:spcBef>
                <a:spcPts val="1495"/>
              </a:spcBef>
              <a:spcAft>
                <a:spcPts val="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-</a:t>
            </a:r>
            <a:r>
              <a:rPr sz="2100" spc="119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Widerspruchsbescheid</a:t>
            </a:r>
            <a:r>
              <a:rPr sz="2100" spc="5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rechtswidrig,</a:t>
            </a:r>
            <a:r>
              <a:rPr sz="2100" spc="3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da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621552" y="3398436"/>
            <a:ext cx="8663578" cy="15645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-</a:t>
            </a:r>
            <a:r>
              <a:rPr sz="2100" spc="121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Verböserungsverbot</a:t>
            </a:r>
            <a:r>
              <a:rPr sz="2100" spc="5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(Rechtsweggarantie</a:t>
            </a:r>
            <a:r>
              <a:rPr sz="2100" spc="5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aus</a:t>
            </a:r>
            <a:r>
              <a:rPr sz="2100" spc="-9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Art.</a:t>
            </a:r>
            <a:r>
              <a:rPr sz="2100" spc="-1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19 IV</a:t>
            </a:r>
            <a:r>
              <a:rPr sz="2100" spc="-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GG)</a:t>
            </a:r>
          </a:p>
          <a:p>
            <a:pPr marL="0" marR="0">
              <a:lnSpc>
                <a:spcPts val="2346"/>
              </a:lnSpc>
              <a:spcBef>
                <a:spcPts val="1495"/>
              </a:spcBef>
              <a:spcAft>
                <a:spcPts val="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-</a:t>
            </a:r>
            <a:r>
              <a:rPr sz="2100" spc="121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Direktion</a:t>
            </a:r>
            <a:r>
              <a:rPr sz="21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unzuständig</a:t>
            </a:r>
            <a:r>
              <a:rPr sz="2100" spc="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für</a:t>
            </a:r>
            <a:r>
              <a:rPr sz="2100" spc="-1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Aufhebung</a:t>
            </a:r>
            <a:r>
              <a:rPr sz="21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allenfalls</a:t>
            </a:r>
            <a:r>
              <a:rPr sz="2100" spc="-5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lang="de-DE" sz="2100" dirty="0" err="1">
                <a:solidFill>
                  <a:srgbClr val="000000"/>
                </a:solidFill>
                <a:latin typeface="Arial"/>
                <a:cs typeface="Arial"/>
              </a:rPr>
              <a:t>usgangsbehörde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)</a:t>
            </a:r>
          </a:p>
          <a:p>
            <a:pPr marL="269875" marR="0" indent="-269875">
              <a:lnSpc>
                <a:spcPts val="2346"/>
              </a:lnSpc>
              <a:spcBef>
                <a:spcPts val="1483"/>
              </a:spcBef>
              <a:spcAft>
                <a:spcPts val="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-</a:t>
            </a:r>
            <a:r>
              <a:rPr sz="2100" spc="121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Fürsorgepflicht</a:t>
            </a:r>
            <a:r>
              <a:rPr sz="2100" spc="5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aus</a:t>
            </a:r>
            <a:r>
              <a:rPr sz="2100" spc="-9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Art.</a:t>
            </a:r>
            <a:r>
              <a:rPr sz="2100" spc="-13" dirty="0">
                <a:solidFill>
                  <a:srgbClr val="000000"/>
                </a:solidFill>
                <a:latin typeface="Arial"/>
                <a:cs typeface="Arial"/>
              </a:rPr>
              <a:t> 33</a:t>
            </a:r>
            <a:r>
              <a:rPr sz="2100" spc="2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V</a:t>
            </a:r>
            <a:r>
              <a:rPr sz="2100" spc="1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GG, zumal</a:t>
            </a:r>
            <a:r>
              <a:rPr sz="2100" spc="1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im Beamtenrecht</a:t>
            </a:r>
            <a:r>
              <a:rPr sz="21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immer</a:t>
            </a:r>
            <a:r>
              <a:rPr sz="2100" spc="1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-35" dirty="0" err="1">
                <a:solidFill>
                  <a:srgbClr val="000000"/>
                </a:solidFill>
                <a:latin typeface="Arial"/>
                <a:cs typeface="Arial"/>
              </a:rPr>
              <a:t>Vor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verfahren</a:t>
            </a:r>
            <a:r>
              <a:rPr sz="2100" spc="3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nötig (§</a:t>
            </a:r>
            <a:r>
              <a:rPr sz="2100" spc="1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126</a:t>
            </a:r>
            <a:r>
              <a:rPr sz="210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II</a:t>
            </a:r>
            <a:r>
              <a:rPr sz="2100" spc="-3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BBG)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59678" y="5323150"/>
            <a:ext cx="7428943" cy="2949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33625" marR="0" indent="-2333625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sz="2100" spc="-183" dirty="0">
                <a:solidFill>
                  <a:srgbClr val="000000"/>
                </a:solidFill>
                <a:latin typeface="Arial"/>
                <a:cs typeface="Arial"/>
              </a:rPr>
              <a:t>V.</a:t>
            </a:r>
            <a:r>
              <a:rPr sz="2100" spc="27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Klägerantrag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  <a:r>
              <a:rPr sz="2100" spc="5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Haupt-</a:t>
            </a:r>
            <a:r>
              <a:rPr sz="2100" spc="1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und</a:t>
            </a:r>
            <a:r>
              <a:rPr sz="210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Hilfsantrag</a:t>
            </a:r>
            <a:r>
              <a:rPr sz="2100" spc="3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präzisiert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 in mV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)</a:t>
            </a: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39343" y="12700"/>
            <a:ext cx="3133725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1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0" y="768604"/>
            <a:ext cx="10680700" cy="60137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59679" y="1475153"/>
            <a:ext cx="8999620" cy="8160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VI.</a:t>
            </a:r>
            <a:r>
              <a:rPr sz="2100" spc="18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Beklagtenantrag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  <a:r>
              <a:rPr sz="2100" spc="5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Klageabweisung</a:t>
            </a:r>
            <a:r>
              <a:rPr sz="2100" spc="5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(im</a:t>
            </a:r>
            <a:r>
              <a:rPr sz="21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Namen</a:t>
            </a:r>
            <a:r>
              <a:rPr sz="2100" spc="3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von</a:t>
            </a:r>
            <a:r>
              <a:rPr sz="2100" spc="-8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Amt und</a:t>
            </a:r>
            <a:r>
              <a:rPr sz="210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Direktion)</a:t>
            </a:r>
          </a:p>
          <a:p>
            <a:pPr marL="0" marR="0">
              <a:lnSpc>
                <a:spcPts val="2346"/>
              </a:lnSpc>
              <a:spcBef>
                <a:spcPts val="1483"/>
              </a:spcBef>
              <a:spcAft>
                <a:spcPts val="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VII.</a:t>
            </a:r>
            <a:r>
              <a:rPr sz="2100" spc="122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Beklagtenvortrag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306019" y="2436729"/>
            <a:ext cx="5608491" cy="3360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-</a:t>
            </a:r>
            <a:r>
              <a:rPr sz="2100" spc="119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Klage</a:t>
            </a:r>
            <a:r>
              <a:rPr sz="21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unzulässig,</a:t>
            </a:r>
            <a:r>
              <a:rPr sz="2100" spc="5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-13" dirty="0">
                <a:solidFill>
                  <a:srgbClr val="000000"/>
                </a:solidFill>
                <a:latin typeface="Arial"/>
                <a:cs typeface="Arial"/>
              </a:rPr>
              <a:t>da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 Widerspruch</a:t>
            </a:r>
            <a:r>
              <a:rPr sz="2100" spc="3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verfristet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06019" y="2918298"/>
            <a:ext cx="8824434" cy="25391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7188" marR="0" indent="-357188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-</a:t>
            </a:r>
            <a:r>
              <a:rPr sz="2100" spc="119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kein</a:t>
            </a:r>
            <a:r>
              <a:rPr sz="2100" spc="1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Dienstunfall</a:t>
            </a:r>
            <a:r>
              <a:rPr sz="2100" spc="4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allgemeines</a:t>
            </a:r>
            <a:r>
              <a:rPr sz="2100" spc="2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Lebensrisiko,</a:t>
            </a:r>
            <a:r>
              <a:rPr sz="2100" spc="2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kein</a:t>
            </a:r>
            <a:r>
              <a:rPr sz="2100" spc="1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Zusammenhang</a:t>
            </a:r>
            <a:r>
              <a:rPr sz="21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zum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Dienst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,</a:t>
            </a:r>
            <a:r>
              <a:rPr sz="2100" spc="-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Theorie</a:t>
            </a:r>
            <a:r>
              <a:rPr sz="2100" spc="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der wesentlich</a:t>
            </a:r>
            <a:r>
              <a:rPr sz="2100" spc="3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mitwirkenden</a:t>
            </a:r>
            <a:r>
              <a:rPr sz="2100" spc="5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Ursache)</a:t>
            </a:r>
          </a:p>
          <a:p>
            <a:pPr marL="0" marR="0">
              <a:lnSpc>
                <a:spcPts val="2346"/>
              </a:lnSpc>
              <a:spcBef>
                <a:spcPts val="1495"/>
              </a:spcBef>
              <a:spcAft>
                <a:spcPts val="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-</a:t>
            </a:r>
            <a:r>
              <a:rPr sz="2100" spc="119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-13" dirty="0">
                <a:solidFill>
                  <a:srgbClr val="000000"/>
                </a:solidFill>
                <a:latin typeface="Arial"/>
                <a:cs typeface="Arial"/>
              </a:rPr>
              <a:t>Verböserung</a:t>
            </a:r>
            <a:r>
              <a:rPr sz="2100" spc="6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zulässig, da</a:t>
            </a:r>
            <a:r>
              <a:rPr sz="2100" spc="-1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Prüfung</a:t>
            </a:r>
            <a:r>
              <a:rPr sz="2100" spc="3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von</a:t>
            </a:r>
            <a:r>
              <a:rPr sz="21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Recht- und</a:t>
            </a:r>
            <a:r>
              <a:rPr sz="2100" spc="3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Zweckmäßigkeit</a:t>
            </a:r>
          </a:p>
          <a:p>
            <a:pPr marL="0" marR="0">
              <a:lnSpc>
                <a:spcPts val="2346"/>
              </a:lnSpc>
              <a:spcBef>
                <a:spcPts val="1483"/>
              </a:spcBef>
              <a:spcAft>
                <a:spcPts val="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-</a:t>
            </a:r>
            <a:r>
              <a:rPr sz="2100" spc="119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Klageverbindung</a:t>
            </a:r>
            <a:r>
              <a:rPr sz="2100" spc="3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unzulässig,</a:t>
            </a:r>
            <a:r>
              <a:rPr sz="2100" spc="2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da unterschiedliche</a:t>
            </a:r>
            <a:r>
              <a:rPr sz="2100" spc="7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Behörden</a:t>
            </a:r>
            <a:r>
              <a:rPr sz="2100" spc="5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(und</a:t>
            </a:r>
            <a:r>
              <a:rPr sz="2100" spc="1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keine</a:t>
            </a:r>
          </a:p>
          <a:p>
            <a:pPr marL="315533" marR="0">
              <a:lnSpc>
                <a:spcPts val="2346"/>
              </a:lnSpc>
              <a:spcBef>
                <a:spcPts val="1495"/>
              </a:spcBef>
              <a:spcAft>
                <a:spcPts val="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gleichzeitige</a:t>
            </a:r>
            <a:r>
              <a:rPr sz="2100" spc="3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Entscheidungsreife</a:t>
            </a:r>
            <a:r>
              <a:rPr sz="21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sowie</a:t>
            </a:r>
            <a:r>
              <a:rPr sz="21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keine</a:t>
            </a:r>
            <a:r>
              <a:rPr sz="210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isolierte</a:t>
            </a:r>
            <a:r>
              <a:rPr sz="2100" spc="-9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Anfechtung</a:t>
            </a:r>
            <a:r>
              <a:rPr sz="21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des</a:t>
            </a:r>
          </a:p>
          <a:p>
            <a:pPr marL="315533" marR="0">
              <a:lnSpc>
                <a:spcPts val="2346"/>
              </a:lnSpc>
              <a:spcBef>
                <a:spcPts val="1495"/>
              </a:spcBef>
              <a:spcAft>
                <a:spcPts val="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Widerspruchsbescheids</a:t>
            </a:r>
            <a:r>
              <a:rPr sz="2100" spc="6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zulässig)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59679" y="5803287"/>
            <a:ext cx="9802382" cy="2949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48000" marR="0" indent="-3048000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VIII.</a:t>
            </a:r>
            <a:r>
              <a:rPr sz="2100" spc="6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Prozessgeschichte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  <a:r>
              <a:rPr sz="21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19.07.2017</a:t>
            </a:r>
            <a:r>
              <a:rPr sz="2100" spc="3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(Übertragung</a:t>
            </a:r>
            <a:r>
              <a:rPr sz="2100" spc="5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auf</a:t>
            </a:r>
            <a:r>
              <a:rPr sz="2100" spc="1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Einzel</a:t>
            </a:r>
            <a:r>
              <a:rPr lang="de-DE" sz="2100" dirty="0" err="1">
                <a:solidFill>
                  <a:srgbClr val="000000"/>
                </a:solidFill>
                <a:latin typeface="Arial"/>
                <a:cs typeface="Arial"/>
              </a:rPr>
              <a:t>richter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)</a:t>
            </a:r>
            <a:endParaRPr sz="21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09098" y="12700"/>
            <a:ext cx="2863970" cy="14624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 build="p"/>
      <p:bldP spid="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1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0" y="768604"/>
            <a:ext cx="10680700" cy="60137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59830" y="537890"/>
            <a:ext cx="8877778" cy="69249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2100" b="1" u="sng" dirty="0">
                <a:solidFill>
                  <a:srgbClr val="000000"/>
                </a:solidFill>
                <a:latin typeface="Arial"/>
                <a:cs typeface="Arial"/>
              </a:rPr>
              <a:t>Lösungsskizze</a:t>
            </a:r>
            <a:endParaRPr sz="2100" b="1" u="sng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marR="0">
              <a:lnSpc>
                <a:spcPts val="2346"/>
              </a:lnSpc>
              <a:spcBef>
                <a:spcPts val="1483"/>
              </a:spcBef>
              <a:spcAft>
                <a:spcPts val="0"/>
              </a:spcAft>
            </a:pPr>
            <a:r>
              <a:rPr lang="de-DE" sz="2100" u="sng" dirty="0">
                <a:solidFill>
                  <a:srgbClr val="000000"/>
                </a:solidFill>
                <a:latin typeface="Arial"/>
                <a:cs typeface="Arial"/>
              </a:rPr>
              <a:t>A. Sachentscheidungsvoraussetzungen</a:t>
            </a:r>
          </a:p>
          <a:p>
            <a:pPr marL="0" marR="0">
              <a:lnSpc>
                <a:spcPts val="2346"/>
              </a:lnSpc>
              <a:spcBef>
                <a:spcPts val="1483"/>
              </a:spcBef>
              <a:spcAft>
                <a:spcPts val="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I.</a:t>
            </a:r>
            <a:r>
              <a:rPr sz="2100" spc="321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Verwaltungsrechtsweg</a:t>
            </a:r>
          </a:p>
          <a:p>
            <a:pPr marL="1085850" marR="0" indent="-457200">
              <a:lnSpc>
                <a:spcPts val="2346"/>
              </a:lnSpc>
              <a:spcBef>
                <a:spcPts val="1483"/>
              </a:spcBef>
              <a:spcAft>
                <a:spcPts val="0"/>
              </a:spcAft>
              <a:buAutoNum type="arabicPeriod"/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aufdrängende Sonderzuweisung </a:t>
            </a:r>
          </a:p>
          <a:p>
            <a:pPr marL="1419225" marR="0" indent="-342900">
              <a:lnSpc>
                <a:spcPts val="2346"/>
              </a:lnSpc>
              <a:spcBef>
                <a:spcPts val="1483"/>
              </a:spcBef>
              <a:spcAft>
                <a:spcPts val="0"/>
              </a:spcAft>
              <a:buFont typeface="Wingdings" panose="05000000000000000000" pitchFamily="2" charset="2"/>
              <a:buChar char="à"/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  <a:sym typeface="Wingdings" panose="05000000000000000000" pitchFamily="2" charset="2"/>
              </a:rPr>
              <a:t>§ 126 I BBG?</a:t>
            </a:r>
          </a:p>
          <a:p>
            <a:pPr marL="1419225" indent="-342900">
              <a:lnSpc>
                <a:spcPts val="2346"/>
              </a:lnSpc>
              <a:spcBef>
                <a:spcPts val="1483"/>
              </a:spcBef>
              <a:buFont typeface="Wingdings" panose="05000000000000000000" pitchFamily="2" charset="2"/>
              <a:buChar char="à"/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  <a:sym typeface="Wingdings" panose="05000000000000000000" pitchFamily="2" charset="2"/>
              </a:rPr>
              <a:t>§ 8 SGB VII / § 51 I Nr. 3 SGG?</a:t>
            </a:r>
          </a:p>
          <a:p>
            <a:pPr marL="1419225" marR="0" indent="-342900">
              <a:lnSpc>
                <a:spcPts val="2346"/>
              </a:lnSpc>
              <a:spcBef>
                <a:spcPts val="1483"/>
              </a:spcBef>
              <a:spcAft>
                <a:spcPts val="0"/>
              </a:spcAft>
              <a:buFont typeface="Wingdings" panose="05000000000000000000" pitchFamily="2" charset="2"/>
              <a:buChar char="à"/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  <a:sym typeface="Wingdings" panose="05000000000000000000" pitchFamily="2" charset="2"/>
              </a:rPr>
              <a:t>§§ 30 ff. BeamtVG vorliegend einschlägig, SGB VII nicht anwendbar</a:t>
            </a:r>
          </a:p>
          <a:p>
            <a:pPr marL="1419225" marR="0" indent="-342900">
              <a:lnSpc>
                <a:spcPts val="2346"/>
              </a:lnSpc>
              <a:spcBef>
                <a:spcPts val="1483"/>
              </a:spcBef>
              <a:spcAft>
                <a:spcPts val="0"/>
              </a:spcAft>
              <a:buFont typeface="Wingdings" panose="05000000000000000000" pitchFamily="2" charset="2"/>
              <a:buChar char="à"/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  <a:sym typeface="Wingdings" panose="05000000000000000000" pitchFamily="2" charset="2"/>
              </a:rPr>
              <a:t>§ 126 I BBG (+)</a:t>
            </a:r>
          </a:p>
          <a:p>
            <a:pPr marR="0">
              <a:lnSpc>
                <a:spcPts val="2346"/>
              </a:lnSpc>
              <a:spcBef>
                <a:spcPts val="1483"/>
              </a:spcBef>
              <a:spcAft>
                <a:spcPts val="0"/>
              </a:spcAft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  <a:sym typeface="Wingdings" panose="05000000000000000000" pitchFamily="2" charset="2"/>
              </a:rPr>
              <a:t>II. statthafte Klageart</a:t>
            </a:r>
          </a:p>
          <a:p>
            <a:pPr marL="971550" marR="0" indent="-342900">
              <a:lnSpc>
                <a:spcPts val="2346"/>
              </a:lnSpc>
              <a:spcBef>
                <a:spcPts val="1483"/>
              </a:spcBef>
              <a:spcAft>
                <a:spcPts val="0"/>
              </a:spcAft>
              <a:buFont typeface="Wingdings" panose="05000000000000000000" pitchFamily="2" charset="2"/>
              <a:buChar char="à"/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  <a:sym typeface="Wingdings" panose="05000000000000000000" pitchFamily="2" charset="2"/>
              </a:rPr>
              <a:t>§ 88 VwGO</a:t>
            </a:r>
          </a:p>
          <a:p>
            <a:pPr marL="971550" marR="0" indent="-342900">
              <a:lnSpc>
                <a:spcPts val="2346"/>
              </a:lnSpc>
              <a:spcBef>
                <a:spcPts val="1483"/>
              </a:spcBef>
              <a:spcAft>
                <a:spcPts val="0"/>
              </a:spcAft>
              <a:buFont typeface="Wingdings" panose="05000000000000000000" pitchFamily="2" charset="2"/>
              <a:buChar char="à"/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  <a:sym typeface="Wingdings" panose="05000000000000000000" pitchFamily="2" charset="2"/>
              </a:rPr>
              <a:t>Hauptantrag: Anerkennung als Dienstunfall und voller Ausgleich</a:t>
            </a:r>
          </a:p>
          <a:p>
            <a:pPr marL="971550" marR="0" indent="14288">
              <a:lnSpc>
                <a:spcPts val="2346"/>
              </a:lnSpc>
              <a:spcBef>
                <a:spcPts val="1483"/>
              </a:spcBef>
              <a:spcAft>
                <a:spcPts val="0"/>
              </a:spcAft>
              <a:buFont typeface="Wingdings" panose="05000000000000000000" pitchFamily="2" charset="2"/>
              <a:buChar char="à"/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  <a:sym typeface="Wingdings" panose="05000000000000000000" pitchFamily="2" charset="2"/>
              </a:rPr>
              <a:t>Versagungsgegenklage, § 42 I, 2. Alt. VwGO</a:t>
            </a:r>
          </a:p>
          <a:p>
            <a:pPr marL="628650" marR="0" indent="14288">
              <a:lnSpc>
                <a:spcPts val="2346"/>
              </a:lnSpc>
              <a:spcBef>
                <a:spcPts val="1483"/>
              </a:spcBef>
              <a:spcAft>
                <a:spcPts val="0"/>
              </a:spcAft>
              <a:buFont typeface="Wingdings" panose="05000000000000000000" pitchFamily="2" charset="2"/>
              <a:buChar char="à"/>
              <a:tabLst>
                <a:tab pos="985838" algn="l"/>
              </a:tabLst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  <a:sym typeface="Wingdings" panose="05000000000000000000" pitchFamily="2" charset="2"/>
              </a:rPr>
              <a:t>	Hilfsantrag: Abwendung der Verschlechterung durch WB</a:t>
            </a:r>
          </a:p>
          <a:p>
            <a:pPr marL="985838" marR="0" indent="14288">
              <a:lnSpc>
                <a:spcPts val="2346"/>
              </a:lnSpc>
              <a:spcBef>
                <a:spcPts val="1483"/>
              </a:spcBef>
              <a:spcAft>
                <a:spcPts val="0"/>
              </a:spcAft>
              <a:buFont typeface="Wingdings" panose="05000000000000000000" pitchFamily="2" charset="2"/>
              <a:buChar char="à"/>
              <a:tabLst>
                <a:tab pos="985838" algn="l"/>
              </a:tabLst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  <a:sym typeface="Wingdings" panose="05000000000000000000" pitchFamily="2" charset="2"/>
              </a:rPr>
              <a:t> Anfechtungsklage (isoliert gegen WB, § 79 I Nr. 2 VwGO))</a:t>
            </a:r>
            <a:endParaRPr lang="de-DE" sz="21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89911" y="146007"/>
            <a:ext cx="3133725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1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0" y="768604"/>
            <a:ext cx="10680700" cy="60137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59830" y="1329978"/>
            <a:ext cx="9289032" cy="5975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0">
              <a:lnSpc>
                <a:spcPts val="2346"/>
              </a:lnSpc>
              <a:spcBef>
                <a:spcPts val="1483"/>
              </a:spcBef>
              <a:spcAft>
                <a:spcPts val="0"/>
              </a:spcAft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  <a:sym typeface="Wingdings" panose="05000000000000000000" pitchFamily="2" charset="2"/>
              </a:rPr>
              <a:t>II. Klagebefugnis, § 42 II VwGO</a:t>
            </a:r>
          </a:p>
          <a:p>
            <a:pPr marL="971550" marR="0" indent="-342900">
              <a:lnSpc>
                <a:spcPts val="2346"/>
              </a:lnSpc>
              <a:spcBef>
                <a:spcPts val="1483"/>
              </a:spcBef>
              <a:spcAft>
                <a:spcPts val="0"/>
              </a:spcAft>
              <a:buFont typeface="Wingdings" panose="05000000000000000000" pitchFamily="2" charset="2"/>
              <a:buChar char="à"/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  <a:sym typeface="Wingdings" panose="05000000000000000000" pitchFamily="2" charset="2"/>
              </a:rPr>
              <a:t>Hauptantrag: mögliche Verletzung eines Anspruches aus § 33 I Nrn. 1, 2 BeamtVG</a:t>
            </a:r>
          </a:p>
          <a:p>
            <a:pPr marL="628650" marR="0" indent="14288">
              <a:lnSpc>
                <a:spcPts val="2346"/>
              </a:lnSpc>
              <a:spcBef>
                <a:spcPts val="1483"/>
              </a:spcBef>
              <a:spcAft>
                <a:spcPts val="0"/>
              </a:spcAft>
              <a:buFont typeface="Wingdings" panose="05000000000000000000" pitchFamily="2" charset="2"/>
              <a:buChar char="à"/>
              <a:tabLst>
                <a:tab pos="985838" algn="l"/>
              </a:tabLst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  <a:sym typeface="Wingdings" panose="05000000000000000000" pitchFamily="2" charset="2"/>
              </a:rPr>
              <a:t>	Hilfsantrag: s.o.; nicht: Adressatentheorie</a:t>
            </a:r>
          </a:p>
          <a:p>
            <a:pPr marR="0">
              <a:lnSpc>
                <a:spcPts val="2346"/>
              </a:lnSpc>
              <a:spcBef>
                <a:spcPts val="1483"/>
              </a:spcBef>
              <a:spcAft>
                <a:spcPts val="600"/>
              </a:spcAft>
              <a:tabLst>
                <a:tab pos="985838" algn="l"/>
              </a:tabLst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  <a:sym typeface="Wingdings" panose="05000000000000000000" pitchFamily="2" charset="2"/>
              </a:rPr>
              <a:t>III. Vorverfahren</a:t>
            </a:r>
          </a:p>
          <a:p>
            <a:pPr marL="700088" marR="0" indent="-342900">
              <a:lnSpc>
                <a:spcPts val="2400"/>
              </a:lnSpc>
              <a:spcAft>
                <a:spcPts val="600"/>
              </a:spcAft>
              <a:buFont typeface="Wingdings" panose="05000000000000000000" pitchFamily="2" charset="2"/>
              <a:buChar char="à"/>
              <a:tabLst>
                <a:tab pos="985838" algn="l"/>
              </a:tabLst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  <a:sym typeface="Wingdings" panose="05000000000000000000" pitchFamily="2" charset="2"/>
              </a:rPr>
              <a:t>§ 126 II 1 BBG</a:t>
            </a:r>
          </a:p>
          <a:p>
            <a:pPr marL="700088" marR="0" indent="-342900">
              <a:lnSpc>
                <a:spcPts val="2400"/>
              </a:lnSpc>
              <a:spcAft>
                <a:spcPts val="600"/>
              </a:spcAft>
              <a:buFont typeface="Wingdings" panose="05000000000000000000" pitchFamily="2" charset="2"/>
              <a:buChar char="à"/>
              <a:tabLst>
                <a:tab pos="985838" algn="l"/>
              </a:tabLst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  <a:sym typeface="Wingdings" panose="05000000000000000000" pitchFamily="2" charset="2"/>
              </a:rPr>
              <a:t>(P) war Widerspruch verfristet und hätte von der Widerspruchsbehörde nicht beschieden werden dürfen?</a:t>
            </a:r>
          </a:p>
          <a:p>
            <a:pPr marL="3048000" indent="-2328863">
              <a:lnSpc>
                <a:spcPts val="2400"/>
              </a:lnSpc>
              <a:spcAft>
                <a:spcPts val="600"/>
              </a:spcAft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  <a:sym typeface="Wingdings" panose="05000000000000000000" pitchFamily="2" charset="2"/>
              </a:rPr>
              <a:t>-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Mo, 10.09.2016:</a:t>
            </a:r>
            <a:r>
              <a:rPr lang="de-DE" sz="2100" spc="164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Aufgabe</a:t>
            </a:r>
            <a:r>
              <a:rPr lang="de-DE" sz="2100" spc="3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zur Post</a:t>
            </a:r>
            <a:r>
              <a:rPr lang="de-DE" sz="2100" spc="1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mit </a:t>
            </a:r>
            <a:r>
              <a:rPr lang="de-DE" sz="2100" spc="-15" dirty="0">
                <a:solidFill>
                  <a:srgbClr val="000000"/>
                </a:solidFill>
                <a:latin typeface="Arial"/>
                <a:cs typeface="Arial"/>
              </a:rPr>
              <a:t>3-Tages-Fiktion</a:t>
            </a:r>
            <a:r>
              <a:rPr lang="de-DE" sz="2100" spc="4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(§ 41 II</a:t>
            </a:r>
            <a:r>
              <a:rPr lang="de-DE" sz="2100" spc="-1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VwVfG)</a:t>
            </a:r>
          </a:p>
          <a:p>
            <a:pPr marL="3048000" indent="-2328863">
              <a:lnSpc>
                <a:spcPts val="2400"/>
              </a:lnSpc>
              <a:spcAft>
                <a:spcPts val="600"/>
              </a:spcAft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-</a:t>
            </a:r>
            <a:r>
              <a:rPr lang="de-DE" sz="2100" spc="-20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Do, 13.09.2016:</a:t>
            </a:r>
            <a:r>
              <a:rPr lang="de-DE" sz="2100" spc="190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Bekanntgabe</a:t>
            </a:r>
            <a:r>
              <a:rPr lang="de-DE" sz="2100" spc="56" dirty="0">
                <a:solidFill>
                  <a:srgbClr val="000000"/>
                </a:solidFill>
                <a:latin typeface="Arial"/>
                <a:cs typeface="Arial"/>
              </a:rPr>
              <a:t> Ausgangsbescheid</a:t>
            </a:r>
            <a:endParaRPr lang="de-DE" sz="21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3048000" indent="-2330450">
              <a:lnSpc>
                <a:spcPts val="2400"/>
              </a:lnSpc>
              <a:spcAft>
                <a:spcPts val="600"/>
              </a:spcAft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- Sa,</a:t>
            </a:r>
            <a:r>
              <a:rPr lang="de-DE" sz="2100" spc="-1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13.10.2016:</a:t>
            </a:r>
            <a:r>
              <a:rPr lang="de-DE" sz="2100" spc="202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eigentlich Fristende</a:t>
            </a:r>
            <a:r>
              <a:rPr lang="de-DE" sz="2100" spc="1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(§</a:t>
            </a:r>
            <a:r>
              <a:rPr lang="de-DE" sz="2100" spc="1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spc="-13" dirty="0">
                <a:solidFill>
                  <a:srgbClr val="000000"/>
                </a:solidFill>
                <a:latin typeface="Arial"/>
                <a:cs typeface="Arial"/>
              </a:rPr>
              <a:t>57</a:t>
            </a:r>
            <a:r>
              <a:rPr lang="de-DE" sz="2100" spc="2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II</a:t>
            </a:r>
            <a:r>
              <a:rPr lang="de-DE" sz="2100" spc="-1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VwGO,</a:t>
            </a:r>
            <a:r>
              <a:rPr lang="de-DE" sz="2100" spc="1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§</a:t>
            </a:r>
            <a:r>
              <a:rPr lang="de-DE" sz="2100" spc="1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222</a:t>
            </a:r>
            <a:r>
              <a:rPr lang="de-DE" sz="210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de-DE" sz="2100" spc="-1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ZPO,</a:t>
            </a:r>
            <a:r>
              <a:rPr lang="de-DE" sz="2100" spc="-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§§ 187</a:t>
            </a:r>
            <a:r>
              <a:rPr lang="de-DE" sz="210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I, 188</a:t>
            </a:r>
            <a:r>
              <a:rPr lang="de-DE" sz="210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II</a:t>
            </a:r>
            <a:r>
              <a:rPr lang="de-DE" sz="2100" spc="-1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BGB)</a:t>
            </a:r>
          </a:p>
          <a:p>
            <a:pPr marL="3048000" indent="-2328863">
              <a:lnSpc>
                <a:spcPts val="2400"/>
              </a:lnSpc>
              <a:spcAft>
                <a:spcPts val="600"/>
              </a:spcAft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-</a:t>
            </a:r>
            <a:r>
              <a:rPr lang="de-DE" sz="2100" spc="-20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Mo, 15.10.2016:</a:t>
            </a:r>
            <a:r>
              <a:rPr lang="de-DE" sz="2100" spc="164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tatsächliches</a:t>
            </a:r>
            <a:r>
              <a:rPr lang="de-DE" sz="2100" spc="2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Fristende</a:t>
            </a:r>
            <a:r>
              <a:rPr lang="de-DE" sz="21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(§</a:t>
            </a:r>
            <a:r>
              <a:rPr lang="de-DE" sz="2100" spc="1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spc="-13" dirty="0">
                <a:solidFill>
                  <a:srgbClr val="000000"/>
                </a:solidFill>
                <a:latin typeface="Arial"/>
                <a:cs typeface="Arial"/>
              </a:rPr>
              <a:t>57</a:t>
            </a:r>
            <a:r>
              <a:rPr lang="de-DE" sz="2100" spc="2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II</a:t>
            </a:r>
            <a:r>
              <a:rPr lang="de-DE" sz="2100" spc="-1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VwGO,</a:t>
            </a:r>
            <a:r>
              <a:rPr lang="de-DE" sz="2100" spc="1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§</a:t>
            </a:r>
            <a:r>
              <a:rPr lang="de-DE" sz="2100" spc="1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spc="-13" dirty="0">
                <a:solidFill>
                  <a:srgbClr val="000000"/>
                </a:solidFill>
                <a:latin typeface="Arial"/>
                <a:cs typeface="Arial"/>
              </a:rPr>
              <a:t>222</a:t>
            </a:r>
            <a:r>
              <a:rPr lang="de-DE" sz="2100" spc="47" dirty="0">
                <a:solidFill>
                  <a:srgbClr val="000000"/>
                </a:solidFill>
                <a:latin typeface="Arial"/>
                <a:cs typeface="Arial"/>
              </a:rPr>
              <a:t> I, </a:t>
            </a:r>
            <a:r>
              <a:rPr lang="de-DE" sz="2100" b="1" u="sng" dirty="0">
                <a:solidFill>
                  <a:srgbClr val="000000"/>
                </a:solidFill>
                <a:latin typeface="Arial"/>
                <a:cs typeface="Arial"/>
              </a:rPr>
              <a:t>II</a:t>
            </a:r>
            <a:r>
              <a:rPr lang="de-DE" sz="2100" spc="-1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ZPO)</a:t>
            </a:r>
          </a:p>
          <a:p>
            <a:pPr marL="719138">
              <a:lnSpc>
                <a:spcPts val="2400"/>
              </a:lnSpc>
              <a:spcAft>
                <a:spcPts val="600"/>
              </a:spcAft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- Mi,</a:t>
            </a:r>
            <a:r>
              <a:rPr lang="de-DE" sz="2100" spc="-1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17.10.2016:</a:t>
            </a:r>
            <a:r>
              <a:rPr lang="de-DE" sz="2100" spc="215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Eingang</a:t>
            </a:r>
            <a:r>
              <a:rPr lang="de-DE" sz="2100" spc="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bei</a:t>
            </a:r>
            <a:r>
              <a:rPr lang="de-DE" sz="2100" spc="2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Behörde</a:t>
            </a:r>
            <a:r>
              <a:rPr lang="de-DE" sz="2100" spc="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spc="39" dirty="0">
                <a:solidFill>
                  <a:srgbClr val="000000"/>
                </a:solidFill>
                <a:latin typeface="Arial"/>
                <a:cs typeface="Arial"/>
                <a:sym typeface="Wingdings" panose="05000000000000000000" pitchFamily="2" charset="2"/>
              </a:rPr>
              <a:t>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verfristet</a:t>
            </a:r>
            <a:endParaRPr lang="de-DE" sz="2100" dirty="0">
              <a:solidFill>
                <a:srgbClr val="000000"/>
              </a:solidFill>
              <a:latin typeface="Arial"/>
              <a:cs typeface="Arial"/>
              <a:sym typeface="Wingdings" panose="05000000000000000000" pitchFamily="2" charset="2"/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89911" y="146007"/>
            <a:ext cx="3133725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322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1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03846" y="177850"/>
            <a:ext cx="7128792" cy="7271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00088" marR="0" indent="-342900">
              <a:lnSpc>
                <a:spcPts val="27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à"/>
              <a:tabLst>
                <a:tab pos="985838" algn="l"/>
              </a:tabLst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  <a:sym typeface="Wingdings" panose="05000000000000000000" pitchFamily="2" charset="2"/>
              </a:rPr>
              <a:t>dennoch Vorverfahren „ordnungsgemäß erfolglos“ durchgeführt, da</a:t>
            </a:r>
          </a:p>
          <a:p>
            <a:pPr marL="1062038" marR="0" indent="-342900">
              <a:lnSpc>
                <a:spcPts val="27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  <a:tabLst>
                <a:tab pos="985838" algn="l"/>
              </a:tabLst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  <a:sym typeface="Wingdings" panose="05000000000000000000" pitchFamily="2" charset="2"/>
              </a:rPr>
              <a:t>Behörde als „Herrin des Vorverfahrens“ in der Sache entschieden hat</a:t>
            </a:r>
          </a:p>
          <a:p>
            <a:pPr marL="1062038" marR="0" indent="-342900">
              <a:lnSpc>
                <a:spcPts val="27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  <a:tabLst>
                <a:tab pos="985838" algn="l"/>
              </a:tabLst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  <a:sym typeface="Wingdings" panose="05000000000000000000" pitchFamily="2" charset="2"/>
              </a:rPr>
              <a:t>primäres Ziel des Vorverfahrens ist Selbstkontrolle der Verwaltung, Art. 20 III GG; Interesse an Rechtssicherheit steht – jedenfalls im Zweipersonenverhältnis – dahinter zurück</a:t>
            </a:r>
          </a:p>
          <a:p>
            <a:pPr marL="357188" marR="0">
              <a:lnSpc>
                <a:spcPts val="2700"/>
              </a:lnSpc>
              <a:spcBef>
                <a:spcPts val="600"/>
              </a:spcBef>
              <a:spcAft>
                <a:spcPts val="600"/>
              </a:spcAft>
              <a:tabLst>
                <a:tab pos="985838" algn="l"/>
              </a:tabLst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  <a:sym typeface="Wingdings" panose="05000000000000000000" pitchFamily="2" charset="2"/>
              </a:rPr>
              <a:t> für Hilfsantrag: </a:t>
            </a:r>
            <a:r>
              <a:rPr lang="nn-NO" sz="2100" dirty="0">
                <a:solidFill>
                  <a:srgbClr val="000000"/>
                </a:solidFill>
                <a:latin typeface="Arial"/>
                <a:cs typeface="Arial"/>
              </a:rPr>
              <a:t>§ </a:t>
            </a:r>
            <a:r>
              <a:rPr lang="nn-NO" sz="2100" spc="-13" dirty="0">
                <a:solidFill>
                  <a:srgbClr val="000000"/>
                </a:solidFill>
                <a:latin typeface="Arial"/>
                <a:cs typeface="Arial"/>
              </a:rPr>
              <a:t>68</a:t>
            </a:r>
            <a:r>
              <a:rPr lang="nn-NO" sz="2100" spc="2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nn-NO" sz="2100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nn-NO" sz="2100" spc="-1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nn-NO" sz="2100" dirty="0">
                <a:solidFill>
                  <a:srgbClr val="000000"/>
                </a:solidFill>
                <a:latin typeface="Arial"/>
                <a:cs typeface="Arial"/>
              </a:rPr>
              <a:t>2</a:t>
            </a:r>
            <a:r>
              <a:rPr lang="nn-NO" sz="2100" spc="1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nn-NO" sz="2100" spc="-46" dirty="0">
                <a:solidFill>
                  <a:srgbClr val="000000"/>
                </a:solidFill>
                <a:latin typeface="Arial"/>
                <a:cs typeface="Arial"/>
              </a:rPr>
              <a:t>Nr.</a:t>
            </a:r>
            <a:r>
              <a:rPr lang="nn-NO" sz="2100" spc="7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nn-NO" sz="2100" dirty="0">
                <a:solidFill>
                  <a:srgbClr val="000000"/>
                </a:solidFill>
                <a:latin typeface="Arial"/>
                <a:cs typeface="Arial"/>
              </a:rPr>
              <a:t>2 VwGO</a:t>
            </a:r>
            <a:r>
              <a:rPr lang="nn-NO" sz="2100" spc="-1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endParaRPr lang="de-DE" sz="2100" dirty="0">
              <a:solidFill>
                <a:srgbClr val="000000"/>
              </a:solidFill>
              <a:latin typeface="Arial"/>
              <a:cs typeface="Arial"/>
              <a:sym typeface="Wingdings" panose="05000000000000000000" pitchFamily="2" charset="2"/>
            </a:endParaRPr>
          </a:p>
          <a:p>
            <a:pPr marL="357188" marR="0" indent="-357188">
              <a:lnSpc>
                <a:spcPts val="2700"/>
              </a:lnSpc>
              <a:spcBef>
                <a:spcPts val="600"/>
              </a:spcBef>
              <a:spcAft>
                <a:spcPts val="600"/>
              </a:spcAft>
              <a:buAutoNum type="romanUcPeriod" startAt="4"/>
              <a:tabLst>
                <a:tab pos="357188" algn="l"/>
                <a:tab pos="985838" algn="l"/>
              </a:tabLst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  <a:sym typeface="Wingdings" panose="05000000000000000000" pitchFamily="2" charset="2"/>
              </a:rPr>
              <a:t>Klagefrist</a:t>
            </a:r>
          </a:p>
          <a:p>
            <a:pPr marL="700088" marR="0" indent="-342900">
              <a:lnSpc>
                <a:spcPts val="27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à"/>
              <a:tabLst>
                <a:tab pos="357188" algn="l"/>
                <a:tab pos="985838" algn="l"/>
              </a:tabLst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  <a:sym typeface="Wingdings" panose="05000000000000000000" pitchFamily="2" charset="2"/>
              </a:rPr>
              <a:t>§ 74 I 1 VwGO</a:t>
            </a:r>
          </a:p>
          <a:p>
            <a:pPr marL="700088" marR="0" indent="-342900">
              <a:lnSpc>
                <a:spcPts val="27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à"/>
              <a:tabLst>
                <a:tab pos="357188" algn="l"/>
                <a:tab pos="985838" algn="l"/>
              </a:tabLst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  <a:sym typeface="Wingdings" panose="05000000000000000000" pitchFamily="2" charset="2"/>
              </a:rPr>
              <a:t>konkretes Zustellungsdatum unbekannt, aber Datum des WB 27.2., Klage erhoben am 20.3., damit Frist jedenfalls gewahrt</a:t>
            </a:r>
          </a:p>
          <a:p>
            <a:pPr marL="514350" marR="0" indent="-514350">
              <a:lnSpc>
                <a:spcPts val="2700"/>
              </a:lnSpc>
              <a:spcBef>
                <a:spcPts val="600"/>
              </a:spcBef>
              <a:spcAft>
                <a:spcPts val="600"/>
              </a:spcAft>
              <a:buAutoNum type="romanUcPeriod" startAt="5"/>
              <a:tabLst>
                <a:tab pos="357188" algn="l"/>
                <a:tab pos="985838" algn="l"/>
              </a:tabLst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  <a:sym typeface="Wingdings" panose="05000000000000000000" pitchFamily="2" charset="2"/>
              </a:rPr>
              <a:t>Klagegegner</a:t>
            </a:r>
          </a:p>
          <a:p>
            <a:pPr marL="700088" marR="0" indent="-342900">
              <a:lnSpc>
                <a:spcPts val="27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à"/>
              <a:tabLst>
                <a:tab pos="357188" algn="l"/>
                <a:tab pos="985838" algn="l"/>
              </a:tabLst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  <a:sym typeface="Wingdings" panose="05000000000000000000" pitchFamily="2" charset="2"/>
              </a:rPr>
              <a:t>§ 78 I Nr. 1 VwGO</a:t>
            </a:r>
          </a:p>
          <a:p>
            <a:pPr marL="700088" marR="0" indent="-342900">
              <a:lnSpc>
                <a:spcPts val="27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à"/>
              <a:tabLst>
                <a:tab pos="357188" algn="l"/>
                <a:tab pos="985838" algn="l"/>
              </a:tabLst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  <a:sym typeface="Wingdings" panose="05000000000000000000" pitchFamily="2" charset="2"/>
              </a:rPr>
              <a:t>BRD</a:t>
            </a:r>
            <a:endParaRPr lang="de-DE" sz="21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8582" y="0"/>
            <a:ext cx="3133725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183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1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03846" y="537890"/>
            <a:ext cx="8928992" cy="69634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14350" marR="0" indent="-514350">
              <a:lnSpc>
                <a:spcPts val="2700"/>
              </a:lnSpc>
              <a:spcBef>
                <a:spcPts val="600"/>
              </a:spcBef>
              <a:spcAft>
                <a:spcPts val="600"/>
              </a:spcAft>
              <a:buAutoNum type="romanUcPeriod" startAt="5"/>
              <a:tabLst>
                <a:tab pos="357188" algn="l"/>
                <a:tab pos="985838" algn="l"/>
              </a:tabLst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  <a:sym typeface="Wingdings" panose="05000000000000000000" pitchFamily="2" charset="2"/>
              </a:rPr>
              <a:t>im Übrigen (+)</a:t>
            </a:r>
          </a:p>
          <a:p>
            <a:pPr marR="0">
              <a:lnSpc>
                <a:spcPts val="2700"/>
              </a:lnSpc>
              <a:spcBef>
                <a:spcPts val="600"/>
              </a:spcBef>
              <a:spcAft>
                <a:spcPts val="600"/>
              </a:spcAft>
              <a:tabLst>
                <a:tab pos="357188" algn="l"/>
                <a:tab pos="985838" algn="l"/>
              </a:tabLst>
            </a:pPr>
            <a:r>
              <a:rPr lang="de-DE" sz="2100" u="sng" dirty="0">
                <a:solidFill>
                  <a:srgbClr val="000000"/>
                </a:solidFill>
                <a:latin typeface="Arial"/>
                <a:cs typeface="Arial"/>
                <a:sym typeface="Wingdings" panose="05000000000000000000" pitchFamily="2" charset="2"/>
              </a:rPr>
              <a:t>B. objektive Klagehäufung, § 44 VwGO</a:t>
            </a:r>
          </a:p>
          <a:p>
            <a:pPr marR="0">
              <a:lnSpc>
                <a:spcPts val="2700"/>
              </a:lnSpc>
              <a:spcBef>
                <a:spcPts val="600"/>
              </a:spcBef>
              <a:spcAft>
                <a:spcPts val="600"/>
              </a:spcAft>
              <a:tabLst>
                <a:tab pos="357188" algn="l"/>
                <a:tab pos="985838" algn="l"/>
              </a:tabLst>
            </a:pPr>
            <a:r>
              <a:rPr lang="de-DE" sz="2100" u="sng" dirty="0">
                <a:solidFill>
                  <a:srgbClr val="000000"/>
                </a:solidFill>
                <a:latin typeface="Arial"/>
                <a:cs typeface="Arial"/>
                <a:sym typeface="Wingdings" panose="05000000000000000000" pitchFamily="2" charset="2"/>
              </a:rPr>
              <a:t>C. Begründetheit</a:t>
            </a:r>
          </a:p>
          <a:p>
            <a:pPr marL="514350" marR="0" indent="-514350">
              <a:lnSpc>
                <a:spcPts val="2700"/>
              </a:lnSpc>
              <a:spcBef>
                <a:spcPts val="600"/>
              </a:spcBef>
              <a:spcAft>
                <a:spcPts val="600"/>
              </a:spcAft>
              <a:buAutoNum type="romanUcPeriod"/>
              <a:tabLst>
                <a:tab pos="985838" algn="l"/>
              </a:tabLst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  <a:sym typeface="Wingdings" panose="05000000000000000000" pitchFamily="2" charset="2"/>
              </a:rPr>
              <a:t>Hauptantrag  § 113 V 1 VwGO</a:t>
            </a:r>
          </a:p>
          <a:p>
            <a:pPr marL="995363" marR="0" indent="-457200">
              <a:lnSpc>
                <a:spcPts val="2700"/>
              </a:lnSpc>
              <a:spcBef>
                <a:spcPts val="600"/>
              </a:spcBef>
              <a:spcAft>
                <a:spcPts val="600"/>
              </a:spcAft>
              <a:buAutoNum type="arabicPeriod"/>
              <a:tabLst>
                <a:tab pos="985838" algn="l"/>
              </a:tabLst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  <a:sym typeface="Wingdings" panose="05000000000000000000" pitchFamily="2" charset="2"/>
              </a:rPr>
              <a:t>AGL</a:t>
            </a:r>
          </a:p>
          <a:p>
            <a:pPr marL="1328738" marR="0" indent="-342900">
              <a:lnSpc>
                <a:spcPts val="27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à"/>
              <a:tabLst>
                <a:tab pos="985838" algn="l"/>
              </a:tabLst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  <a:sym typeface="Wingdings" panose="05000000000000000000" pitchFamily="2" charset="2"/>
              </a:rPr>
              <a:t>§ 33 I Nrn. 1, 2 (</a:t>
            </a:r>
            <a:r>
              <a:rPr lang="de-DE" sz="2100" dirty="0" err="1">
                <a:solidFill>
                  <a:srgbClr val="000000"/>
                </a:solidFill>
                <a:latin typeface="Arial"/>
                <a:cs typeface="Arial"/>
                <a:sym typeface="Wingdings" panose="05000000000000000000" pitchFamily="2" charset="2"/>
              </a:rPr>
              <a:t>i.V.m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  <a:sym typeface="Wingdings" panose="05000000000000000000" pitchFamily="2" charset="2"/>
              </a:rPr>
              <a:t>. §§ 30 I 1) BeamtVG</a:t>
            </a:r>
          </a:p>
          <a:p>
            <a:pPr marL="538163" marR="0">
              <a:lnSpc>
                <a:spcPts val="2700"/>
              </a:lnSpc>
              <a:spcBef>
                <a:spcPts val="600"/>
              </a:spcBef>
              <a:spcAft>
                <a:spcPts val="600"/>
              </a:spcAft>
              <a:tabLst>
                <a:tab pos="985838" algn="l"/>
              </a:tabLst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  <a:sym typeface="Wingdings" panose="05000000000000000000" pitchFamily="2" charset="2"/>
              </a:rPr>
              <a:t>2. 	formelle Anspruchsvoraussetzungen</a:t>
            </a:r>
          </a:p>
          <a:p>
            <a:pPr marL="1328738" marR="0" indent="-342900">
              <a:lnSpc>
                <a:spcPts val="27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à"/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  <a:sym typeface="Wingdings" panose="05000000000000000000" pitchFamily="2" charset="2"/>
              </a:rPr>
              <a:t>ordnungsgemäßer Antrag bei zuständiger Stelle (+)</a:t>
            </a:r>
          </a:p>
          <a:p>
            <a:pPr marL="538163" marR="0">
              <a:lnSpc>
                <a:spcPts val="27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  <a:sym typeface="Wingdings" panose="05000000000000000000" pitchFamily="2" charset="2"/>
              </a:rPr>
              <a:t>3. materielle Anspruchsvoraussetzungen</a:t>
            </a:r>
          </a:p>
          <a:p>
            <a:pPr marL="1152525" marR="0" indent="-342900">
              <a:lnSpc>
                <a:spcPts val="2346"/>
              </a:lnSpc>
              <a:spcBef>
                <a:spcPts val="1495"/>
              </a:spcBef>
              <a:spcAft>
                <a:spcPts val="0"/>
              </a:spcAft>
              <a:buFont typeface="Wingdings" panose="05000000000000000000" pitchFamily="2" charset="2"/>
              <a:buChar char="à"/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§ 31 I</a:t>
            </a:r>
            <a:r>
              <a:rPr lang="de-DE" sz="2100" spc="-1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1</a:t>
            </a:r>
            <a:r>
              <a:rPr lang="de-DE" sz="2100" spc="1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BeamtVG:</a:t>
            </a:r>
            <a:r>
              <a:rPr lang="de-DE" sz="2100" spc="11" dirty="0">
                <a:solidFill>
                  <a:srgbClr val="000000"/>
                </a:solidFill>
                <a:latin typeface="Arial"/>
                <a:cs typeface="Arial"/>
              </a:rPr>
              <a:t> Dienstunfall?</a:t>
            </a:r>
          </a:p>
          <a:p>
            <a:pPr marL="1152525" marR="0" indent="-342900">
              <a:lnSpc>
                <a:spcPts val="2346"/>
              </a:lnSpc>
              <a:spcBef>
                <a:spcPts val="1495"/>
              </a:spcBef>
              <a:spcAft>
                <a:spcPts val="0"/>
              </a:spcAft>
              <a:buFont typeface="Wingdings" panose="05000000000000000000" pitchFamily="2" charset="2"/>
              <a:buChar char="à"/>
            </a:pPr>
            <a:r>
              <a:rPr lang="de-DE" sz="2100" i="1" dirty="0">
                <a:solidFill>
                  <a:srgbClr val="000000"/>
                </a:solidFill>
                <a:latin typeface="Arial"/>
                <a:cs typeface="Arial"/>
              </a:rPr>
              <a:t>„ein</a:t>
            </a:r>
            <a:r>
              <a:rPr lang="de-DE" sz="2100" i="1" spc="1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i="1" dirty="0">
                <a:solidFill>
                  <a:srgbClr val="000000"/>
                </a:solidFill>
                <a:latin typeface="Arial"/>
                <a:cs typeface="Arial"/>
              </a:rPr>
              <a:t>auf</a:t>
            </a:r>
            <a:r>
              <a:rPr lang="de-DE" sz="2100" i="1" spc="1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i="1" dirty="0">
                <a:solidFill>
                  <a:srgbClr val="000000"/>
                </a:solidFill>
                <a:latin typeface="Arial"/>
                <a:cs typeface="Arial"/>
              </a:rPr>
              <a:t>äußerer</a:t>
            </a:r>
            <a:r>
              <a:rPr lang="de-DE" sz="2100" i="1" spc="4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i="1" dirty="0">
                <a:solidFill>
                  <a:srgbClr val="000000"/>
                </a:solidFill>
                <a:latin typeface="Arial"/>
                <a:cs typeface="Arial"/>
              </a:rPr>
              <a:t>Einwirkung</a:t>
            </a:r>
            <a:r>
              <a:rPr lang="de-DE" sz="2100" i="1" spc="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i="1" dirty="0">
                <a:solidFill>
                  <a:srgbClr val="000000"/>
                </a:solidFill>
                <a:latin typeface="Arial"/>
                <a:cs typeface="Arial"/>
              </a:rPr>
              <a:t>beruhendes, plötzliches,</a:t>
            </a:r>
            <a:r>
              <a:rPr lang="de-DE" sz="2100" i="1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i="1" dirty="0">
                <a:solidFill>
                  <a:srgbClr val="000000"/>
                </a:solidFill>
                <a:latin typeface="Arial"/>
                <a:cs typeface="Arial"/>
              </a:rPr>
              <a:t>örtlich</a:t>
            </a:r>
            <a:r>
              <a:rPr lang="de-DE" sz="2100" i="1" spc="1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i="1" dirty="0">
                <a:solidFill>
                  <a:srgbClr val="000000"/>
                </a:solidFill>
                <a:latin typeface="Arial"/>
                <a:cs typeface="Arial"/>
              </a:rPr>
              <a:t>und</a:t>
            </a:r>
            <a:r>
              <a:rPr lang="de-DE" sz="2100" i="1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i="1" dirty="0">
                <a:solidFill>
                  <a:srgbClr val="000000"/>
                </a:solidFill>
                <a:latin typeface="Arial"/>
                <a:cs typeface="Arial"/>
              </a:rPr>
              <a:t>zeitlich</a:t>
            </a:r>
            <a:r>
              <a:rPr lang="de-DE" sz="2100" i="1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i="1" dirty="0">
                <a:solidFill>
                  <a:srgbClr val="000000"/>
                </a:solidFill>
                <a:latin typeface="Arial"/>
                <a:cs typeface="Arial"/>
              </a:rPr>
              <a:t>bestimmbares,</a:t>
            </a:r>
            <a:r>
              <a:rPr lang="de-DE" sz="2100" i="1" spc="5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i="1" dirty="0">
                <a:solidFill>
                  <a:srgbClr val="000000"/>
                </a:solidFill>
                <a:latin typeface="Arial"/>
                <a:cs typeface="Arial"/>
              </a:rPr>
              <a:t>einen</a:t>
            </a:r>
            <a:r>
              <a:rPr lang="de-DE" sz="2100" i="1" spc="1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i="1" dirty="0">
                <a:solidFill>
                  <a:srgbClr val="000000"/>
                </a:solidFill>
                <a:latin typeface="Arial"/>
                <a:cs typeface="Arial"/>
              </a:rPr>
              <a:t>Körperschaden</a:t>
            </a:r>
            <a:r>
              <a:rPr lang="de-DE" sz="2100" i="1" spc="3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i="1" dirty="0">
                <a:solidFill>
                  <a:srgbClr val="000000"/>
                </a:solidFill>
                <a:latin typeface="Arial"/>
                <a:cs typeface="Arial"/>
              </a:rPr>
              <a:t>verursachendes</a:t>
            </a:r>
            <a:r>
              <a:rPr lang="de-DE" sz="2100" i="1" spc="4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i="1" dirty="0">
                <a:solidFill>
                  <a:srgbClr val="000000"/>
                </a:solidFill>
                <a:latin typeface="Arial"/>
                <a:cs typeface="Arial"/>
              </a:rPr>
              <a:t>Ereignis,</a:t>
            </a:r>
            <a:r>
              <a:rPr lang="de-DE" sz="2100" i="1" spc="3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i="1" dirty="0">
                <a:solidFill>
                  <a:srgbClr val="000000"/>
                </a:solidFill>
                <a:latin typeface="Arial"/>
                <a:cs typeface="Arial"/>
              </a:rPr>
              <a:t>das</a:t>
            </a:r>
            <a:r>
              <a:rPr lang="de-DE" sz="2100" i="1" spc="2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i="1" dirty="0">
                <a:solidFill>
                  <a:srgbClr val="000000"/>
                </a:solidFill>
                <a:latin typeface="Arial"/>
                <a:cs typeface="Arial"/>
              </a:rPr>
              <a:t>in</a:t>
            </a:r>
            <a:r>
              <a:rPr lang="de-DE" sz="2100" i="1" spc="-6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i="1" dirty="0">
                <a:solidFill>
                  <a:srgbClr val="000000"/>
                </a:solidFill>
                <a:latin typeface="Arial"/>
                <a:cs typeface="Arial"/>
              </a:rPr>
              <a:t>Ausübung</a:t>
            </a:r>
            <a:r>
              <a:rPr lang="de-DE" sz="2100" i="1" spc="3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i="1" dirty="0">
                <a:solidFill>
                  <a:srgbClr val="000000"/>
                </a:solidFill>
                <a:latin typeface="Arial"/>
                <a:cs typeface="Arial"/>
              </a:rPr>
              <a:t>des Dienstes</a:t>
            </a:r>
            <a:r>
              <a:rPr lang="de-DE" sz="2100" i="1" spc="4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i="1" dirty="0">
                <a:solidFill>
                  <a:srgbClr val="000000"/>
                </a:solidFill>
                <a:latin typeface="Arial"/>
                <a:cs typeface="Arial"/>
              </a:rPr>
              <a:t>eingetreten</a:t>
            </a:r>
            <a:r>
              <a:rPr lang="de-DE" sz="2100" i="1" spc="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i="1" dirty="0">
                <a:solidFill>
                  <a:srgbClr val="000000"/>
                </a:solidFill>
                <a:latin typeface="Arial"/>
                <a:cs typeface="Arial"/>
              </a:rPr>
              <a:t>ist.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“</a:t>
            </a:r>
          </a:p>
          <a:p>
            <a:pPr marL="1152525" marR="0" indent="-342900">
              <a:lnSpc>
                <a:spcPts val="2346"/>
              </a:lnSpc>
              <a:spcBef>
                <a:spcPts val="1495"/>
              </a:spcBef>
              <a:spcAft>
                <a:spcPts val="0"/>
              </a:spcAft>
              <a:buFont typeface="Wingdings" panose="05000000000000000000" pitchFamily="2" charset="2"/>
              <a:buChar char="à"/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(P) Ereignis nach Dienstschluss auf Heimweg</a:t>
            </a:r>
          </a:p>
          <a:p>
            <a:pPr marL="1152525" marR="0" indent="-342900">
              <a:lnSpc>
                <a:spcPts val="2346"/>
              </a:lnSpc>
              <a:spcBef>
                <a:spcPts val="1495"/>
              </a:spcBef>
              <a:spcAft>
                <a:spcPts val="0"/>
              </a:spcAft>
              <a:buFont typeface="Wingdings" panose="05000000000000000000" pitchFamily="2" charset="2"/>
              <a:buChar char="à"/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unerheblich, § 31 II</a:t>
            </a:r>
            <a:r>
              <a:rPr lang="de-DE" sz="2100" spc="-1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1 BeamtVG</a:t>
            </a: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8582" y="0"/>
            <a:ext cx="3133725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379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1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71798" y="465882"/>
            <a:ext cx="8208912" cy="67839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2525" marR="0" indent="-342900">
              <a:lnSpc>
                <a:spcPts val="2346"/>
              </a:lnSpc>
              <a:spcBef>
                <a:spcPts val="1495"/>
              </a:spcBef>
              <a:spcAft>
                <a:spcPts val="0"/>
              </a:spcAft>
              <a:buFont typeface="Wingdings" panose="05000000000000000000" pitchFamily="2" charset="2"/>
              <a:buChar char="à"/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ABER: verwirklicht hat sich nur das allgemeine Lebensrisiko; ein konkreter Bezug zum Dienst            besteht nicht</a:t>
            </a:r>
          </a:p>
          <a:p>
            <a:pPr marL="1152525" marR="0" indent="-342900">
              <a:lnSpc>
                <a:spcPts val="2346"/>
              </a:lnSpc>
              <a:spcBef>
                <a:spcPts val="1495"/>
              </a:spcBef>
              <a:spcAft>
                <a:spcPts val="0"/>
              </a:spcAft>
              <a:buFont typeface="Wingdings" panose="05000000000000000000" pitchFamily="2" charset="2"/>
              <a:buChar char="à"/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daher: kein Dienstunfall</a:t>
            </a:r>
          </a:p>
          <a:p>
            <a:pPr marL="1152525" marR="0" indent="-342900">
              <a:lnSpc>
                <a:spcPts val="2346"/>
              </a:lnSpc>
              <a:spcBef>
                <a:spcPts val="1495"/>
              </a:spcBef>
              <a:spcAft>
                <a:spcPts val="0"/>
              </a:spcAft>
              <a:buFont typeface="Wingdings" panose="05000000000000000000" pitchFamily="2" charset="2"/>
              <a:buChar char="à"/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„Vorschädigung“ (Hörschwäche) daher irrelevant</a:t>
            </a:r>
          </a:p>
          <a:p>
            <a:pPr marL="1152525" marR="0" indent="-342900">
              <a:lnSpc>
                <a:spcPts val="2346"/>
              </a:lnSpc>
              <a:spcBef>
                <a:spcPts val="1495"/>
              </a:spcBef>
              <a:spcAft>
                <a:spcPts val="0"/>
              </a:spcAft>
              <a:buFont typeface="Wingdings" panose="05000000000000000000" pitchFamily="2" charset="2"/>
              <a:buChar char="à"/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Anspruch aus § 33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  <a:sym typeface="Wingdings" panose="05000000000000000000" pitchFamily="2" charset="2"/>
              </a:rPr>
              <a:t>I Nrn. 1, 2 </a:t>
            </a:r>
            <a:r>
              <a:rPr lang="de-DE" sz="2100" dirty="0" err="1">
                <a:solidFill>
                  <a:srgbClr val="000000"/>
                </a:solidFill>
                <a:latin typeface="Arial"/>
                <a:cs typeface="Arial"/>
                <a:sym typeface="Wingdings" panose="05000000000000000000" pitchFamily="2" charset="2"/>
              </a:rPr>
              <a:t>iVm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  <a:sym typeface="Wingdings" panose="05000000000000000000" pitchFamily="2" charset="2"/>
              </a:rPr>
              <a:t> § 30 I 1 BeamtVG (-)</a:t>
            </a:r>
          </a:p>
          <a:p>
            <a:pPr marL="514350" marR="0" indent="-514350">
              <a:lnSpc>
                <a:spcPts val="2500"/>
              </a:lnSpc>
              <a:spcBef>
                <a:spcPts val="1495"/>
              </a:spcBef>
              <a:spcAft>
                <a:spcPts val="600"/>
              </a:spcAft>
              <a:buAutoNum type="romanUcPeriod" startAt="2"/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  <a:sym typeface="Wingdings" panose="05000000000000000000" pitchFamily="2" charset="2"/>
              </a:rPr>
              <a:t>Hilfsantrag  §§ 113 I 1, 115 VwGO</a:t>
            </a:r>
          </a:p>
          <a:p>
            <a:pPr marL="539750">
              <a:lnSpc>
                <a:spcPts val="2700"/>
              </a:lnSpc>
              <a:spcAft>
                <a:spcPts val="600"/>
              </a:spcAft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  <a:sym typeface="Wingdings" panose="05000000000000000000" pitchFamily="2" charset="2"/>
              </a:rPr>
              <a:t>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 err="1">
                <a:solidFill>
                  <a:srgbClr val="000000"/>
                </a:solidFill>
                <a:latin typeface="Arial"/>
                <a:cs typeface="Arial"/>
              </a:rPr>
              <a:t>reformatio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 in </a:t>
            </a:r>
            <a:r>
              <a:rPr lang="de-DE" sz="2100" dirty="0" err="1">
                <a:solidFill>
                  <a:srgbClr val="000000"/>
                </a:solidFill>
                <a:latin typeface="Arial"/>
                <a:cs typeface="Arial"/>
              </a:rPr>
              <a:t>peius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 err="1">
                <a:solidFill>
                  <a:srgbClr val="000000"/>
                </a:solidFill>
                <a:latin typeface="Arial"/>
                <a:cs typeface="Arial"/>
              </a:rPr>
              <a:t>grds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. überhaupt zulässig?</a:t>
            </a:r>
          </a:p>
          <a:p>
            <a:pPr marL="1254125" indent="-357188">
              <a:lnSpc>
                <a:spcPts val="2700"/>
              </a:lnSpc>
              <a:spcAft>
                <a:spcPts val="600"/>
              </a:spcAft>
              <a:buFontTx/>
              <a:buChar char="-"/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Art. </a:t>
            </a:r>
            <a:r>
              <a:rPr lang="de-DE" sz="2100" spc="-13" dirty="0">
                <a:solidFill>
                  <a:srgbClr val="000000"/>
                </a:solidFill>
                <a:latin typeface="Arial"/>
                <a:cs typeface="Arial"/>
              </a:rPr>
              <a:t>19</a:t>
            </a:r>
            <a:r>
              <a:rPr lang="de-DE" sz="2100" spc="2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IV</a:t>
            </a:r>
            <a:r>
              <a:rPr lang="de-DE" sz="2100" spc="-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GG</a:t>
            </a:r>
            <a:r>
              <a:rPr lang="de-DE" sz="2100" spc="-16" dirty="0">
                <a:solidFill>
                  <a:srgbClr val="000000"/>
                </a:solidFill>
                <a:latin typeface="Arial"/>
                <a:cs typeface="Arial"/>
              </a:rPr>
              <a:t> bleibt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unberührt</a:t>
            </a:r>
          </a:p>
          <a:p>
            <a:pPr marL="1254125" indent="-357188">
              <a:lnSpc>
                <a:spcPts val="2700"/>
              </a:lnSpc>
              <a:spcAft>
                <a:spcPts val="600"/>
              </a:spcAft>
              <a:buFontTx/>
              <a:buChar char="-"/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Selbstkontrolle</a:t>
            </a:r>
            <a:r>
              <a:rPr lang="de-DE" sz="2100" spc="3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der</a:t>
            </a:r>
            <a:r>
              <a:rPr lang="de-DE" sz="2100" spc="2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spc="-44" dirty="0">
                <a:solidFill>
                  <a:srgbClr val="000000"/>
                </a:solidFill>
                <a:latin typeface="Arial"/>
                <a:cs typeface="Arial"/>
              </a:rPr>
              <a:t>Verwaltung</a:t>
            </a:r>
            <a:r>
              <a:rPr lang="de-DE" sz="2100" spc="8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(Art.</a:t>
            </a:r>
            <a:r>
              <a:rPr lang="de-DE" sz="2100" spc="-1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20 III</a:t>
            </a:r>
            <a:r>
              <a:rPr lang="de-DE" sz="2100" spc="-3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GG)</a:t>
            </a:r>
          </a:p>
          <a:p>
            <a:pPr marL="1254125" indent="-357188">
              <a:lnSpc>
                <a:spcPts val="2700"/>
              </a:lnSpc>
              <a:spcAft>
                <a:spcPts val="600"/>
              </a:spcAft>
              <a:buFontTx/>
              <a:buChar char="-"/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Prüfung</a:t>
            </a:r>
            <a:r>
              <a:rPr lang="de-DE" sz="2100" spc="3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von</a:t>
            </a:r>
            <a:r>
              <a:rPr lang="de-DE" sz="2100" spc="1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Recht-</a:t>
            </a:r>
            <a:r>
              <a:rPr lang="de-DE" sz="21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und</a:t>
            </a:r>
            <a:r>
              <a:rPr lang="de-DE" sz="210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Zweckmäßigkeit</a:t>
            </a:r>
            <a:r>
              <a:rPr lang="de-DE" sz="2100" spc="2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(§</a:t>
            </a:r>
            <a:r>
              <a:rPr lang="de-DE" sz="2100" spc="1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spc="-13" dirty="0">
                <a:solidFill>
                  <a:srgbClr val="000000"/>
                </a:solidFill>
                <a:latin typeface="Arial"/>
                <a:cs typeface="Arial"/>
              </a:rPr>
              <a:t>68</a:t>
            </a:r>
            <a:r>
              <a:rPr lang="de-DE" sz="2100" spc="2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I 1 VwGO)</a:t>
            </a:r>
          </a:p>
          <a:p>
            <a:pPr marL="1254125" indent="-357188">
              <a:lnSpc>
                <a:spcPts val="2700"/>
              </a:lnSpc>
              <a:spcAft>
                <a:spcPts val="600"/>
              </a:spcAft>
              <a:buFontTx/>
              <a:buChar char="-"/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Fürsorgepflicht</a:t>
            </a:r>
            <a:r>
              <a:rPr lang="de-DE" sz="2100" spc="5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des Dienstherrn</a:t>
            </a:r>
            <a:r>
              <a:rPr lang="de-DE" sz="21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als hergebrachter</a:t>
            </a:r>
            <a:r>
              <a:rPr lang="de-DE" sz="2100" spc="6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Grundsatz</a:t>
            </a:r>
            <a:r>
              <a:rPr lang="de-DE" sz="2100" spc="2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spc="-13" dirty="0">
                <a:solidFill>
                  <a:srgbClr val="000000"/>
                </a:solidFill>
                <a:latin typeface="Arial"/>
                <a:cs typeface="Arial"/>
              </a:rPr>
              <a:t>des</a:t>
            </a:r>
            <a:r>
              <a:rPr lang="de-DE" sz="2100" spc="3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Berufsbeamtentums</a:t>
            </a:r>
            <a:r>
              <a:rPr lang="de-DE" sz="2100" spc="4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(Art.</a:t>
            </a:r>
            <a:r>
              <a:rPr lang="de-DE" sz="2100" spc="-1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33 V</a:t>
            </a:r>
            <a:r>
              <a:rPr lang="de-DE" sz="2100" spc="-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GG) und</a:t>
            </a:r>
            <a:r>
              <a:rPr lang="de-DE" sz="210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Erfordernis</a:t>
            </a:r>
            <a:r>
              <a:rPr lang="de-DE" sz="2100" spc="4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eines</a:t>
            </a:r>
            <a:r>
              <a:rPr lang="de-DE" sz="2100" spc="2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spc="-12" dirty="0">
                <a:solidFill>
                  <a:srgbClr val="000000"/>
                </a:solidFill>
                <a:latin typeface="Arial"/>
                <a:cs typeface="Arial"/>
              </a:rPr>
              <a:t>Vorverfahrens</a:t>
            </a:r>
            <a:r>
              <a:rPr lang="de-DE" sz="2100" spc="8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im</a:t>
            </a:r>
            <a:r>
              <a:rPr lang="de-DE" sz="2100" spc="2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Beamtenrecht</a:t>
            </a:r>
            <a:r>
              <a:rPr lang="de-DE" sz="2100" spc="3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vor</a:t>
            </a:r>
            <a:r>
              <a:rPr lang="de-DE" sz="2100" spc="2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allen</a:t>
            </a:r>
            <a:r>
              <a:rPr lang="de-DE" sz="2100" spc="3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Klagen</a:t>
            </a:r>
            <a:r>
              <a:rPr lang="de-DE" sz="2100" spc="3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(§</a:t>
            </a:r>
            <a:r>
              <a:rPr lang="de-DE" sz="2100" spc="1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126</a:t>
            </a:r>
            <a:r>
              <a:rPr lang="de-DE" sz="210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II</a:t>
            </a:r>
            <a:r>
              <a:rPr lang="de-DE" sz="2100" spc="-1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BBG)</a:t>
            </a:r>
            <a:r>
              <a:rPr lang="de-DE" sz="2100" spc="2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stehen</a:t>
            </a:r>
            <a:r>
              <a:rPr lang="de-DE" sz="2100" spc="-1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nicht entgegen</a:t>
            </a:r>
          </a:p>
          <a:p>
            <a:pPr marL="1254125" indent="-357188">
              <a:lnSpc>
                <a:spcPts val="2700"/>
              </a:lnSpc>
              <a:spcAft>
                <a:spcPts val="600"/>
              </a:spcAft>
              <a:buFontTx/>
              <a:buChar char="-"/>
            </a:pPr>
            <a:r>
              <a:rPr lang="de-DE" sz="2100" dirty="0" err="1">
                <a:solidFill>
                  <a:srgbClr val="000000"/>
                </a:solidFill>
                <a:latin typeface="Arial"/>
                <a:cs typeface="Arial"/>
              </a:rPr>
              <a:t>rip</a:t>
            </a:r>
            <a:r>
              <a:rPr lang="de-DE" sz="2100" spc="2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prozessual</a:t>
            </a:r>
            <a:r>
              <a:rPr lang="de-DE" sz="2100" spc="43" dirty="0">
                <a:solidFill>
                  <a:srgbClr val="000000"/>
                </a:solidFill>
                <a:latin typeface="Arial"/>
                <a:cs typeface="Arial"/>
              </a:rPr>
              <a:t> vorgesehen</a:t>
            </a:r>
            <a:r>
              <a:rPr lang="de-DE" sz="2100" spc="5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(in</a:t>
            </a:r>
            <a:r>
              <a:rPr lang="de-DE" sz="2100" spc="1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§ 79 I</a:t>
            </a:r>
            <a:r>
              <a:rPr lang="de-DE" sz="2100" spc="-1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spc="-39" dirty="0">
                <a:solidFill>
                  <a:srgbClr val="000000"/>
                </a:solidFill>
                <a:latin typeface="Arial"/>
                <a:cs typeface="Arial"/>
              </a:rPr>
              <a:t>Nr.</a:t>
            </a:r>
            <a:r>
              <a:rPr lang="de-DE" sz="2100" spc="4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spc="-13" dirty="0">
                <a:solidFill>
                  <a:srgbClr val="000000"/>
                </a:solidFill>
                <a:latin typeface="Arial"/>
                <a:cs typeface="Arial"/>
              </a:rPr>
              <a:t>2,</a:t>
            </a:r>
            <a:r>
              <a:rPr lang="de-DE" sz="2100" spc="2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II</a:t>
            </a:r>
            <a:r>
              <a:rPr lang="de-DE" sz="2100" spc="-1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1 VwGO vorgesehen)</a:t>
            </a: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8582" y="0"/>
            <a:ext cx="3133725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076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1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71798" y="721754"/>
            <a:ext cx="9865096" cy="65402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2900" indent="-342900">
              <a:lnSpc>
                <a:spcPts val="2346"/>
              </a:lnSpc>
              <a:spcBef>
                <a:spcPts val="1484"/>
              </a:spcBef>
              <a:buFont typeface="Wingdings" panose="05000000000000000000" pitchFamily="2" charset="2"/>
              <a:buChar char="à"/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  <a:sym typeface="Wingdings" panose="05000000000000000000" pitchFamily="2" charset="2"/>
              </a:rPr>
              <a:t>daher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maßgeblich,</a:t>
            </a:r>
            <a:r>
              <a:rPr lang="de-DE" sz="21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spc="-13" dirty="0">
                <a:solidFill>
                  <a:srgbClr val="000000"/>
                </a:solidFill>
                <a:latin typeface="Arial"/>
                <a:cs typeface="Arial"/>
              </a:rPr>
              <a:t>ob</a:t>
            </a:r>
            <a:r>
              <a:rPr lang="de-DE" sz="2100" spc="2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spc="26" dirty="0" err="1">
                <a:solidFill>
                  <a:srgbClr val="000000"/>
                </a:solidFill>
                <a:latin typeface="Arial"/>
                <a:cs typeface="Arial"/>
              </a:rPr>
              <a:t>rip</a:t>
            </a:r>
            <a:r>
              <a:rPr lang="de-DE" sz="2100" spc="2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materiell-rechtlich möglich</a:t>
            </a:r>
          </a:p>
          <a:p>
            <a:pPr>
              <a:lnSpc>
                <a:spcPts val="2346"/>
              </a:lnSpc>
              <a:spcBef>
                <a:spcPts val="1484"/>
              </a:spcBef>
              <a:tabLst>
                <a:tab pos="357188" algn="l"/>
              </a:tabLst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1.	RGL: </a:t>
            </a:r>
          </a:p>
          <a:p>
            <a:pPr marL="700088" indent="-342900">
              <a:lnSpc>
                <a:spcPts val="2346"/>
              </a:lnSpc>
              <a:spcBef>
                <a:spcPts val="1484"/>
              </a:spcBef>
              <a:buFontTx/>
              <a:buChar char="-"/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nicht § 48 VwVfG, da Einschränkungen aus § 48 I 2, II-IV VwVfG nicht passen</a:t>
            </a:r>
          </a:p>
          <a:p>
            <a:pPr marL="700088" indent="-342900">
              <a:lnSpc>
                <a:spcPts val="2346"/>
              </a:lnSpc>
              <a:spcBef>
                <a:spcPts val="1484"/>
              </a:spcBef>
              <a:buFontTx/>
              <a:buChar char="-"/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zugrunde zu legen ist</a:t>
            </a:r>
            <a:r>
              <a:rPr lang="de-DE" sz="2100" spc="3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materielles</a:t>
            </a:r>
            <a:r>
              <a:rPr lang="de-DE" sz="2100" spc="4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Recht</a:t>
            </a:r>
            <a:r>
              <a:rPr lang="de-DE" sz="2100" spc="3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spc="-13" dirty="0">
                <a:solidFill>
                  <a:srgbClr val="000000"/>
                </a:solidFill>
                <a:latin typeface="Arial"/>
                <a:cs typeface="Arial"/>
              </a:rPr>
              <a:t>der</a:t>
            </a:r>
            <a:r>
              <a:rPr lang="de-DE" sz="2100" spc="-7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Ausgangsbehörde</a:t>
            </a:r>
            <a:r>
              <a:rPr lang="de-DE" sz="21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(hier: §§</a:t>
            </a:r>
            <a:r>
              <a:rPr lang="de-DE" sz="2100" spc="1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spc="-13" dirty="0">
                <a:solidFill>
                  <a:srgbClr val="000000"/>
                </a:solidFill>
                <a:latin typeface="Arial"/>
                <a:cs typeface="Arial"/>
              </a:rPr>
              <a:t>30</a:t>
            </a:r>
            <a:r>
              <a:rPr lang="de-DE" sz="2100" spc="2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spc="-16" dirty="0">
                <a:solidFill>
                  <a:srgbClr val="000000"/>
                </a:solidFill>
                <a:latin typeface="Arial"/>
                <a:cs typeface="Arial"/>
              </a:rPr>
              <a:t>ff.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BeamtVG), </a:t>
            </a:r>
            <a:r>
              <a:rPr lang="de-DE" sz="2100" spc="-13" dirty="0">
                <a:solidFill>
                  <a:srgbClr val="000000"/>
                </a:solidFill>
                <a:latin typeface="Arial"/>
                <a:cs typeface="Arial"/>
              </a:rPr>
              <a:t>da</a:t>
            </a:r>
            <a:r>
              <a:rPr lang="de-DE" sz="2100" spc="2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dies die Gesetzmäßigkeit</a:t>
            </a:r>
            <a:r>
              <a:rPr lang="de-DE" sz="2100" spc="2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der </a:t>
            </a:r>
            <a:r>
              <a:rPr lang="de-DE" sz="2100" spc="-13" dirty="0">
                <a:solidFill>
                  <a:srgbClr val="000000"/>
                </a:solidFill>
                <a:latin typeface="Arial"/>
                <a:cs typeface="Arial"/>
              </a:rPr>
              <a:t>Verwaltung</a:t>
            </a:r>
            <a:r>
              <a:rPr lang="de-DE" sz="2100" spc="4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(Art.</a:t>
            </a:r>
            <a:r>
              <a:rPr lang="de-DE" sz="2100" spc="-1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spc="-13" dirty="0">
                <a:solidFill>
                  <a:srgbClr val="000000"/>
                </a:solidFill>
                <a:latin typeface="Arial"/>
                <a:cs typeface="Arial"/>
              </a:rPr>
              <a:t>20</a:t>
            </a:r>
            <a:r>
              <a:rPr lang="de-DE" sz="2100" spc="2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III</a:t>
            </a:r>
            <a:r>
              <a:rPr lang="de-DE" sz="2100" spc="-1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GG) sichert</a:t>
            </a:r>
          </a:p>
          <a:p>
            <a:pPr>
              <a:lnSpc>
                <a:spcPts val="2346"/>
              </a:lnSpc>
              <a:spcBef>
                <a:spcPts val="1484"/>
              </a:spcBef>
              <a:tabLst>
                <a:tab pos="357188" algn="l"/>
              </a:tabLst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  <a:sym typeface="Wingdings" panose="05000000000000000000" pitchFamily="2" charset="2"/>
              </a:rPr>
              <a:t>2.	formelle </a:t>
            </a:r>
            <a:r>
              <a:rPr lang="de-DE" sz="2100" dirty="0" err="1">
                <a:solidFill>
                  <a:srgbClr val="000000"/>
                </a:solidFill>
                <a:latin typeface="Arial"/>
                <a:cs typeface="Arial"/>
                <a:sym typeface="Wingdings" panose="05000000000000000000" pitchFamily="2" charset="2"/>
              </a:rPr>
              <a:t>Rm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  <a:sym typeface="Wingdings" panose="05000000000000000000" pitchFamily="2" charset="2"/>
              </a:rPr>
              <a:t>. des WB:</a:t>
            </a:r>
          </a:p>
          <a:p>
            <a:pPr marL="357188">
              <a:lnSpc>
                <a:spcPts val="2346"/>
              </a:lnSpc>
              <a:spcBef>
                <a:spcPts val="1483"/>
              </a:spcBef>
              <a:tabLst>
                <a:tab pos="627063" algn="l"/>
              </a:tabLst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a.</a:t>
            </a:r>
            <a:r>
              <a:rPr lang="de-DE" sz="2100" spc="182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Zuständigkeit</a:t>
            </a:r>
            <a:r>
              <a:rPr lang="de-DE" sz="2100" spc="5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spc="-13" dirty="0">
                <a:solidFill>
                  <a:srgbClr val="000000"/>
                </a:solidFill>
                <a:latin typeface="Arial"/>
                <a:cs typeface="Arial"/>
              </a:rPr>
              <a:t>der</a:t>
            </a:r>
            <a:r>
              <a:rPr lang="de-DE" sz="2100" spc="3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Widerspruchsbehörde</a:t>
            </a:r>
            <a:r>
              <a:rPr lang="de-DE" sz="2100" spc="5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für </a:t>
            </a:r>
            <a:r>
              <a:rPr lang="de-DE" sz="2100" dirty="0" err="1">
                <a:solidFill>
                  <a:srgbClr val="000000"/>
                </a:solidFill>
                <a:latin typeface="Arial"/>
                <a:cs typeface="Arial"/>
              </a:rPr>
              <a:t>rip</a:t>
            </a:r>
            <a:endParaRPr lang="de-DE" sz="21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896938" marR="0">
              <a:lnSpc>
                <a:spcPts val="2346"/>
              </a:lnSpc>
              <a:spcBef>
                <a:spcPts val="1495"/>
              </a:spcBef>
              <a:spcAft>
                <a:spcPts val="0"/>
              </a:spcAft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- vorliegend keine</a:t>
            </a:r>
            <a:r>
              <a:rPr lang="de-DE" sz="210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Behördenidentität</a:t>
            </a:r>
            <a:r>
              <a:rPr lang="de-DE" sz="2100" spc="7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(Amt</a:t>
            </a:r>
            <a:r>
              <a:rPr lang="de-DE" sz="2100" spc="1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/</a:t>
            </a:r>
            <a:r>
              <a:rPr lang="de-DE" sz="2100" spc="-1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Direktion)</a:t>
            </a:r>
          </a:p>
          <a:p>
            <a:pPr marL="896938" marR="0">
              <a:lnSpc>
                <a:spcPts val="2346"/>
              </a:lnSpc>
              <a:spcBef>
                <a:spcPts val="1495"/>
              </a:spcBef>
              <a:spcAft>
                <a:spcPts val="0"/>
              </a:spcAft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- „quantitative</a:t>
            </a:r>
            <a:r>
              <a:rPr lang="de-DE" sz="21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 err="1">
                <a:solidFill>
                  <a:srgbClr val="000000"/>
                </a:solidFill>
                <a:latin typeface="Arial"/>
                <a:cs typeface="Arial"/>
              </a:rPr>
              <a:t>rip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“</a:t>
            </a:r>
            <a:r>
              <a:rPr lang="de-DE" sz="21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(sachlich-funktionaler</a:t>
            </a:r>
            <a:r>
              <a:rPr lang="de-DE" sz="21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 err="1">
                <a:solidFill>
                  <a:srgbClr val="000000"/>
                </a:solidFill>
                <a:latin typeface="Arial"/>
                <a:cs typeface="Arial"/>
              </a:rPr>
              <a:t>Zsh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. zum</a:t>
            </a:r>
            <a:r>
              <a:rPr lang="de-DE" sz="2100" spc="-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spc="-14" dirty="0">
                <a:solidFill>
                  <a:srgbClr val="000000"/>
                </a:solidFill>
                <a:latin typeface="Arial"/>
                <a:cs typeface="Arial"/>
              </a:rPr>
              <a:t>Ausgangs-VA)</a:t>
            </a:r>
          </a:p>
          <a:p>
            <a:pPr marL="896938" marR="0">
              <a:lnSpc>
                <a:spcPts val="2346"/>
              </a:lnSpc>
              <a:spcBef>
                <a:spcPts val="1484"/>
              </a:spcBef>
              <a:spcAft>
                <a:spcPts val="0"/>
              </a:spcAft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- </a:t>
            </a:r>
            <a:r>
              <a:rPr lang="de-DE" sz="2100" dirty="0" err="1">
                <a:solidFill>
                  <a:srgbClr val="000000"/>
                </a:solidFill>
                <a:latin typeface="Arial"/>
                <a:cs typeface="Arial"/>
              </a:rPr>
              <a:t>Devolutiveffekt</a:t>
            </a:r>
            <a:r>
              <a:rPr lang="de-DE" sz="2100" spc="3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des</a:t>
            </a:r>
            <a:r>
              <a:rPr lang="de-DE" sz="2100" spc="2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Widerspruchs</a:t>
            </a:r>
            <a:r>
              <a:rPr lang="de-DE" sz="2100" spc="4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(§</a:t>
            </a:r>
            <a:r>
              <a:rPr lang="de-DE" sz="2100" spc="1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73 I</a:t>
            </a:r>
            <a:r>
              <a:rPr lang="de-DE" sz="2100" spc="-1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2</a:t>
            </a:r>
            <a:r>
              <a:rPr lang="de-DE" sz="2100" spc="1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spc="-46" dirty="0">
                <a:solidFill>
                  <a:srgbClr val="000000"/>
                </a:solidFill>
                <a:latin typeface="Arial"/>
                <a:cs typeface="Arial"/>
              </a:rPr>
              <a:t>Nr.</a:t>
            </a:r>
            <a:r>
              <a:rPr lang="de-DE" sz="21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1 VwGO)</a:t>
            </a:r>
          </a:p>
          <a:p>
            <a:pPr marL="896938" marR="0">
              <a:lnSpc>
                <a:spcPts val="2346"/>
              </a:lnSpc>
              <a:spcBef>
                <a:spcPts val="1495"/>
              </a:spcBef>
              <a:spcAft>
                <a:spcPts val="0"/>
              </a:spcAft>
              <a:tabLst>
                <a:tab pos="1076325" algn="l"/>
              </a:tabLst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-	</a:t>
            </a:r>
            <a:r>
              <a:rPr lang="de-DE" sz="2100" dirty="0" err="1">
                <a:solidFill>
                  <a:srgbClr val="000000"/>
                </a:solidFill>
                <a:latin typeface="Arial"/>
                <a:cs typeface="Arial"/>
              </a:rPr>
              <a:t>rip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 Teil der Fachaufsicht</a:t>
            </a:r>
          </a:p>
          <a:p>
            <a:pPr marL="814388" marR="0" indent="-457200" defTabSz="984250">
              <a:lnSpc>
                <a:spcPts val="2346"/>
              </a:lnSpc>
              <a:spcBef>
                <a:spcPts val="1495"/>
              </a:spcBef>
              <a:spcAft>
                <a:spcPts val="0"/>
              </a:spcAft>
              <a:buAutoNum type="alphaLcPeriod" startAt="2"/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Verfahren</a:t>
            </a:r>
          </a:p>
          <a:p>
            <a:pPr marL="896938" marR="0" defTabSz="984250">
              <a:lnSpc>
                <a:spcPts val="2346"/>
              </a:lnSpc>
              <a:spcBef>
                <a:spcPts val="1495"/>
              </a:spcBef>
              <a:spcAft>
                <a:spcPts val="0"/>
              </a:spcAft>
              <a:tabLst>
                <a:tab pos="809625" algn="l"/>
              </a:tabLst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  <a:sym typeface="Wingdings" panose="05000000000000000000" pitchFamily="2" charset="2"/>
              </a:rPr>
              <a:t> Anhörung, § 71 VwGO (+)</a:t>
            </a:r>
            <a:endParaRPr lang="de-DE" sz="21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8582" y="0"/>
            <a:ext cx="3133725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883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1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71798" y="721754"/>
            <a:ext cx="7488832" cy="18594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6"/>
              </a:lnSpc>
              <a:spcBef>
                <a:spcPts val="1484"/>
              </a:spcBef>
              <a:tabLst>
                <a:tab pos="357188" algn="l"/>
              </a:tabLst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  <a:sym typeface="Wingdings" panose="05000000000000000000" pitchFamily="2" charset="2"/>
              </a:rPr>
              <a:t>3.	materielle </a:t>
            </a:r>
            <a:r>
              <a:rPr lang="de-DE" sz="2100" dirty="0" err="1">
                <a:solidFill>
                  <a:srgbClr val="000000"/>
                </a:solidFill>
                <a:latin typeface="Arial"/>
                <a:cs typeface="Arial"/>
                <a:sym typeface="Wingdings" panose="05000000000000000000" pitchFamily="2" charset="2"/>
              </a:rPr>
              <a:t>Rm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  <a:sym typeface="Wingdings" panose="05000000000000000000" pitchFamily="2" charset="2"/>
              </a:rPr>
              <a:t>. des WB:</a:t>
            </a:r>
          </a:p>
          <a:p>
            <a:pPr marL="700088" indent="-342900">
              <a:lnSpc>
                <a:spcPts val="2346"/>
              </a:lnSpc>
              <a:spcBef>
                <a:spcPts val="1483"/>
              </a:spcBef>
              <a:buFont typeface="Wingdings" panose="05000000000000000000" pitchFamily="2" charset="2"/>
              <a:buChar char="à"/>
              <a:tabLst>
                <a:tab pos="627063" algn="l"/>
              </a:tabLst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  <a:sym typeface="Wingdings" panose="05000000000000000000" pitchFamily="2" charset="2"/>
              </a:rPr>
              <a:t>s.o.: kein Dienstunfall, daher kein Anspruch aus § 33 BeamtVG</a:t>
            </a:r>
          </a:p>
          <a:p>
            <a:pPr marL="2420938" indent="-2420938">
              <a:lnSpc>
                <a:spcPts val="2346"/>
              </a:lnSpc>
              <a:spcBef>
                <a:spcPts val="1483"/>
              </a:spcBef>
              <a:tabLst>
                <a:tab pos="627063" algn="l"/>
              </a:tabLst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  <a:sym typeface="Wingdings" panose="05000000000000000000" pitchFamily="2" charset="2"/>
              </a:rPr>
              <a:t> </a:t>
            </a:r>
            <a:r>
              <a:rPr lang="de-DE" sz="2100" b="1" dirty="0">
                <a:solidFill>
                  <a:srgbClr val="000000"/>
                </a:solidFill>
                <a:latin typeface="Arial"/>
                <a:cs typeface="Arial"/>
                <a:sym typeface="Wingdings" panose="05000000000000000000" pitchFamily="2" charset="2"/>
              </a:rPr>
              <a:t>Gesamtergebnis: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  <a:sym typeface="Wingdings" panose="05000000000000000000" pitchFamily="2" charset="2"/>
              </a:rPr>
              <a:t> sowohl Haupt- als auch Hilfsantrag zwar zulässig, aber unbegründet</a:t>
            </a: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8582" y="0"/>
            <a:ext cx="3133725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85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1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0" y="768604"/>
            <a:ext cx="10680700" cy="60137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59679" y="1475153"/>
            <a:ext cx="5536034" cy="11177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sz="2100" spc="-13" dirty="0">
                <a:solidFill>
                  <a:srgbClr val="000000"/>
                </a:solidFill>
                <a:latin typeface="Arial"/>
                <a:cs typeface="Arial"/>
              </a:rPr>
              <a:t>3.</a:t>
            </a:r>
            <a:r>
              <a:rPr sz="2100" spc="266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Verfassungsrechtliches</a:t>
            </a:r>
            <a:r>
              <a:rPr sz="2100" u="sng" spc="5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spc="-25" dirty="0">
                <a:solidFill>
                  <a:srgbClr val="000000"/>
                </a:solidFill>
                <a:latin typeface="Arial"/>
                <a:cs typeface="Arial"/>
              </a:rPr>
              <a:t>Verbot</a:t>
            </a:r>
            <a:r>
              <a:rPr sz="2100" u="sng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der</a:t>
            </a:r>
            <a:r>
              <a:rPr sz="2100" u="sng" spc="2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„rip“?</a:t>
            </a:r>
          </a:p>
          <a:p>
            <a:pPr marL="889952" marR="0">
              <a:lnSpc>
                <a:spcPts val="2346"/>
              </a:lnSpc>
              <a:spcBef>
                <a:spcPts val="3859"/>
              </a:spcBef>
              <a:spcAft>
                <a:spcPts val="0"/>
              </a:spcAft>
            </a:pP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MM:</a:t>
            </a:r>
            <a:r>
              <a:rPr sz="2100" u="sng" spc="-1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(+)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838475" y="2256889"/>
            <a:ext cx="995972" cy="3360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hM: </a:t>
            </a:r>
            <a:r>
              <a:rPr sz="2100" u="sng" spc="-10" dirty="0">
                <a:solidFill>
                  <a:srgbClr val="000000"/>
                </a:solidFill>
                <a:latin typeface="Arial"/>
                <a:cs typeface="Arial"/>
              </a:rPr>
              <a:t>(–)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556374" y="2658535"/>
            <a:ext cx="4926566" cy="45012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5113" indent="-265113">
              <a:lnSpc>
                <a:spcPts val="2346"/>
              </a:lnSpc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→ unabhängige gerichtliche Kontrolle (Art.</a:t>
            </a:r>
            <a:r>
              <a:rPr lang="de-DE" sz="2100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spc="-13" dirty="0">
                <a:solidFill>
                  <a:srgbClr val="000000"/>
                </a:solidFill>
                <a:latin typeface="Arial"/>
                <a:cs typeface="Arial"/>
              </a:rPr>
              <a:t>19</a:t>
            </a:r>
            <a:r>
              <a:rPr lang="de-DE" sz="2100" spc="2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IV</a:t>
            </a:r>
            <a:r>
              <a:rPr lang="de-DE" sz="2100" spc="-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GG) bleibt unberührt</a:t>
            </a:r>
          </a:p>
          <a:p>
            <a:pPr>
              <a:lnSpc>
                <a:spcPts val="2346"/>
              </a:lnSpc>
            </a:pPr>
            <a:endParaRPr lang="de-DE" sz="21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265113" marR="0" indent="-265113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→</a:t>
            </a:r>
            <a:r>
              <a:rPr sz="2100" spc="-20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Selbstkontrolle</a:t>
            </a:r>
            <a:r>
              <a:rPr sz="2100" spc="3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/</a:t>
            </a:r>
            <a:r>
              <a:rPr sz="2100" spc="-1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Gesetzmäßigkeit</a:t>
            </a:r>
            <a:r>
              <a:rPr sz="2100" spc="2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der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-60" dirty="0" err="1">
                <a:solidFill>
                  <a:srgbClr val="000000"/>
                </a:solidFill>
                <a:latin typeface="Arial"/>
                <a:cs typeface="Arial"/>
              </a:rPr>
              <a:t>Ve</a:t>
            </a:r>
            <a:r>
              <a:rPr sz="2100" spc="-5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-46" dirty="0">
                <a:solidFill>
                  <a:srgbClr val="000000"/>
                </a:solidFill>
                <a:latin typeface="Arial"/>
                <a:cs typeface="Arial"/>
              </a:rPr>
              <a:t>rw.</a:t>
            </a:r>
            <a:r>
              <a:rPr sz="2100" spc="7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(Art.</a:t>
            </a:r>
            <a:r>
              <a:rPr sz="2100" spc="-1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20 III</a:t>
            </a:r>
            <a:r>
              <a:rPr sz="2100" spc="-3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GG) sowie</a:t>
            </a:r>
            <a:r>
              <a:rPr sz="2100" spc="1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§</a:t>
            </a:r>
            <a:r>
              <a:rPr sz="2100" spc="1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-13" dirty="0">
                <a:solidFill>
                  <a:srgbClr val="000000"/>
                </a:solidFill>
                <a:latin typeface="Arial"/>
                <a:cs typeface="Arial"/>
              </a:rPr>
              <a:t>68</a:t>
            </a:r>
            <a:r>
              <a:rPr sz="2100" spc="2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sz="2100" spc="-1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1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VwGO</a:t>
            </a:r>
            <a:r>
              <a:rPr sz="2100" spc="-1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(Recht-</a:t>
            </a:r>
            <a:r>
              <a:rPr sz="2100" spc="1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und</a:t>
            </a:r>
            <a:r>
              <a:rPr sz="210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Zweckmäßigkeit)</a:t>
            </a:r>
          </a:p>
          <a:p>
            <a:pPr marL="265113" marR="0" indent="-265113">
              <a:lnSpc>
                <a:spcPts val="2346"/>
              </a:lnSpc>
              <a:spcBef>
                <a:spcPts val="979"/>
              </a:spcBef>
              <a:spcAft>
                <a:spcPts val="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→ maßgeblich</a:t>
            </a:r>
            <a:r>
              <a:rPr sz="21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ist,</a:t>
            </a:r>
            <a:r>
              <a:rPr sz="2100" spc="-1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-13" dirty="0">
                <a:solidFill>
                  <a:srgbClr val="000000"/>
                </a:solidFill>
                <a:latin typeface="Arial"/>
                <a:cs typeface="Arial"/>
              </a:rPr>
              <a:t>ob</a:t>
            </a:r>
            <a:r>
              <a:rPr sz="2100" spc="2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nach</a:t>
            </a:r>
            <a:r>
              <a:rPr sz="2100" spc="1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materiellem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einfachen</a:t>
            </a:r>
            <a:r>
              <a:rPr sz="21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Recht</a:t>
            </a:r>
            <a:r>
              <a:rPr sz="2100" spc="3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„rip“</a:t>
            </a:r>
            <a:r>
              <a:rPr sz="2100" spc="2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gerechtfertigt</a:t>
            </a:r>
            <a:r>
              <a:rPr sz="2100" spc="3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ist</a:t>
            </a:r>
          </a:p>
          <a:p>
            <a:pPr marL="269875" marR="0" indent="-269875">
              <a:lnSpc>
                <a:spcPts val="2346"/>
              </a:lnSpc>
              <a:spcBef>
                <a:spcPts val="980"/>
              </a:spcBef>
              <a:spcAft>
                <a:spcPts val="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→</a:t>
            </a:r>
            <a:r>
              <a:rPr sz="2100" spc="-20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„rip“</a:t>
            </a:r>
            <a:r>
              <a:rPr sz="2100" spc="4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in §</a:t>
            </a:r>
            <a:r>
              <a:rPr sz="2100" spc="1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-13" dirty="0">
                <a:solidFill>
                  <a:srgbClr val="000000"/>
                </a:solidFill>
                <a:latin typeface="Arial"/>
                <a:cs typeface="Arial"/>
              </a:rPr>
              <a:t>79</a:t>
            </a:r>
            <a:r>
              <a:rPr sz="2100" spc="2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spc="26" dirty="0">
                <a:solidFill>
                  <a:srgbClr val="000000"/>
                </a:solidFill>
                <a:latin typeface="Arial"/>
                <a:cs typeface="Arial"/>
              </a:rPr>
              <a:t>I Nr. 2,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II</a:t>
            </a:r>
            <a:r>
              <a:rPr sz="2100" spc="-1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1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VwGO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ausdrücklich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vorgesehen</a:t>
            </a:r>
            <a:endParaRPr sz="21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357188" marR="0" indent="-357188">
              <a:lnSpc>
                <a:spcPts val="2346"/>
              </a:lnSpc>
              <a:spcBef>
                <a:spcPts val="942"/>
              </a:spcBef>
              <a:spcAft>
                <a:spcPts val="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→</a:t>
            </a:r>
            <a:r>
              <a:rPr sz="2100" spc="-20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kein</a:t>
            </a:r>
            <a:r>
              <a:rPr sz="2100" spc="1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Vertrauensschutz</a:t>
            </a:r>
            <a:r>
              <a:rPr sz="2100" spc="5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vor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Unanfecht</a:t>
            </a:r>
            <a:r>
              <a:rPr lang="de-DE" sz="2100" dirty="0" err="1">
                <a:solidFill>
                  <a:srgbClr val="000000"/>
                </a:solidFill>
                <a:latin typeface="Arial"/>
                <a:cs typeface="Arial"/>
              </a:rPr>
              <a:t>barkeit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 des VA (§ 50 VwVfG; arg. e </a:t>
            </a:r>
            <a:r>
              <a:rPr lang="de-DE" sz="2100" dirty="0" err="1">
                <a:solidFill>
                  <a:srgbClr val="000000"/>
                </a:solidFill>
                <a:latin typeface="Arial"/>
                <a:cs typeface="Arial"/>
              </a:rPr>
              <a:t>contrario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 § 48 I 2 VwVfG)</a:t>
            </a:r>
            <a:endParaRPr sz="21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75854" y="2770138"/>
            <a:ext cx="3960440" cy="34372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7188" marR="0" indent="-357188">
              <a:lnSpc>
                <a:spcPts val="2700"/>
              </a:lnSpc>
              <a:spcBef>
                <a:spcPts val="0"/>
              </a:spcBef>
              <a:spcAft>
                <a:spcPts val="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→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faktische Verkürzung des effektiven Rechtsschutzes (Art. 19 IV GG)</a:t>
            </a:r>
          </a:p>
          <a:p>
            <a:pPr marL="357188" indent="-357188">
              <a:lnSpc>
                <a:spcPts val="2700"/>
              </a:lnSpc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→ </a:t>
            </a:r>
            <a:r>
              <a:rPr sz="2100" spc="-12" dirty="0" err="1">
                <a:solidFill>
                  <a:srgbClr val="000000"/>
                </a:solidFill>
                <a:latin typeface="Arial"/>
                <a:cs typeface="Arial"/>
              </a:rPr>
              <a:t>Vorverfahren</a:t>
            </a:r>
            <a:r>
              <a:rPr sz="2100" spc="6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ist</a:t>
            </a:r>
            <a:r>
              <a:rPr sz="2100" spc="1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zwingende</a:t>
            </a:r>
            <a:r>
              <a:rPr sz="2100" spc="5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Zulässigkeitsvoraussetzung</a:t>
            </a:r>
            <a:r>
              <a:rPr sz="2100" spc="5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von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AnfKl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. /</a:t>
            </a:r>
            <a:r>
              <a:rPr sz="2100" spc="-1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-14" dirty="0">
                <a:solidFill>
                  <a:srgbClr val="000000"/>
                </a:solidFill>
                <a:latin typeface="Arial"/>
                <a:cs typeface="Arial"/>
              </a:rPr>
              <a:t>VerpflKl.</a:t>
            </a:r>
            <a:r>
              <a:rPr sz="2100" spc="2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und</a:t>
            </a:r>
            <a:r>
              <a:rPr sz="210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aus</a:t>
            </a:r>
            <a:r>
              <a:rPr sz="2100" spc="-9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Angst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vor</a:t>
            </a:r>
            <a:r>
              <a:rPr sz="2100" spc="2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der </a:t>
            </a:r>
            <a:r>
              <a:rPr sz="2100" spc="-13" dirty="0">
                <a:solidFill>
                  <a:srgbClr val="000000"/>
                </a:solidFill>
                <a:latin typeface="Arial"/>
                <a:cs typeface="Arial"/>
              </a:rPr>
              <a:t>Verböserung</a:t>
            </a:r>
            <a:r>
              <a:rPr sz="2100" spc="8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wird</a:t>
            </a:r>
            <a:r>
              <a:rPr sz="2100" spc="1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der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Bürger</a:t>
            </a:r>
            <a:r>
              <a:rPr sz="21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von</a:t>
            </a:r>
            <a:r>
              <a:rPr sz="2100" spc="1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der</a:t>
            </a:r>
            <a:r>
              <a:rPr sz="2100" spc="2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Durchführung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des </a:t>
            </a:r>
            <a:r>
              <a:rPr sz="2100" spc="-11" dirty="0">
                <a:solidFill>
                  <a:srgbClr val="000000"/>
                </a:solidFill>
                <a:latin typeface="Arial"/>
                <a:cs typeface="Arial"/>
              </a:rPr>
              <a:t>Vorverfahrens</a:t>
            </a:r>
            <a:r>
              <a:rPr sz="2100" spc="5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abgehalten</a:t>
            </a:r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96534" y="170647"/>
            <a:ext cx="3133725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/>
      <p:bldP spid="9" grpId="0" build="p"/>
      <p:bldP spid="10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1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71798" y="721754"/>
            <a:ext cx="7488832" cy="59503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46"/>
              </a:lnSpc>
              <a:spcBef>
                <a:spcPts val="1484"/>
              </a:spcBef>
              <a:tabLst>
                <a:tab pos="357188" algn="l"/>
              </a:tabLst>
            </a:pPr>
            <a:r>
              <a:rPr lang="de-DE" sz="2100" b="1" u="sng" dirty="0">
                <a:solidFill>
                  <a:srgbClr val="000000"/>
                </a:solidFill>
                <a:latin typeface="Arial"/>
                <a:cs typeface="Arial"/>
                <a:sym typeface="Wingdings" panose="05000000000000000000" pitchFamily="2" charset="2"/>
              </a:rPr>
              <a:t>Nebenentscheidungen</a:t>
            </a:r>
          </a:p>
          <a:p>
            <a:pPr marL="342900" indent="-342900">
              <a:lnSpc>
                <a:spcPts val="2346"/>
              </a:lnSpc>
              <a:spcBef>
                <a:spcPts val="1484"/>
              </a:spcBef>
              <a:buFontTx/>
              <a:buChar char="-"/>
              <a:tabLst>
                <a:tab pos="357188" algn="l"/>
              </a:tabLst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  <a:sym typeface="Wingdings" panose="05000000000000000000" pitchFamily="2" charset="2"/>
              </a:rPr>
              <a:t>Kosten: § 154 I VwGO (Kläger)</a:t>
            </a:r>
          </a:p>
          <a:p>
            <a:pPr marL="342900" indent="-342900">
              <a:lnSpc>
                <a:spcPts val="2346"/>
              </a:lnSpc>
              <a:spcBef>
                <a:spcPts val="1484"/>
              </a:spcBef>
              <a:buFontTx/>
              <a:buChar char="-"/>
              <a:tabLst>
                <a:tab pos="357188" algn="l"/>
              </a:tabLst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  <a:sym typeface="Wingdings" panose="05000000000000000000" pitchFamily="2" charset="2"/>
              </a:rPr>
              <a:t>vorl. Vollstreckbarkeit: </a:t>
            </a:r>
            <a:r>
              <a:rPr lang="nn-NO" sz="2100" dirty="0">
                <a:solidFill>
                  <a:srgbClr val="000000"/>
                </a:solidFill>
                <a:latin typeface="Arial"/>
                <a:cs typeface="Arial"/>
              </a:rPr>
              <a:t>§</a:t>
            </a:r>
            <a:r>
              <a:rPr lang="nn-NO" sz="2100" spc="1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nn-NO" sz="2100" dirty="0">
                <a:solidFill>
                  <a:srgbClr val="000000"/>
                </a:solidFill>
                <a:latin typeface="Arial"/>
                <a:cs typeface="Arial"/>
              </a:rPr>
              <a:t>167</a:t>
            </a:r>
            <a:r>
              <a:rPr lang="nn-NO" sz="210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nn-NO" sz="2100" dirty="0">
                <a:solidFill>
                  <a:srgbClr val="000000"/>
                </a:solidFill>
                <a:latin typeface="Arial"/>
                <a:cs typeface="Arial"/>
              </a:rPr>
              <a:t>II,</a:t>
            </a:r>
            <a:r>
              <a:rPr lang="nn-NO" sz="2100" spc="-1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nn-NO" sz="2100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nn-NO" sz="2100" spc="-1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nn-NO" sz="2100" dirty="0">
                <a:solidFill>
                  <a:srgbClr val="000000"/>
                </a:solidFill>
                <a:latin typeface="Arial"/>
                <a:cs typeface="Arial"/>
              </a:rPr>
              <a:t>VwGO,</a:t>
            </a:r>
            <a:r>
              <a:rPr lang="nn-NO" sz="2100" spc="1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nn-NO" sz="2100" spc="-13" dirty="0">
                <a:solidFill>
                  <a:srgbClr val="000000"/>
                </a:solidFill>
                <a:latin typeface="Arial"/>
                <a:cs typeface="Arial"/>
              </a:rPr>
              <a:t>§§</a:t>
            </a:r>
            <a:r>
              <a:rPr lang="nn-NO" sz="2100" spc="2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nn-NO" sz="2100" dirty="0">
                <a:solidFill>
                  <a:srgbClr val="000000"/>
                </a:solidFill>
                <a:latin typeface="Arial"/>
                <a:cs typeface="Arial"/>
              </a:rPr>
              <a:t>708</a:t>
            </a:r>
            <a:r>
              <a:rPr lang="nn-NO" sz="2100" spc="3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nn-NO" sz="2100" spc="-46" dirty="0">
                <a:solidFill>
                  <a:srgbClr val="000000"/>
                </a:solidFill>
                <a:latin typeface="Arial"/>
                <a:cs typeface="Arial"/>
              </a:rPr>
              <a:t>Nr.</a:t>
            </a:r>
            <a:r>
              <a:rPr lang="nn-NO" sz="21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nn-NO" sz="2100" spc="-51" dirty="0">
                <a:solidFill>
                  <a:srgbClr val="000000"/>
                </a:solidFill>
                <a:latin typeface="Arial"/>
                <a:cs typeface="Arial"/>
              </a:rPr>
              <a:t>11,</a:t>
            </a:r>
            <a:r>
              <a:rPr lang="nn-NO" sz="2100" spc="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nn-NO" sz="2100" spc="-58" dirty="0">
                <a:solidFill>
                  <a:srgbClr val="000000"/>
                </a:solidFill>
                <a:latin typeface="Arial"/>
                <a:cs typeface="Arial"/>
              </a:rPr>
              <a:t>711</a:t>
            </a:r>
            <a:r>
              <a:rPr lang="nn-NO" sz="2100" spc="9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nn-NO" sz="2100" dirty="0">
                <a:solidFill>
                  <a:srgbClr val="000000"/>
                </a:solidFill>
                <a:latin typeface="Arial"/>
                <a:cs typeface="Arial"/>
              </a:rPr>
              <a:t>ZPO [s. Bearbeitungsvermerk]</a:t>
            </a:r>
          </a:p>
          <a:p>
            <a:pPr marL="342900" indent="-342900">
              <a:lnSpc>
                <a:spcPts val="2346"/>
              </a:lnSpc>
              <a:spcBef>
                <a:spcPts val="1484"/>
              </a:spcBef>
              <a:buFontTx/>
              <a:buChar char="-"/>
              <a:tabLst>
                <a:tab pos="357188" algn="l"/>
              </a:tabLst>
            </a:pPr>
            <a:endParaRPr lang="de-DE" sz="2100" dirty="0">
              <a:solidFill>
                <a:srgbClr val="000000"/>
              </a:solidFill>
              <a:latin typeface="Arial"/>
              <a:cs typeface="Arial"/>
              <a:sym typeface="Wingdings" panose="05000000000000000000" pitchFamily="2" charset="2"/>
            </a:endParaRPr>
          </a:p>
          <a:p>
            <a:pPr>
              <a:lnSpc>
                <a:spcPts val="2346"/>
              </a:lnSpc>
              <a:spcBef>
                <a:spcPts val="1484"/>
              </a:spcBef>
              <a:tabLst>
                <a:tab pos="357188" algn="l"/>
              </a:tabLst>
            </a:pPr>
            <a:r>
              <a:rPr lang="de-DE" sz="2100" b="1" u="sng" dirty="0">
                <a:solidFill>
                  <a:srgbClr val="000000"/>
                </a:solidFill>
                <a:latin typeface="Arial"/>
                <a:cs typeface="Arial"/>
                <a:sym typeface="Wingdings" panose="05000000000000000000" pitchFamily="2" charset="2"/>
              </a:rPr>
              <a:t>Besonderheiten</a:t>
            </a:r>
          </a:p>
          <a:p>
            <a:pPr marL="342900" indent="-342900">
              <a:lnSpc>
                <a:spcPts val="2346"/>
              </a:lnSpc>
              <a:spcBef>
                <a:spcPts val="1484"/>
              </a:spcBef>
              <a:buFontTx/>
              <a:buChar char="-"/>
              <a:tabLst>
                <a:tab pos="357188" algn="l"/>
              </a:tabLst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  <a:sym typeface="Wingdings" panose="05000000000000000000" pitchFamily="2" charset="2"/>
              </a:rPr>
              <a:t>Übertragung auf/Entscheidung durch Einzelrichter</a:t>
            </a:r>
          </a:p>
          <a:p>
            <a:pPr marL="342900" indent="-342900">
              <a:lnSpc>
                <a:spcPts val="2346"/>
              </a:lnSpc>
              <a:spcBef>
                <a:spcPts val="1483"/>
              </a:spcBef>
              <a:buFontTx/>
              <a:buChar char="-"/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Beklagte</a:t>
            </a:r>
            <a:r>
              <a:rPr lang="de-DE" sz="21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vertreten</a:t>
            </a:r>
            <a:r>
              <a:rPr lang="de-DE" sz="2100" spc="1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durch</a:t>
            </a:r>
            <a:r>
              <a:rPr lang="de-DE" sz="2100" spc="-9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  <a:p>
            <a:pPr marL="627063" indent="-269875">
              <a:lnSpc>
                <a:spcPts val="2346"/>
              </a:lnSpc>
              <a:spcBef>
                <a:spcPts val="1483"/>
              </a:spcBef>
              <a:buFontTx/>
              <a:buChar char="-"/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Ausgangsbehörde (Hauptantrag) </a:t>
            </a:r>
            <a:r>
              <a:rPr lang="de-DE" sz="2100" b="1" dirty="0">
                <a:solidFill>
                  <a:srgbClr val="000000"/>
                </a:solidFill>
                <a:latin typeface="Arial"/>
                <a:cs typeface="Arial"/>
              </a:rPr>
              <a:t>und</a:t>
            </a:r>
          </a:p>
          <a:p>
            <a:pPr marL="627063" indent="-269875">
              <a:lnSpc>
                <a:spcPts val="2346"/>
              </a:lnSpc>
              <a:spcBef>
                <a:spcPts val="1483"/>
              </a:spcBef>
              <a:buFontTx/>
              <a:buChar char="-"/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Widerspruchsbehörde (Hilfsantrag)</a:t>
            </a:r>
          </a:p>
          <a:p>
            <a:pPr marL="357188">
              <a:lnSpc>
                <a:spcPts val="2346"/>
              </a:lnSpc>
              <a:spcBef>
                <a:spcPts val="1483"/>
              </a:spcBef>
            </a:pPr>
            <a:endParaRPr lang="de-DE" sz="21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indent="-342900">
              <a:lnSpc>
                <a:spcPts val="2346"/>
              </a:lnSpc>
              <a:spcBef>
                <a:spcPts val="1484"/>
              </a:spcBef>
              <a:buFontTx/>
              <a:buChar char="-"/>
              <a:tabLst>
                <a:tab pos="357188" algn="l"/>
              </a:tabLst>
            </a:pPr>
            <a:endParaRPr lang="de-DE" sz="2100" dirty="0">
              <a:solidFill>
                <a:srgbClr val="000000"/>
              </a:solidFill>
              <a:latin typeface="Arial"/>
              <a:cs typeface="Arial"/>
              <a:sym typeface="Wingdings" panose="05000000000000000000" pitchFamily="2" charset="2"/>
            </a:endParaRPr>
          </a:p>
          <a:p>
            <a:pPr>
              <a:lnSpc>
                <a:spcPts val="2346"/>
              </a:lnSpc>
              <a:spcBef>
                <a:spcPts val="1484"/>
              </a:spcBef>
              <a:tabLst>
                <a:tab pos="357188" algn="l"/>
              </a:tabLst>
            </a:pPr>
            <a:endParaRPr lang="de-DE" sz="2100" dirty="0">
              <a:solidFill>
                <a:srgbClr val="000000"/>
              </a:solidFill>
              <a:latin typeface="Arial"/>
              <a:cs typeface="Arial"/>
              <a:sym typeface="Wingdings" panose="05000000000000000000" pitchFamily="2" charset="2"/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8582" y="0"/>
            <a:ext cx="3133725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797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42450"/>
            <a:ext cx="10680700" cy="60137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47862" y="1183405"/>
            <a:ext cx="9396895" cy="37317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7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2100" b="1" u="sng" dirty="0">
                <a:solidFill>
                  <a:srgbClr val="000000"/>
                </a:solidFill>
                <a:latin typeface="Arial"/>
                <a:cs typeface="Arial"/>
              </a:rPr>
              <a:t>Tenor</a:t>
            </a:r>
          </a:p>
          <a:p>
            <a:pPr marL="0" marR="0">
              <a:lnSpc>
                <a:spcPts val="2700"/>
              </a:lnSpc>
              <a:spcBef>
                <a:spcPts val="600"/>
              </a:spcBef>
              <a:spcAft>
                <a:spcPts val="600"/>
              </a:spcAft>
            </a:pPr>
            <a:endParaRPr lang="de-DE" sz="2100" b="1" u="sng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marR="0">
              <a:lnSpc>
                <a:spcPts val="27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Die Klage wird abgewiesen.</a:t>
            </a:r>
          </a:p>
          <a:p>
            <a:pPr marL="0" marR="0">
              <a:lnSpc>
                <a:spcPts val="27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Der Kläger trägt die Kosten des Verfahrens.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endParaRPr lang="de-DE" sz="21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marR="0">
              <a:lnSpc>
                <a:spcPts val="2700"/>
              </a:lnSpc>
              <a:spcBef>
                <a:spcPts val="600"/>
              </a:spcBef>
              <a:spcAft>
                <a:spcPts val="60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Das Urteil ist wegen der Kosten vorläufig vollstreckbar. Der Kläger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darf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 die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Vollstreckung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 durch Sicherheitsleistung in Höhe von 110 Prozent des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aufgrund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 des Urteils vollstreckbaren Betrages abwenden, wenn nicht die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Beklagte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 vor der Vollstreckung Sicherheit in Höhe von 110 Prozent des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jeweils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zu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 vollstreckenden Betrages leistet.</a:t>
            </a: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8582" y="0"/>
            <a:ext cx="3133725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1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59679" y="1475153"/>
            <a:ext cx="6621501" cy="3360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sz="2100" spc="-13" dirty="0">
                <a:solidFill>
                  <a:srgbClr val="000000"/>
                </a:solidFill>
                <a:latin typeface="Arial"/>
                <a:cs typeface="Arial"/>
              </a:rPr>
              <a:t>4.</a:t>
            </a:r>
            <a:r>
              <a:rPr sz="2100" spc="266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Einfachgesetzliche</a:t>
            </a:r>
            <a:r>
              <a:rPr sz="2100" u="sng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Rechtsgrundlage</a:t>
            </a:r>
            <a:r>
              <a:rPr sz="2100" u="sng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für die</a:t>
            </a:r>
            <a:r>
              <a:rPr sz="2100" u="sng" spc="1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„rip“?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61706" y="2336195"/>
            <a:ext cx="2765475" cy="3360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MM:</a:t>
            </a:r>
            <a:r>
              <a:rPr sz="2100" u="sng" spc="-1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§§ 48,</a:t>
            </a:r>
            <a:r>
              <a:rPr sz="2100" u="sng" spc="1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spc="-13" dirty="0">
                <a:solidFill>
                  <a:srgbClr val="000000"/>
                </a:solidFill>
                <a:latin typeface="Arial"/>
                <a:cs typeface="Arial"/>
              </a:rPr>
              <a:t>49</a:t>
            </a:r>
            <a:r>
              <a:rPr sz="2100" u="sng" spc="2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VwVfG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074702" y="2336195"/>
            <a:ext cx="3746479" cy="40780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5533" marR="0">
              <a:lnSpc>
                <a:spcPts val="2800"/>
              </a:lnSpc>
              <a:spcBef>
                <a:spcPts val="0"/>
              </a:spcBef>
              <a:spcAft>
                <a:spcPts val="0"/>
              </a:spcAft>
            </a:pP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hM: materielles</a:t>
            </a:r>
            <a:r>
              <a:rPr sz="2100" u="sng" spc="2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Recht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, das die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 Ausgangsbehörde</a:t>
            </a:r>
            <a:r>
              <a:rPr lang="de-DE" sz="21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selbst für</a:t>
            </a:r>
            <a:r>
              <a:rPr lang="de-DE" sz="2100" spc="2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die </a:t>
            </a:r>
            <a:r>
              <a:rPr lang="de-DE" sz="2100" spc="-13" dirty="0">
                <a:solidFill>
                  <a:srgbClr val="000000"/>
                </a:solidFill>
                <a:latin typeface="Arial"/>
                <a:cs typeface="Arial"/>
              </a:rPr>
              <a:t>Verböserung</a:t>
            </a:r>
            <a:r>
              <a:rPr lang="de-DE" sz="2100" spc="6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angewendet</a:t>
            </a:r>
            <a:r>
              <a:rPr lang="de-DE" sz="2100" spc="5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hätte</a:t>
            </a:r>
          </a:p>
          <a:p>
            <a:pPr marL="357188" indent="-357188">
              <a:lnSpc>
                <a:spcPts val="2800"/>
              </a:lnSpc>
              <a:spcBef>
                <a:spcPts val="1495"/>
              </a:spcBef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→</a:t>
            </a:r>
            <a:r>
              <a:rPr lang="de-DE" sz="2100" spc="-20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u="sng" dirty="0">
                <a:solidFill>
                  <a:srgbClr val="000000"/>
                </a:solidFill>
                <a:latin typeface="Arial"/>
                <a:cs typeface="Arial"/>
              </a:rPr>
              <a:t>dafür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: Selbstkontrolle</a:t>
            </a:r>
            <a:r>
              <a:rPr lang="de-DE" sz="2100" spc="3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der</a:t>
            </a:r>
            <a:r>
              <a:rPr lang="de-DE" sz="2100" spc="2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spc="-23" dirty="0">
                <a:solidFill>
                  <a:srgbClr val="000000"/>
                </a:solidFill>
                <a:latin typeface="Arial"/>
                <a:cs typeface="Arial"/>
              </a:rPr>
              <a:t>Verwal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tung</a:t>
            </a:r>
            <a:r>
              <a:rPr lang="de-DE" sz="2100" spc="1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(Art.</a:t>
            </a:r>
            <a:r>
              <a:rPr lang="de-DE" sz="2100" spc="-1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20 III</a:t>
            </a:r>
            <a:r>
              <a:rPr lang="de-DE" sz="2100" spc="-3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GG) ist</a:t>
            </a:r>
            <a:r>
              <a:rPr lang="de-DE" sz="2100" spc="1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nur sinnvoll</a:t>
            </a:r>
            <a:r>
              <a:rPr lang="de-DE" sz="2100" spc="2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möglich,</a:t>
            </a:r>
            <a:r>
              <a:rPr lang="de-DE" sz="2100" spc="2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wenn</a:t>
            </a:r>
            <a:r>
              <a:rPr lang="de-DE" sz="2100" spc="1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die</a:t>
            </a:r>
            <a:r>
              <a:rPr lang="de-DE" sz="2100" spc="-1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Ausgangs- und</a:t>
            </a:r>
            <a:r>
              <a:rPr lang="de-DE" sz="210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die</a:t>
            </a:r>
            <a:r>
              <a:rPr lang="de-DE" sz="2100" spc="1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spc="-14" dirty="0">
                <a:solidFill>
                  <a:srgbClr val="000000"/>
                </a:solidFill>
                <a:latin typeface="Arial"/>
                <a:cs typeface="Arial"/>
              </a:rPr>
              <a:t>W.-Behörde</a:t>
            </a:r>
            <a:r>
              <a:rPr lang="de-DE" sz="2100" spc="4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dieselben Normen</a:t>
            </a:r>
            <a:r>
              <a:rPr lang="de-DE" sz="2100" spc="5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anwenden</a:t>
            </a:r>
          </a:p>
          <a:p>
            <a:pPr marL="0" marR="0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endParaRPr sz="21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46172" y="2816202"/>
            <a:ext cx="4478513" cy="30909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7188" marR="0" indent="-357188">
              <a:lnSpc>
                <a:spcPts val="2700"/>
              </a:lnSpc>
              <a:spcBef>
                <a:spcPts val="0"/>
              </a:spcBef>
              <a:spcAft>
                <a:spcPts val="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→</a:t>
            </a:r>
            <a:r>
              <a:rPr sz="2100" spc="-20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dagegen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  <a:r>
              <a:rPr sz="2100" spc="7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spc="72" dirty="0">
                <a:solidFill>
                  <a:srgbClr val="000000"/>
                </a:solidFill>
                <a:latin typeface="Arial"/>
                <a:cs typeface="Arial"/>
              </a:rPr>
              <a:t>in Anfechtungssituation unpassend,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wenn</a:t>
            </a:r>
            <a:r>
              <a:rPr sz="2100" spc="1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im</a:t>
            </a:r>
            <a:r>
              <a:rPr sz="2100" spc="2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WB</a:t>
            </a:r>
            <a:r>
              <a:rPr sz="2100" spc="1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die</a:t>
            </a:r>
            <a:r>
              <a:rPr sz="2100" spc="1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im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-15" dirty="0" err="1">
                <a:solidFill>
                  <a:srgbClr val="000000"/>
                </a:solidFill>
                <a:latin typeface="Arial"/>
                <a:cs typeface="Arial"/>
              </a:rPr>
              <a:t>Ausgangs</a:t>
            </a:r>
            <a:r>
              <a:rPr sz="2100" spc="-15" dirty="0">
                <a:solidFill>
                  <a:srgbClr val="000000"/>
                </a:solidFill>
                <a:latin typeface="Arial"/>
                <a:cs typeface="Arial"/>
              </a:rPr>
              <a:t>-VA</a:t>
            </a:r>
            <a:r>
              <a:rPr sz="2100" spc="-5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enthaltene</a:t>
            </a:r>
            <a:r>
              <a:rPr sz="2100" spc="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Belastung</a:t>
            </a:r>
            <a:r>
              <a:rPr sz="2100" spc="1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bestehen</a:t>
            </a:r>
            <a:r>
              <a:rPr sz="2100" spc="3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bleibt</a:t>
            </a:r>
            <a:r>
              <a:rPr sz="2100" spc="3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und</a:t>
            </a:r>
            <a:r>
              <a:rPr sz="210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zusätzlich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verbösert</a:t>
            </a:r>
            <a:r>
              <a:rPr sz="2100" spc="5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wird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 (entspricht nicht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Rechtsfolge</a:t>
            </a:r>
            <a:r>
              <a:rPr sz="2100" spc="1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von</a:t>
            </a:r>
            <a:r>
              <a:rPr sz="21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-13" dirty="0">
                <a:solidFill>
                  <a:srgbClr val="000000"/>
                </a:solidFill>
                <a:latin typeface="Arial"/>
                <a:cs typeface="Arial"/>
              </a:rPr>
              <a:t>§§</a:t>
            </a:r>
            <a:r>
              <a:rPr sz="2100" spc="2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48,</a:t>
            </a:r>
            <a:r>
              <a:rPr sz="2100" spc="1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49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VwVfG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, da ursprüngliche Belastung erhalten bleibt)</a:t>
            </a:r>
            <a:endParaRPr sz="21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6534" y="170647"/>
            <a:ext cx="3133725" cy="1600200"/>
          </a:xfrm>
          <a:prstGeom prst="rect">
            <a:avLst/>
          </a:prstGeom>
        </p:spPr>
      </p:pic>
      <p:cxnSp>
        <p:nvCxnSpPr>
          <p:cNvPr id="12" name="Gerade Verbindung mit Pfeil 11"/>
          <p:cNvCxnSpPr/>
          <p:nvPr/>
        </p:nvCxnSpPr>
        <p:spPr>
          <a:xfrm flipH="1">
            <a:off x="3252118" y="1906042"/>
            <a:ext cx="1728192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13"/>
          <p:cNvCxnSpPr/>
          <p:nvPr/>
        </p:nvCxnSpPr>
        <p:spPr>
          <a:xfrm>
            <a:off x="4980310" y="1906341"/>
            <a:ext cx="1800200" cy="26255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feil nach unten 1"/>
          <p:cNvSpPr/>
          <p:nvPr/>
        </p:nvSpPr>
        <p:spPr>
          <a:xfrm flipH="1">
            <a:off x="7742902" y="6586562"/>
            <a:ext cx="45719" cy="648072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  <p:bldP spid="7" grpId="0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759168" y="1845381"/>
            <a:ext cx="4861281" cy="46935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7188" marR="0" indent="-357188">
              <a:lnSpc>
                <a:spcPts val="2800"/>
              </a:lnSpc>
              <a:spcBef>
                <a:spcPts val="0"/>
              </a:spcBef>
              <a:spcAft>
                <a:spcPts val="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→ in</a:t>
            </a:r>
            <a:r>
              <a:rPr sz="2100" spc="1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der Verpfl.-Situation</a:t>
            </a:r>
            <a:r>
              <a:rPr sz="21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- dh.</a:t>
            </a:r>
            <a:r>
              <a:rPr sz="2100" spc="1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wenn</a:t>
            </a:r>
            <a:r>
              <a:rPr sz="2100" spc="3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im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WB</a:t>
            </a:r>
            <a:r>
              <a:rPr sz="2100" spc="1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eine</a:t>
            </a:r>
            <a:r>
              <a:rPr sz="2100" spc="1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durch</a:t>
            </a:r>
            <a:r>
              <a:rPr sz="2100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den</a:t>
            </a:r>
            <a:r>
              <a:rPr sz="2100" spc="-9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-16" dirty="0" err="1">
                <a:solidFill>
                  <a:srgbClr val="000000"/>
                </a:solidFill>
                <a:latin typeface="Arial"/>
                <a:cs typeface="Arial"/>
              </a:rPr>
              <a:t>Ausgangs</a:t>
            </a:r>
            <a:r>
              <a:rPr sz="2100" spc="-16" dirty="0">
                <a:solidFill>
                  <a:srgbClr val="000000"/>
                </a:solidFill>
                <a:latin typeface="Arial"/>
                <a:cs typeface="Arial"/>
              </a:rPr>
              <a:t>-VA</a:t>
            </a:r>
            <a:r>
              <a:rPr sz="2100" spc="-5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gewährte</a:t>
            </a:r>
            <a:r>
              <a:rPr sz="2100" spc="3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-12" dirty="0">
                <a:solidFill>
                  <a:srgbClr val="000000"/>
                </a:solidFill>
                <a:latin typeface="Arial"/>
                <a:cs typeface="Arial"/>
              </a:rPr>
              <a:t>(Teil-)</a:t>
            </a:r>
            <a:r>
              <a:rPr sz="2100" spc="-12" dirty="0" err="1">
                <a:solidFill>
                  <a:srgbClr val="000000"/>
                </a:solidFill>
                <a:latin typeface="Arial"/>
                <a:cs typeface="Arial"/>
              </a:rPr>
              <a:t>Begünstigung</a:t>
            </a:r>
            <a:r>
              <a:rPr sz="2100" spc="6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aufgehoben</a:t>
            </a:r>
            <a:r>
              <a:rPr sz="210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wird</a:t>
            </a:r>
            <a:r>
              <a:rPr sz="2100" spc="1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- wären</a:t>
            </a:r>
            <a:r>
              <a:rPr sz="2100" spc="3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§§ </a:t>
            </a:r>
            <a:r>
              <a:rPr sz="2100" spc="-13" dirty="0">
                <a:solidFill>
                  <a:srgbClr val="000000"/>
                </a:solidFill>
                <a:latin typeface="Arial"/>
                <a:cs typeface="Arial"/>
              </a:rPr>
              <a:t>48,</a:t>
            </a:r>
            <a:r>
              <a:rPr sz="2100" spc="2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49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VwVfG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möglich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, da RF (Aufhebung)</a:t>
            </a:r>
            <a:r>
              <a:rPr sz="2100" spc="6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passt</a:t>
            </a:r>
          </a:p>
          <a:p>
            <a:pPr marL="357188" marR="0" indent="-357188">
              <a:lnSpc>
                <a:spcPts val="2800"/>
              </a:lnSpc>
              <a:spcBef>
                <a:spcPts val="1495"/>
              </a:spcBef>
              <a:spcAft>
                <a:spcPts val="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→ Folgeproblem:</a:t>
            </a:r>
            <a:r>
              <a:rPr sz="2100" spc="5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Vertrauensschutz</a:t>
            </a:r>
            <a:r>
              <a:rPr sz="21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und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Ermessen</a:t>
            </a:r>
            <a:r>
              <a:rPr sz="2100" spc="1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(§</a:t>
            </a:r>
            <a:r>
              <a:rPr sz="2100" spc="1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-13" dirty="0">
                <a:solidFill>
                  <a:srgbClr val="000000"/>
                </a:solidFill>
                <a:latin typeface="Arial"/>
                <a:cs typeface="Arial"/>
              </a:rPr>
              <a:t>48</a:t>
            </a:r>
            <a:r>
              <a:rPr sz="2100" spc="2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sz="2100" spc="-1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2</a:t>
            </a:r>
            <a:r>
              <a:rPr sz="2100" spc="1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VwVfG)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widersprächen</a:t>
            </a:r>
            <a:r>
              <a:rPr sz="2100" spc="5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-13" dirty="0">
                <a:solidFill>
                  <a:srgbClr val="000000"/>
                </a:solidFill>
                <a:latin typeface="Arial"/>
                <a:cs typeface="Arial"/>
              </a:rPr>
              <a:t>der</a:t>
            </a:r>
            <a:r>
              <a:rPr sz="2100" spc="3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Gesetzmäßigkeit</a:t>
            </a:r>
            <a:r>
              <a:rPr sz="2100" spc="2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-13" dirty="0">
                <a:solidFill>
                  <a:srgbClr val="000000"/>
                </a:solidFill>
                <a:latin typeface="Arial"/>
                <a:cs typeface="Arial"/>
              </a:rPr>
              <a:t>der</a:t>
            </a:r>
            <a:r>
              <a:rPr lang="de-DE" sz="2100" spc="-1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-16" dirty="0" err="1">
                <a:solidFill>
                  <a:srgbClr val="000000"/>
                </a:solidFill>
                <a:latin typeface="Arial"/>
                <a:cs typeface="Arial"/>
              </a:rPr>
              <a:t>Verwaltung</a:t>
            </a:r>
            <a:r>
              <a:rPr sz="2100" spc="7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(Art.</a:t>
            </a:r>
            <a:r>
              <a:rPr sz="2100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-13" dirty="0">
                <a:solidFill>
                  <a:srgbClr val="000000"/>
                </a:solidFill>
                <a:latin typeface="Arial"/>
                <a:cs typeface="Arial"/>
              </a:rPr>
              <a:t>20</a:t>
            </a:r>
            <a:r>
              <a:rPr sz="2100" spc="2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III</a:t>
            </a:r>
            <a:r>
              <a:rPr sz="2100" spc="-1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GG)</a:t>
            </a:r>
            <a:endParaRPr lang="de-DE" sz="21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357188" marR="0" indent="-357188">
              <a:lnSpc>
                <a:spcPts val="2800"/>
              </a:lnSpc>
              <a:spcBef>
                <a:spcPts val="1495"/>
              </a:spcBef>
              <a:spcAft>
                <a:spcPts val="0"/>
              </a:spcAft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→ drohende Wertungswidersprüche zu    § 50 VwVfG</a:t>
            </a:r>
            <a:endParaRPr sz="21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0550" y="177850"/>
            <a:ext cx="3133725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1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59679" y="1475153"/>
            <a:ext cx="7037551" cy="3360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sz="2100" spc="-13" dirty="0">
                <a:solidFill>
                  <a:srgbClr val="000000"/>
                </a:solidFill>
                <a:latin typeface="Arial"/>
                <a:cs typeface="Arial"/>
              </a:rPr>
              <a:t>5.</a:t>
            </a:r>
            <a:r>
              <a:rPr sz="2100" spc="266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Zuständigkeit</a:t>
            </a:r>
            <a:r>
              <a:rPr sz="2100" u="sng" spc="5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spc="-13" dirty="0">
                <a:solidFill>
                  <a:srgbClr val="000000"/>
                </a:solidFill>
                <a:latin typeface="Arial"/>
                <a:cs typeface="Arial"/>
              </a:rPr>
              <a:t>der</a:t>
            </a:r>
            <a:r>
              <a:rPr sz="2100" u="sng" spc="3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Widerspruchsbehörde</a:t>
            </a:r>
            <a:r>
              <a:rPr sz="2100" u="sng" spc="5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für die</a:t>
            </a:r>
            <a:r>
              <a:rPr sz="2100" u="sng" spc="1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„rip“?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23086" y="2090722"/>
            <a:ext cx="4163318" cy="3347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5403" marR="0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Unprobl.</a:t>
            </a:r>
            <a:r>
              <a:rPr sz="2100" u="sng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bei</a:t>
            </a:r>
            <a:r>
              <a:rPr sz="2100" u="sng" spc="2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 err="1">
                <a:solidFill>
                  <a:srgbClr val="000000"/>
                </a:solidFill>
                <a:latin typeface="Arial"/>
                <a:cs typeface="Arial"/>
              </a:rPr>
              <a:t>Identität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 von</a:t>
            </a:r>
            <a:r>
              <a:rPr lang="de-DE" sz="2100" u="sng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 err="1">
                <a:solidFill>
                  <a:srgbClr val="000000"/>
                </a:solidFill>
                <a:latin typeface="Arial"/>
                <a:cs typeface="Arial"/>
              </a:rPr>
              <a:t>Ausgangs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-</a:t>
            </a:r>
            <a:r>
              <a:rPr sz="2100" u="sng" spc="1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und</a:t>
            </a:r>
            <a:r>
              <a:rPr sz="2100" u="sng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spc="-14" dirty="0">
                <a:solidFill>
                  <a:srgbClr val="000000"/>
                </a:solidFill>
                <a:latin typeface="Arial"/>
                <a:cs typeface="Arial"/>
              </a:rPr>
              <a:t>W.-Behörde</a:t>
            </a:r>
          </a:p>
          <a:p>
            <a:pPr marL="357188" marR="0" indent="-357188">
              <a:lnSpc>
                <a:spcPts val="2800"/>
              </a:lnSpc>
              <a:spcBef>
                <a:spcPts val="1193"/>
              </a:spcBef>
              <a:spcAft>
                <a:spcPts val="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→</a:t>
            </a:r>
            <a:r>
              <a:rPr sz="2100" spc="-20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§</a:t>
            </a:r>
            <a:r>
              <a:rPr sz="2100" spc="1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-13" dirty="0">
                <a:solidFill>
                  <a:srgbClr val="000000"/>
                </a:solidFill>
                <a:latin typeface="Arial"/>
                <a:cs typeface="Arial"/>
              </a:rPr>
              <a:t>73</a:t>
            </a:r>
            <a:r>
              <a:rPr sz="2100" spc="2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I 2 </a:t>
            </a:r>
            <a:r>
              <a:rPr sz="2100" spc="-46" dirty="0">
                <a:solidFill>
                  <a:srgbClr val="000000"/>
                </a:solidFill>
                <a:latin typeface="Arial"/>
                <a:cs typeface="Arial"/>
              </a:rPr>
              <a:t>Nr.</a:t>
            </a:r>
            <a:r>
              <a:rPr sz="21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2</a:t>
            </a:r>
            <a:r>
              <a:rPr sz="2100" spc="1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VwGO:</a:t>
            </a:r>
            <a:r>
              <a:rPr sz="2100" spc="1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„</a:t>
            </a:r>
            <a:r>
              <a:rPr sz="2100" i="1" dirty="0" err="1">
                <a:solidFill>
                  <a:srgbClr val="000000"/>
                </a:solidFill>
                <a:latin typeface="Arial"/>
                <a:cs typeface="Arial"/>
              </a:rPr>
              <a:t>wenn</a:t>
            </a:r>
            <a:r>
              <a:rPr sz="2100" i="1" spc="3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i="1" dirty="0">
                <a:solidFill>
                  <a:srgbClr val="000000"/>
                </a:solidFill>
                <a:latin typeface="Arial"/>
                <a:cs typeface="Arial"/>
              </a:rPr>
              <a:t>die</a:t>
            </a:r>
            <a:r>
              <a:rPr lang="de-DE" sz="21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i="1" dirty="0" err="1">
                <a:solidFill>
                  <a:srgbClr val="000000"/>
                </a:solidFill>
                <a:latin typeface="Arial"/>
                <a:cs typeface="Arial"/>
              </a:rPr>
              <a:t>nächsthöhere</a:t>
            </a:r>
            <a:r>
              <a:rPr sz="2100" i="1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i="1" dirty="0" err="1">
                <a:solidFill>
                  <a:srgbClr val="000000"/>
                </a:solidFill>
                <a:latin typeface="Arial"/>
                <a:cs typeface="Arial"/>
              </a:rPr>
              <a:t>Behörde</a:t>
            </a:r>
            <a:r>
              <a:rPr sz="2100" i="1" spc="5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i="1" dirty="0" err="1">
                <a:solidFill>
                  <a:srgbClr val="000000"/>
                </a:solidFill>
                <a:latin typeface="Arial"/>
                <a:cs typeface="Arial"/>
              </a:rPr>
              <a:t>eine</a:t>
            </a:r>
            <a:r>
              <a:rPr lang="de-DE" sz="21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i="1" dirty="0" err="1">
                <a:solidFill>
                  <a:srgbClr val="000000"/>
                </a:solidFill>
                <a:latin typeface="Arial"/>
                <a:cs typeface="Arial"/>
              </a:rPr>
              <a:t>oberste</a:t>
            </a:r>
            <a:r>
              <a:rPr sz="2100" i="1" spc="1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i="1" dirty="0">
                <a:solidFill>
                  <a:srgbClr val="000000"/>
                </a:solidFill>
                <a:latin typeface="Arial"/>
                <a:cs typeface="Arial"/>
              </a:rPr>
              <a:t>Bundes-</a:t>
            </a:r>
            <a:r>
              <a:rPr sz="2100" i="1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i="1" dirty="0" err="1">
                <a:solidFill>
                  <a:srgbClr val="000000"/>
                </a:solidFill>
                <a:latin typeface="Arial"/>
                <a:cs typeface="Arial"/>
              </a:rPr>
              <a:t>oder</a:t>
            </a:r>
            <a:r>
              <a:rPr sz="2100" i="1" spc="1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i="1" dirty="0" err="1">
                <a:solidFill>
                  <a:srgbClr val="000000"/>
                </a:solidFill>
                <a:latin typeface="Arial"/>
                <a:cs typeface="Arial"/>
              </a:rPr>
              <a:t>oberste</a:t>
            </a:r>
            <a:r>
              <a:rPr lang="de-DE" sz="21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i="1" dirty="0" err="1">
                <a:solidFill>
                  <a:srgbClr val="000000"/>
                </a:solidFill>
                <a:latin typeface="Arial"/>
                <a:cs typeface="Arial"/>
              </a:rPr>
              <a:t>Landesbehörde</a:t>
            </a:r>
            <a:r>
              <a:rPr sz="2100" i="1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i="1" dirty="0" err="1">
                <a:solidFill>
                  <a:srgbClr val="000000"/>
                </a:solidFill>
                <a:latin typeface="Arial"/>
                <a:cs typeface="Arial"/>
              </a:rPr>
              <a:t>ist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“</a:t>
            </a:r>
            <a:endParaRPr lang="de-DE" sz="21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357188" indent="-357188">
              <a:lnSpc>
                <a:spcPts val="2800"/>
              </a:lnSpc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→</a:t>
            </a:r>
            <a:r>
              <a:rPr lang="de-DE" sz="2100" spc="-20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gilt </a:t>
            </a:r>
            <a:r>
              <a:rPr lang="de-DE" sz="2100" dirty="0" err="1">
                <a:solidFill>
                  <a:srgbClr val="000000"/>
                </a:solidFill>
                <a:latin typeface="Arial"/>
                <a:cs typeface="Arial"/>
              </a:rPr>
              <a:t>grds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r>
              <a:rPr lang="de-DE" sz="2100" spc="-13" dirty="0">
                <a:solidFill>
                  <a:srgbClr val="000000"/>
                </a:solidFill>
                <a:latin typeface="Arial"/>
                <a:cs typeface="Arial"/>
              </a:rPr>
              <a:t>bei</a:t>
            </a:r>
            <a:r>
              <a:rPr lang="de-DE" sz="21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zweistufigem</a:t>
            </a:r>
            <a:r>
              <a:rPr lang="de-DE" sz="21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spc="-35" dirty="0">
                <a:solidFill>
                  <a:srgbClr val="000000"/>
                </a:solidFill>
                <a:latin typeface="Arial"/>
                <a:cs typeface="Arial"/>
              </a:rPr>
              <a:t>Ver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waltungsaufbau</a:t>
            </a:r>
          </a:p>
          <a:p>
            <a:pPr>
              <a:lnSpc>
                <a:spcPts val="2346"/>
              </a:lnSpc>
              <a:spcBef>
                <a:spcPts val="1193"/>
              </a:spcBef>
            </a:pPr>
            <a:endParaRPr sz="21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767120" y="2089290"/>
            <a:ext cx="5883082" cy="49857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5403" marR="0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Im Übrigen</a:t>
            </a:r>
            <a:r>
              <a:rPr sz="2100" u="sng" spc="3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problematisch</a:t>
            </a:r>
          </a:p>
          <a:p>
            <a:pPr marL="0" marR="0">
              <a:lnSpc>
                <a:spcPts val="2800"/>
              </a:lnSpc>
              <a:spcBef>
                <a:spcPts val="1231"/>
              </a:spcBef>
              <a:spcAft>
                <a:spcPts val="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→</a:t>
            </a:r>
            <a:r>
              <a:rPr sz="2100" spc="-20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§</a:t>
            </a:r>
            <a:r>
              <a:rPr sz="2100" spc="1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-13" dirty="0">
                <a:solidFill>
                  <a:srgbClr val="000000"/>
                </a:solidFill>
                <a:latin typeface="Arial"/>
                <a:cs typeface="Arial"/>
              </a:rPr>
              <a:t>73</a:t>
            </a:r>
            <a:r>
              <a:rPr sz="2100" spc="2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I 2 </a:t>
            </a:r>
            <a:r>
              <a:rPr sz="2100" spc="-46" dirty="0">
                <a:solidFill>
                  <a:srgbClr val="000000"/>
                </a:solidFill>
                <a:latin typeface="Arial"/>
                <a:cs typeface="Arial"/>
              </a:rPr>
              <a:t>Nr.</a:t>
            </a:r>
            <a:r>
              <a:rPr sz="21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1</a:t>
            </a:r>
            <a:r>
              <a:rPr sz="2100" spc="1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VwGO:</a:t>
            </a:r>
            <a:r>
              <a:rPr sz="2100" spc="1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„</a:t>
            </a:r>
            <a:r>
              <a:rPr sz="2100" i="1" dirty="0">
                <a:solidFill>
                  <a:srgbClr val="000000"/>
                </a:solidFill>
                <a:latin typeface="Arial"/>
                <a:cs typeface="Arial"/>
              </a:rPr>
              <a:t>nächsthöhere</a:t>
            </a:r>
            <a:r>
              <a:rPr sz="2100" i="1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i="1" dirty="0" err="1">
                <a:solidFill>
                  <a:srgbClr val="000000"/>
                </a:solidFill>
                <a:latin typeface="Arial"/>
                <a:cs typeface="Arial"/>
              </a:rPr>
              <a:t>Behörde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“</a:t>
            </a:r>
            <a:endParaRPr lang="de-DE" sz="21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265113" indent="-265113">
              <a:lnSpc>
                <a:spcPts val="2800"/>
              </a:lnSpc>
              <a:spcBef>
                <a:spcPts val="1231"/>
              </a:spcBef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→ MM: nur bei einem unabhängig von der Widerspruchseinlegung bestehendem Selbsteintrittsrecht der Widerspruchsbehörde (sehr selten, z.B. § 8 III AZG)</a:t>
            </a:r>
          </a:p>
          <a:p>
            <a:pPr marL="357188" indent="-357188">
              <a:lnSpc>
                <a:spcPts val="2800"/>
              </a:lnSpc>
              <a:spcBef>
                <a:spcPts val="1231"/>
              </a:spcBef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→ </a:t>
            </a:r>
            <a:r>
              <a:rPr lang="de-DE" sz="2100" dirty="0" err="1">
                <a:solidFill>
                  <a:srgbClr val="000000"/>
                </a:solidFill>
                <a:latin typeface="Arial"/>
                <a:cs typeface="Arial"/>
              </a:rPr>
              <a:t>hM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: </a:t>
            </a:r>
            <a:r>
              <a:rPr lang="de-DE" sz="2100" i="1" dirty="0">
                <a:solidFill>
                  <a:srgbClr val="000000"/>
                </a:solidFill>
                <a:latin typeface="Arial"/>
                <a:cs typeface="Arial"/>
              </a:rPr>
              <a:t>quantitative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 err="1">
                <a:solidFill>
                  <a:srgbClr val="000000"/>
                </a:solidFill>
                <a:latin typeface="Arial"/>
                <a:cs typeface="Arial"/>
              </a:rPr>
              <a:t>rip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 möglich (= innerer </a:t>
            </a:r>
            <a:r>
              <a:rPr lang="de-DE" sz="2100" dirty="0" err="1">
                <a:solidFill>
                  <a:srgbClr val="000000"/>
                </a:solidFill>
                <a:latin typeface="Arial"/>
                <a:cs typeface="Arial"/>
              </a:rPr>
              <a:t>Zshg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. mit Ausgangsbescheid), arg.: </a:t>
            </a:r>
            <a:r>
              <a:rPr lang="de-DE" sz="2100" dirty="0" err="1">
                <a:solidFill>
                  <a:srgbClr val="000000"/>
                </a:solidFill>
                <a:latin typeface="Arial"/>
                <a:cs typeface="Arial"/>
              </a:rPr>
              <a:t>Devolutiveffekt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 des Widerspruches; ABER (-), wenn nur Rechtsaufsicht</a:t>
            </a:r>
          </a:p>
          <a:p>
            <a:pPr marL="357188">
              <a:lnSpc>
                <a:spcPts val="2800"/>
              </a:lnSpc>
              <a:spcBef>
                <a:spcPts val="1231"/>
              </a:spcBef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[</a:t>
            </a:r>
            <a:r>
              <a:rPr lang="de-DE" sz="2100" i="1" dirty="0">
                <a:solidFill>
                  <a:srgbClr val="000000"/>
                </a:solidFill>
                <a:latin typeface="Arial"/>
                <a:cs typeface="Arial"/>
              </a:rPr>
              <a:t>qualitative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 err="1">
                <a:solidFill>
                  <a:srgbClr val="000000"/>
                </a:solidFill>
                <a:latin typeface="Arial"/>
                <a:cs typeface="Arial"/>
              </a:rPr>
              <a:t>rip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 = neuer VA; keine Zuständigkeit] </a:t>
            </a:r>
            <a:endParaRPr sz="21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15" name="Grafik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4675" y="209015"/>
            <a:ext cx="3133725" cy="1600200"/>
          </a:xfrm>
          <a:prstGeom prst="rect">
            <a:avLst/>
          </a:prstGeom>
        </p:spPr>
      </p:pic>
      <p:cxnSp>
        <p:nvCxnSpPr>
          <p:cNvPr id="17" name="Gerade Verbindung mit Pfeil 16"/>
          <p:cNvCxnSpPr/>
          <p:nvPr/>
        </p:nvCxnSpPr>
        <p:spPr>
          <a:xfrm flipH="1">
            <a:off x="2820070" y="1906042"/>
            <a:ext cx="1440160" cy="14401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/>
          <p:nvPr/>
        </p:nvCxnSpPr>
        <p:spPr>
          <a:xfrm>
            <a:off x="4260230" y="1906042"/>
            <a:ext cx="1512168" cy="14401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1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0" y="768604"/>
            <a:ext cx="10680700" cy="60137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59679" y="1475153"/>
            <a:ext cx="7499628" cy="28341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sz="2100" spc="-13" dirty="0">
                <a:solidFill>
                  <a:srgbClr val="000000"/>
                </a:solidFill>
                <a:latin typeface="Arial"/>
                <a:cs typeface="Arial"/>
              </a:rPr>
              <a:t>6.</a:t>
            </a:r>
            <a:r>
              <a:rPr sz="2100" spc="266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Erneute</a:t>
            </a:r>
            <a:r>
              <a:rPr sz="2100" u="sng" spc="-9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Anhörung</a:t>
            </a:r>
            <a:r>
              <a:rPr sz="2100" u="sng" spc="5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vor</a:t>
            </a:r>
            <a:r>
              <a:rPr sz="2100" u="sng" spc="2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„rip“</a:t>
            </a:r>
            <a:r>
              <a:rPr sz="2100" u="sng" spc="2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nötig:</a:t>
            </a:r>
            <a:r>
              <a:rPr sz="2100" u="sng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§ 71 VwGO?</a:t>
            </a:r>
          </a:p>
          <a:p>
            <a:pPr marL="630936" marR="0">
              <a:lnSpc>
                <a:spcPts val="2346"/>
              </a:lnSpc>
              <a:spcBef>
                <a:spcPts val="1483"/>
              </a:spcBef>
              <a:spcAft>
                <a:spcPts val="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→ </a:t>
            </a:r>
            <a:r>
              <a:rPr sz="2100" spc="-26" dirty="0">
                <a:solidFill>
                  <a:srgbClr val="000000"/>
                </a:solidFill>
                <a:latin typeface="Arial"/>
                <a:cs typeface="Arial"/>
              </a:rPr>
              <a:t>str.,</a:t>
            </a:r>
            <a:r>
              <a:rPr sz="2100" spc="1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nach</a:t>
            </a:r>
            <a:r>
              <a:rPr sz="2100" spc="1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Wortlaut</a:t>
            </a:r>
            <a:r>
              <a:rPr sz="2100" spc="3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-13" dirty="0">
                <a:solidFill>
                  <a:srgbClr val="000000"/>
                </a:solidFill>
                <a:latin typeface="Arial"/>
                <a:cs typeface="Arial"/>
              </a:rPr>
              <a:t>nur</a:t>
            </a:r>
            <a:r>
              <a:rPr sz="2100" spc="3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bei</a:t>
            </a:r>
            <a:r>
              <a:rPr sz="2100" spc="2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„erstmaliger“</a:t>
            </a:r>
            <a:r>
              <a:rPr sz="2100" spc="6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Beschwer</a:t>
            </a:r>
          </a:p>
          <a:p>
            <a:pPr marL="985838" marR="0" indent="-355600">
              <a:lnSpc>
                <a:spcPts val="2346"/>
              </a:lnSpc>
              <a:spcBef>
                <a:spcPts val="1495"/>
              </a:spcBef>
              <a:spcAft>
                <a:spcPts val="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→ evtl.</a:t>
            </a:r>
            <a:r>
              <a:rPr sz="2100" spc="1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analog</a:t>
            </a:r>
            <a:r>
              <a:rPr sz="2100" spc="5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-13" dirty="0">
                <a:solidFill>
                  <a:srgbClr val="000000"/>
                </a:solidFill>
                <a:latin typeface="Arial"/>
                <a:cs typeface="Arial"/>
              </a:rPr>
              <a:t>bei</a:t>
            </a:r>
            <a:r>
              <a:rPr sz="21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„zusätzlicher</a:t>
            </a:r>
            <a:r>
              <a:rPr sz="2100" spc="1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selbständiger</a:t>
            </a:r>
            <a:r>
              <a:rPr sz="2100" spc="6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Beschwer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“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(Gleichstellung</a:t>
            </a:r>
            <a:r>
              <a:rPr sz="2100" spc="3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16" dirty="0">
                <a:solidFill>
                  <a:srgbClr val="000000"/>
                </a:solidFill>
                <a:latin typeface="Arial"/>
                <a:cs typeface="Arial"/>
              </a:rPr>
              <a:t>in</a:t>
            </a:r>
            <a:r>
              <a:rPr sz="2100" spc="-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§</a:t>
            </a:r>
            <a:r>
              <a:rPr sz="2100" spc="1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-13" dirty="0">
                <a:solidFill>
                  <a:srgbClr val="000000"/>
                </a:solidFill>
                <a:latin typeface="Arial"/>
                <a:cs typeface="Arial"/>
              </a:rPr>
              <a:t>79</a:t>
            </a:r>
            <a:r>
              <a:rPr sz="2100" spc="2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sz="2100" spc="-1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-39" dirty="0">
                <a:solidFill>
                  <a:srgbClr val="000000"/>
                </a:solidFill>
                <a:latin typeface="Arial"/>
                <a:cs typeface="Arial"/>
              </a:rPr>
              <a:t>Nr.</a:t>
            </a:r>
            <a:r>
              <a:rPr sz="2100" spc="4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2,</a:t>
            </a:r>
            <a:r>
              <a:rPr sz="2100" spc="-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II</a:t>
            </a:r>
            <a:r>
              <a:rPr sz="2100" spc="-1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1</a:t>
            </a:r>
            <a:r>
              <a:rPr sz="2100" spc="1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VwGO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)</a:t>
            </a:r>
            <a:endParaRPr lang="de-DE" sz="21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985838" indent="-357188">
              <a:lnSpc>
                <a:spcPts val="2346"/>
              </a:lnSpc>
              <a:spcBef>
                <a:spcPts val="1495"/>
              </a:spcBef>
            </a:pP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→ ggf. bei fehlender</a:t>
            </a:r>
            <a:r>
              <a:rPr lang="de-DE" sz="2100" spc="-6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Anhörung</a:t>
            </a:r>
            <a:r>
              <a:rPr lang="de-DE" sz="2100" spc="5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heilbar:</a:t>
            </a:r>
            <a:r>
              <a:rPr lang="de-DE" sz="21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§</a:t>
            </a:r>
            <a:r>
              <a:rPr lang="de-DE" sz="2100" spc="1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45</a:t>
            </a:r>
            <a:r>
              <a:rPr lang="de-DE" sz="2100" spc="-1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I </a:t>
            </a:r>
            <a:r>
              <a:rPr lang="de-DE" sz="2100" spc="-46" dirty="0">
                <a:solidFill>
                  <a:srgbClr val="000000"/>
                </a:solidFill>
                <a:latin typeface="Arial"/>
                <a:cs typeface="Arial"/>
              </a:rPr>
              <a:t>Nr.</a:t>
            </a:r>
            <a:r>
              <a:rPr lang="de-DE" sz="2100" spc="7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spc="-13" dirty="0">
                <a:solidFill>
                  <a:srgbClr val="000000"/>
                </a:solidFill>
                <a:latin typeface="Arial"/>
                <a:cs typeface="Arial"/>
              </a:rPr>
              <a:t>3,</a:t>
            </a:r>
            <a:r>
              <a:rPr lang="de-DE" sz="2100" spc="2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II</a:t>
            </a:r>
            <a:r>
              <a:rPr lang="de-DE" sz="2100" spc="-3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VwVfG</a:t>
            </a:r>
          </a:p>
          <a:p>
            <a:pPr marL="946339" marR="0">
              <a:lnSpc>
                <a:spcPts val="2346"/>
              </a:lnSpc>
              <a:spcBef>
                <a:spcPts val="1495"/>
              </a:spcBef>
              <a:spcAft>
                <a:spcPts val="0"/>
              </a:spcAft>
            </a:pPr>
            <a:endParaRPr sz="21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04675" y="209015"/>
            <a:ext cx="3133725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1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0" y="768604"/>
            <a:ext cx="10680700" cy="60137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59679" y="1475153"/>
            <a:ext cx="5653381" cy="3360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sz="2100" b="1" dirty="0">
                <a:solidFill>
                  <a:srgbClr val="000000"/>
                </a:solidFill>
                <a:latin typeface="Arial"/>
                <a:cs typeface="Arial"/>
              </a:rPr>
              <a:t>II.</a:t>
            </a:r>
            <a:r>
              <a:rPr sz="2100" b="1" spc="26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b="1" u="sng" dirty="0">
                <a:solidFill>
                  <a:srgbClr val="000000"/>
                </a:solidFill>
                <a:latin typeface="Arial"/>
                <a:cs typeface="Arial"/>
              </a:rPr>
              <a:t>Bestandskraft</a:t>
            </a:r>
            <a:r>
              <a:rPr sz="2100" b="1" u="sng" spc="4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b="1" u="sng" dirty="0">
                <a:solidFill>
                  <a:srgbClr val="000000"/>
                </a:solidFill>
                <a:latin typeface="Arial"/>
                <a:cs typeface="Arial"/>
              </a:rPr>
              <a:t>eines</a:t>
            </a:r>
            <a:r>
              <a:rPr sz="2100" b="1" u="sng" spc="1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b="1" u="sng" dirty="0">
                <a:solidFill>
                  <a:srgbClr val="000000"/>
                </a:solidFill>
                <a:latin typeface="Arial"/>
                <a:cs typeface="Arial"/>
              </a:rPr>
              <a:t>Verwaltungsaktes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59679" y="1955159"/>
            <a:ext cx="9275604" cy="3360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sz="2100" spc="-13" dirty="0">
                <a:solidFill>
                  <a:srgbClr val="000000"/>
                </a:solidFill>
                <a:latin typeface="Arial"/>
                <a:cs typeface="Arial"/>
              </a:rPr>
              <a:t>1.</a:t>
            </a:r>
            <a:r>
              <a:rPr sz="2100" spc="266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Widerspruchsfrist</a:t>
            </a:r>
            <a:r>
              <a:rPr sz="2100" u="sng" spc="5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gemäß §</a:t>
            </a:r>
            <a:r>
              <a:rPr sz="2100" u="sng" spc="1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spc="-13" dirty="0">
                <a:solidFill>
                  <a:srgbClr val="000000"/>
                </a:solidFill>
                <a:latin typeface="Arial"/>
                <a:cs typeface="Arial"/>
              </a:rPr>
              <a:t>70</a:t>
            </a:r>
            <a:r>
              <a:rPr sz="2100" u="sng" spc="2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VwGO</a:t>
            </a:r>
            <a:r>
              <a:rPr sz="2100" u="sng" spc="-1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und</a:t>
            </a:r>
            <a:r>
              <a:rPr sz="2100" u="sng" spc="3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Klagefrist</a:t>
            </a:r>
            <a:r>
              <a:rPr sz="2100" u="sng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gemäß</a:t>
            </a:r>
            <a:r>
              <a:rPr sz="2100" u="sng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§ 74 VwGO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04586" y="2787292"/>
            <a:ext cx="2213408" cy="3360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Widerspruchsfrist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913093" y="2787292"/>
            <a:ext cx="1264124" cy="3360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sz="2100" u="sng" dirty="0">
                <a:solidFill>
                  <a:srgbClr val="000000"/>
                </a:solidFill>
                <a:latin typeface="Arial"/>
                <a:cs typeface="Arial"/>
              </a:rPr>
              <a:t>Klagefrist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989053" y="3267300"/>
            <a:ext cx="3927825" cy="16671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7188" marR="0" indent="-357188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→</a:t>
            </a:r>
            <a:r>
              <a:rPr sz="2100" spc="-20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grds. § </a:t>
            </a:r>
            <a:r>
              <a:rPr sz="2100" spc="-13" dirty="0">
                <a:solidFill>
                  <a:srgbClr val="000000"/>
                </a:solidFill>
                <a:latin typeface="Arial"/>
                <a:cs typeface="Arial"/>
              </a:rPr>
              <a:t>70</a:t>
            </a:r>
            <a:r>
              <a:rPr sz="2100" spc="2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I VwGO:</a:t>
            </a:r>
            <a:r>
              <a:rPr sz="2100" spc="1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1</a:t>
            </a:r>
            <a:r>
              <a:rPr sz="2100" spc="1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Monat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nach</a:t>
            </a:r>
            <a:r>
              <a:rPr sz="2100" spc="1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Bekanntgabe</a:t>
            </a:r>
            <a:r>
              <a:rPr sz="2100" spc="5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des</a:t>
            </a:r>
            <a:r>
              <a:rPr sz="2100" spc="2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-162" dirty="0">
                <a:solidFill>
                  <a:srgbClr val="000000"/>
                </a:solidFill>
                <a:latin typeface="Arial"/>
                <a:cs typeface="Arial"/>
              </a:rPr>
              <a:t>VA</a:t>
            </a:r>
          </a:p>
          <a:p>
            <a:pPr marL="357188" marR="0" indent="-357188">
              <a:lnSpc>
                <a:spcPts val="2346"/>
              </a:lnSpc>
              <a:spcBef>
                <a:spcPts val="1495"/>
              </a:spcBef>
              <a:spcAft>
                <a:spcPts val="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→</a:t>
            </a:r>
            <a:r>
              <a:rPr sz="2100" spc="-20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außer</a:t>
            </a:r>
            <a:r>
              <a:rPr sz="2100" spc="1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-13" dirty="0">
                <a:solidFill>
                  <a:srgbClr val="000000"/>
                </a:solidFill>
                <a:latin typeface="Arial"/>
                <a:cs typeface="Arial"/>
              </a:rPr>
              <a:t>§§</a:t>
            </a:r>
            <a:r>
              <a:rPr sz="2100" spc="2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70</a:t>
            </a:r>
            <a:r>
              <a:rPr sz="2100" spc="-1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II,</a:t>
            </a:r>
            <a:r>
              <a:rPr sz="2100" spc="-1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58 II</a:t>
            </a:r>
            <a:r>
              <a:rPr sz="2100" spc="-3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VwGO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Jahresfrist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 bei</a:t>
            </a:r>
            <a:r>
              <a:rPr sz="2100" spc="2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fehlender</a:t>
            </a:r>
            <a:r>
              <a:rPr sz="2100" spc="4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oder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fehlerhafter</a:t>
            </a:r>
            <a:r>
              <a:rPr sz="2100" spc="4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RBB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597690" y="3267300"/>
            <a:ext cx="4921101" cy="22570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7188" marR="0" indent="-357188">
              <a:lnSpc>
                <a:spcPts val="2346"/>
              </a:lnSpc>
              <a:spcBef>
                <a:spcPts val="0"/>
              </a:spcBef>
              <a:spcAft>
                <a:spcPts val="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→</a:t>
            </a:r>
            <a:r>
              <a:rPr sz="2100" spc="-20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grds. § </a:t>
            </a:r>
            <a:r>
              <a:rPr sz="2100" spc="-13" dirty="0">
                <a:solidFill>
                  <a:srgbClr val="000000"/>
                </a:solidFill>
                <a:latin typeface="Arial"/>
                <a:cs typeface="Arial"/>
              </a:rPr>
              <a:t>74</a:t>
            </a:r>
            <a:r>
              <a:rPr sz="2100" spc="2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I VwGO:</a:t>
            </a:r>
            <a:r>
              <a:rPr sz="2100" spc="1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1</a:t>
            </a:r>
            <a:r>
              <a:rPr sz="2100" spc="1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Monat</a:t>
            </a:r>
            <a:r>
              <a:rPr sz="2100" spc="3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nach</a:t>
            </a:r>
            <a:r>
              <a:rPr sz="2100" spc="1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Zustellung</a:t>
            </a:r>
            <a:r>
              <a:rPr sz="21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des WB</a:t>
            </a:r>
            <a:r>
              <a:rPr sz="2100" spc="1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(vgl.</a:t>
            </a:r>
            <a:r>
              <a:rPr sz="2100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§</a:t>
            </a:r>
            <a:r>
              <a:rPr sz="2100" spc="1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-13" dirty="0">
                <a:solidFill>
                  <a:srgbClr val="000000"/>
                </a:solidFill>
                <a:latin typeface="Arial"/>
                <a:cs typeface="Arial"/>
              </a:rPr>
              <a:t>73</a:t>
            </a:r>
            <a:r>
              <a:rPr sz="2100" spc="2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III</a:t>
            </a:r>
            <a:r>
              <a:rPr sz="2100" spc="-3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VwGO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)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-31" dirty="0" err="1">
                <a:solidFill>
                  <a:srgbClr val="000000"/>
                </a:solidFill>
                <a:latin typeface="Arial"/>
                <a:cs typeface="Arial"/>
              </a:rPr>
              <a:t>bzw</a:t>
            </a:r>
            <a:r>
              <a:rPr sz="2100" spc="-31" dirty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r>
              <a:rPr sz="21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1</a:t>
            </a:r>
            <a:r>
              <a:rPr sz="2100" spc="1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Monat</a:t>
            </a:r>
            <a:r>
              <a:rPr sz="2100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nach</a:t>
            </a:r>
            <a:r>
              <a:rPr sz="2100" spc="1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Bekanntgabe</a:t>
            </a:r>
            <a:r>
              <a:rPr sz="2100" spc="3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des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spc="-52" dirty="0">
                <a:solidFill>
                  <a:srgbClr val="000000"/>
                </a:solidFill>
                <a:latin typeface="Arial"/>
                <a:cs typeface="Arial"/>
              </a:rPr>
              <a:t>VA,</a:t>
            </a:r>
            <a:r>
              <a:rPr lang="de-DE" sz="2100" spc="-5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wenn</a:t>
            </a:r>
            <a:r>
              <a:rPr sz="2100" spc="1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ein</a:t>
            </a:r>
            <a:r>
              <a:rPr sz="2100" spc="1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WB</a:t>
            </a:r>
            <a:r>
              <a:rPr sz="2100" spc="1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nicht</a:t>
            </a:r>
            <a:r>
              <a:rPr sz="2100" spc="1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erforderlich</a:t>
            </a:r>
            <a:r>
              <a:rPr sz="2100" spc="5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ist</a:t>
            </a:r>
          </a:p>
          <a:p>
            <a:pPr marL="357188" marR="0" indent="-357188">
              <a:lnSpc>
                <a:spcPts val="2346"/>
              </a:lnSpc>
              <a:spcBef>
                <a:spcPts val="1495"/>
              </a:spcBef>
              <a:spcAft>
                <a:spcPts val="0"/>
              </a:spcAft>
            </a:pP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→</a:t>
            </a:r>
            <a:r>
              <a:rPr sz="2100" spc="-20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außer</a:t>
            </a:r>
            <a:r>
              <a:rPr sz="2100" spc="1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§ 58 II</a:t>
            </a:r>
            <a:r>
              <a:rPr sz="2100" spc="-1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VwGO:</a:t>
            </a:r>
            <a:r>
              <a:rPr sz="2100" spc="1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Jahresfrist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bei</a:t>
            </a:r>
            <a:r>
              <a:rPr lang="de-DE" sz="2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 err="1">
                <a:solidFill>
                  <a:srgbClr val="000000"/>
                </a:solidFill>
                <a:latin typeface="Arial"/>
                <a:cs typeface="Arial"/>
              </a:rPr>
              <a:t>fehlender</a:t>
            </a:r>
            <a:r>
              <a:rPr sz="2100" spc="4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oder</a:t>
            </a:r>
            <a:r>
              <a:rPr sz="2100" spc="1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fehlerhafter</a:t>
            </a:r>
            <a:r>
              <a:rPr sz="2100" spc="4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000000"/>
                </a:solidFill>
                <a:latin typeface="Arial"/>
                <a:cs typeface="Arial"/>
              </a:rPr>
              <a:t>RBB</a:t>
            </a:r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04675" y="209015"/>
            <a:ext cx="3133725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build="p"/>
      <p:bldP spid="9" grpId="0" build="p"/>
    </p:bldLst>
  </p:timing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3680</Words>
  <Application>Microsoft Office PowerPoint</Application>
  <PresentationFormat>Benutzerdefiniert</PresentationFormat>
  <Paragraphs>312</Paragraphs>
  <Slides>41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41</vt:i4>
      </vt:variant>
    </vt:vector>
  </HeadingPairs>
  <TitlesOfParts>
    <vt:vector size="45" baseType="lpstr">
      <vt:lpstr>Arial</vt:lpstr>
      <vt:lpstr>Wingdings</vt:lpstr>
      <vt:lpstr>Calibri</vt:lpstr>
      <vt:lpstr>Theme 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dc:creator>doc2pdf</dc:creator>
  <cp:lastModifiedBy>Dr. Manuel Mielke</cp:lastModifiedBy>
  <cp:revision>81</cp:revision>
  <dcterms:modified xsi:type="dcterms:W3CDTF">2025-02-03T19:41:42Z</dcterms:modified>
</cp:coreProperties>
</file>