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  <p:sldId id="287" r:id="rId31"/>
    <p:sldId id="288" r:id="rId32"/>
    <p:sldId id="289" r:id="rId33"/>
    <p:sldId id="284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285" r:id="rId42"/>
  </p:sldIdLst>
  <p:sldSz cx="10680700" cy="7556500"/>
  <p:notesSz cx="106807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1" autoAdjust="0"/>
    <p:restoredTop sz="94660"/>
  </p:normalViewPr>
  <p:slideViewPr>
    <p:cSldViewPr>
      <p:cViewPr varScale="1">
        <p:scale>
          <a:sx n="95" d="100"/>
          <a:sy n="95" d="100"/>
        </p:scale>
        <p:origin x="1554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67942" y="2063184"/>
            <a:ext cx="7160434" cy="2282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416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Assessorkurs</a:t>
            </a:r>
            <a:r>
              <a:rPr sz="4400" spc="5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400" spc="3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</a:t>
            </a:r>
            <a:r>
              <a:rPr sz="440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40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endParaRPr sz="4400" spc="-1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2080" marR="0">
              <a:lnSpc>
                <a:spcPts val="6416"/>
              </a:lnSpc>
              <a:spcBef>
                <a:spcPts val="4985"/>
              </a:spcBef>
              <a:spcAft>
                <a:spcPts val="0"/>
              </a:spcAft>
            </a:pPr>
            <a:r>
              <a:rPr sz="400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Kurseinheit</a:t>
            </a:r>
            <a:r>
              <a:rPr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5" name="object 7"/>
          <p:cNvSpPr txBox="1">
            <a:spLocks/>
          </p:cNvSpPr>
          <p:nvPr/>
        </p:nvSpPr>
        <p:spPr>
          <a:xfrm>
            <a:off x="600556" y="277966"/>
            <a:ext cx="4506595" cy="293029"/>
          </a:xfrm>
          <a:prstGeom prst="rect">
            <a:avLst/>
          </a:prstGeom>
        </p:spPr>
        <p:txBody>
          <a:bodyPr vert="horz" wrap="square" lIns="0" tIns="1587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125"/>
              </a:spcBef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Dr. Manuel Mielke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3007723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Fristenberechnung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9679" y="1955159"/>
            <a:ext cx="966903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a)</a:t>
            </a:r>
            <a:r>
              <a:rPr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u="sng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36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de-DE" sz="2100" u="sng" spc="-36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u="sng" spc="-36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de-DE" sz="2100" u="sng" spc="-36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u="sng" spc="-36" dirty="0">
                <a:solidFill>
                  <a:srgbClr val="000000"/>
                </a:solidFill>
                <a:latin typeface="Arial"/>
                <a:cs typeface="Arial"/>
              </a:rPr>
              <a:t>v.</a:t>
            </a:r>
            <a:r>
              <a:rPr sz="2100" u="sng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41 VwVfG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(bzgl.</a:t>
            </a:r>
            <a:r>
              <a:rPr sz="2100" u="sng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elektronisch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u="sng" spc="4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62" dirty="0">
                <a:solidFill>
                  <a:srgbClr val="000000"/>
                </a:solidFill>
                <a:latin typeface="Arial"/>
                <a:cs typeface="Arial"/>
              </a:rPr>
              <a:t>VA</a:t>
            </a:r>
            <a:r>
              <a:rPr sz="2100" u="sng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vgl. § 41 IIa</a:t>
            </a:r>
            <a:r>
              <a:rPr sz="2100" u="sng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VwVfG)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35059" y="2627247"/>
            <a:ext cx="1797356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41 II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VwVfG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93836" y="2627247"/>
            <a:ext cx="2272081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41 III,</a:t>
            </a:r>
            <a:r>
              <a:rPr sz="2100" u="sng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IV</a:t>
            </a:r>
            <a:r>
              <a:rPr sz="2100" u="sng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VwVfG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4692" y="2627247"/>
            <a:ext cx="1829360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41 V</a:t>
            </a:r>
            <a:r>
              <a:rPr sz="2100" u="sng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VwVfG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19525" y="3107254"/>
            <a:ext cx="2347877" cy="170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nur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Übermittlung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per einfacher Post gilt die 4-Tages-Fiktion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79159" y="3107254"/>
            <a:ext cx="1724898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Zustellung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379159" y="3588824"/>
            <a:ext cx="2962374" cy="31294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§ 73 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§ 69 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VwVfG: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52" dirty="0">
                <a:solidFill>
                  <a:srgbClr val="000000"/>
                </a:solidFill>
                <a:latin typeface="Arial"/>
                <a:cs typeface="Arial"/>
              </a:rPr>
              <a:t>VA,</a:t>
            </a:r>
            <a:r>
              <a:rPr lang="de-DE" sz="2100" spc="-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förmliches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1" dirty="0" err="1">
                <a:solidFill>
                  <a:srgbClr val="000000"/>
                </a:solidFill>
                <a:latin typeface="Arial"/>
                <a:cs typeface="Arial"/>
              </a:rPr>
              <a:t>Verw</a:t>
            </a:r>
            <a:r>
              <a:rPr lang="de-DE" sz="2100" spc="-41" dirty="0" err="1">
                <a:solidFill>
                  <a:srgbClr val="000000"/>
                </a:solidFill>
                <a:latin typeface="Arial"/>
                <a:cs typeface="Arial"/>
              </a:rPr>
              <a:t>altungsverfahren</a:t>
            </a:r>
            <a:r>
              <a:rPr lang="de-DE" sz="2100" spc="-41" dirty="0">
                <a:solidFill>
                  <a:srgbClr val="000000"/>
                </a:solidFill>
                <a:latin typeface="Arial"/>
                <a:cs typeface="Arial"/>
              </a:rPr>
              <a:t> abschließt</a:t>
            </a: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§ 13 VII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VwVG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: Androhung von Zwangsmitteln</a:t>
            </a:r>
            <a:endParaRPr sz="2100" spc="-4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28182" y="3014392"/>
            <a:ext cx="3456384" cy="3539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13" indent="-265113">
              <a:lnSpc>
                <a:spcPts val="27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öffentliche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</a:p>
          <a:p>
            <a:pPr marL="357188" indent="-357188">
              <a:lnSpc>
                <a:spcPts val="2700"/>
              </a:lnSpc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Sonderform gem. §§ 39 II, VI, 45 IV StVO: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Aufstellen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sofern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unter Anwendung der nach § 1 StVO gebotenen Sorgfalt ohne Weiteres erkennbar („Sichtbarkeitsgrundsatz“, keine anlasslose Nachschaupflicht)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675" y="209015"/>
            <a:ext cx="3133725" cy="1600200"/>
          </a:xfrm>
          <a:prstGeom prst="rect">
            <a:avLst/>
          </a:prstGeom>
        </p:spPr>
      </p:pic>
      <p:cxnSp>
        <p:nvCxnSpPr>
          <p:cNvPr id="24" name="Gerade Verbindung mit Pfeil 23"/>
          <p:cNvCxnSpPr/>
          <p:nvPr/>
        </p:nvCxnSpPr>
        <p:spPr>
          <a:xfrm flipH="1">
            <a:off x="2604046" y="2338090"/>
            <a:ext cx="2232248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4836294" y="2338090"/>
            <a:ext cx="0" cy="2891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836294" y="2338090"/>
            <a:ext cx="3096344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build="p"/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8" y="1475153"/>
            <a:ext cx="9589183" cy="17568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Fristenberechnung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(→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Bsp.</a:t>
            </a:r>
            <a:r>
              <a:rPr sz="2100" u="sng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aus</a:t>
            </a:r>
            <a:r>
              <a:rPr sz="2100" u="sng" spc="-9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Akte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2)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aa)</a:t>
            </a:r>
            <a:r>
              <a:rPr sz="2100" spc="136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Fristbeginn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Übermittlung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Post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3-Tages-Fiktion</a:t>
            </a:r>
            <a:r>
              <a:rPr sz="2100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 41 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VwVfG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15265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[Achtung: seit 1.1.2025: </a:t>
            </a: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-Tages-Fiktion]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630936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Mo, 10.9.:</a:t>
            </a:r>
            <a:r>
              <a:rPr sz="21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Aufgabe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Post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(siehe „ab“-Vermerk)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8610" y="3405610"/>
            <a:ext cx="10283968" cy="1859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85838" marR="0" indent="-35560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Do, 13.9.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dritter Tag nach Aufgabe zur Post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=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frühester</a:t>
            </a:r>
            <a:r>
              <a:rPr sz="2100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Zeitpunkt,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h.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tatsächlicher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früherer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Zugang</a:t>
            </a:r>
            <a:r>
              <a:rPr sz="2100" spc="6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61" dirty="0">
                <a:solidFill>
                  <a:srgbClr val="000000"/>
                </a:solidFill>
                <a:latin typeface="Arial"/>
                <a:cs typeface="Arial"/>
              </a:rPr>
              <a:t>irrelevant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985838" marR="0" indent="-3556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8" dirty="0">
                <a:solidFill>
                  <a:srgbClr val="000000"/>
                </a:solidFill>
                <a:latin typeface="Arial"/>
                <a:cs typeface="Arial"/>
              </a:rPr>
              <a:t>Fr,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14.9.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0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Uhr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Beginn der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Monatsfrist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57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222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ZPO,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187</a:t>
            </a:r>
            <a:r>
              <a:rPr sz="2100" u="sng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 BGB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bb)</a:t>
            </a:r>
            <a:r>
              <a:rPr sz="2100" spc="136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Fristende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1878" y="5438660"/>
            <a:ext cx="9146303" cy="1564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eigentlich: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Sa,</a:t>
            </a:r>
            <a:r>
              <a:rPr sz="2100" spc="-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13.10.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24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Uhr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-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57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VwGO, § 222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ZPO,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188</a:t>
            </a:r>
            <a:r>
              <a:rPr sz="2100" u="sng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BGB)</a:t>
            </a:r>
          </a:p>
          <a:p>
            <a:pPr marL="357188" marR="0" indent="-357188">
              <a:lnSpc>
                <a:spcPts val="2346"/>
              </a:lnSpc>
              <a:spcBef>
                <a:spcPts val="1484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aber hier: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Mo, 15.10.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24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Uhr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57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222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I,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ZPO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 § 188 II BGB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ggf.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letzter</a:t>
            </a:r>
            <a:r>
              <a:rPr sz="2100" spc="-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75" dirty="0">
                <a:solidFill>
                  <a:srgbClr val="000000"/>
                </a:solidFill>
                <a:latin typeface="Arial"/>
                <a:cs typeface="Arial"/>
              </a:rPr>
              <a:t>Tag</a:t>
            </a:r>
            <a:r>
              <a:rPr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Monats: § 188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BGB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2725" y="1270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-18391" y="-19540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9301151" cy="78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b)</a:t>
            </a:r>
            <a:r>
              <a:rPr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Fehlende</a:t>
            </a:r>
            <a:r>
              <a:rPr sz="2100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u="sng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im Mehrpersonenverhältnis</a:t>
            </a:r>
          </a:p>
          <a:p>
            <a:pPr marL="985838" marR="0" indent="-3556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Grds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. ist</a:t>
            </a:r>
            <a:r>
              <a:rPr sz="21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ein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Fristbeginn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unmöglich,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fehlt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382" y="2447126"/>
            <a:ext cx="9102262" cy="15517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6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Aber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im Mehrpersonenverhältnis</a:t>
            </a:r>
            <a:r>
              <a:rPr sz="2100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ersetzt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durch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„positive Kenntnis“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oder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„Kennenmüssen“</a:t>
            </a:r>
            <a:r>
              <a:rPr sz="2100" spc="6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(grob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fahrlässige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Unkenntnis),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242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BGB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23" dirty="0">
                <a:solidFill>
                  <a:srgbClr val="000000"/>
                </a:solidFill>
                <a:latin typeface="Arial"/>
                <a:cs typeface="Arial"/>
              </a:rPr>
              <a:t>(Treu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Glauben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Folge ist aber nicht Beginn einer Frist, sondern Möglichkeit der Verwirkung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382" y="4170339"/>
            <a:ext cx="8382182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Orientierungspunkt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für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Verwirkung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dann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 aber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Verwirkung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" dirty="0">
                <a:solidFill>
                  <a:srgbClr val="000000"/>
                </a:solidFill>
                <a:latin typeface="Arial"/>
                <a:cs typeface="Arial"/>
              </a:rPr>
              <a:t>auch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spc="-1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Ablauf von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Jahr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möglich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242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BGB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23" dirty="0">
                <a:solidFill>
                  <a:srgbClr val="000000"/>
                </a:solidFill>
                <a:latin typeface="Arial"/>
                <a:cs typeface="Arial"/>
              </a:rPr>
              <a:t>(Treu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Glauben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79382" y="5290418"/>
            <a:ext cx="8230143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spc="-15" dirty="0" err="1">
                <a:solidFill>
                  <a:srgbClr val="000000"/>
                </a:solidFill>
                <a:latin typeface="Arial"/>
                <a:cs typeface="Arial"/>
              </a:rPr>
              <a:t>Verwirkung</a:t>
            </a:r>
            <a:r>
              <a:rPr sz="2100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verlangt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Zeit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und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ein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Umstands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moment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(Mehrpersonenverhältnis zusätzlich: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Vertrauens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moment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725" y="1270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0616" y="1475153"/>
            <a:ext cx="380515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spc="-27" dirty="0">
                <a:solidFill>
                  <a:srgbClr val="000000"/>
                </a:solidFill>
                <a:latin typeface="Arial"/>
                <a:cs typeface="Arial"/>
              </a:rPr>
              <a:t>BVerw</a:t>
            </a:r>
            <a:r>
              <a:rPr sz="2100" b="1" spc="-5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G,</a:t>
            </a:r>
            <a:r>
              <a:rPr sz="2100" b="1" spc="-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spc="-14" dirty="0">
                <a:solidFill>
                  <a:srgbClr val="000000"/>
                </a:solidFill>
                <a:latin typeface="Arial"/>
                <a:cs typeface="Arial"/>
              </a:rPr>
              <a:t>11.9.2018,</a:t>
            </a:r>
            <a:r>
              <a:rPr sz="2100" b="1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2100" b="1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B 34.18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9679" y="1955160"/>
            <a:ext cx="9952573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8650" marR="0" indent="-62865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22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Prüfung,</a:t>
            </a:r>
            <a:r>
              <a:rPr sz="2100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ob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das verfahrensrechtliche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zum Widerspruch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einem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Dritten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erteilte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Baugenehmigung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verwirkt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ist,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kann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nur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veranlasst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sein,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Baugenehmigung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schon wegen</a:t>
            </a:r>
            <a:r>
              <a:rPr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5" dirty="0" err="1">
                <a:solidFill>
                  <a:srgbClr val="000000"/>
                </a:solidFill>
                <a:latin typeface="Arial"/>
                <a:cs typeface="Arial"/>
              </a:rPr>
              <a:t>Versäumung</a:t>
            </a:r>
            <a:r>
              <a:rPr sz="2100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Widerspruchsfrist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bestandskräftig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geworden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6" y="3880004"/>
            <a:ext cx="1323637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Zeitablauf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9678" y="4360012"/>
            <a:ext cx="6348823" cy="78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  <a:tabLst>
                <a:tab pos="2509838" algn="l"/>
              </a:tabLs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4.7.2008: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Genehmigung	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tabLst>
                <a:tab pos="2509838" algn="l"/>
              </a:tabLs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2.1.2009: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Baubeginn (Kenntnis möglich)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679" y="5323150"/>
            <a:ext cx="5557817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3.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28.10.2009:</a:t>
            </a:r>
            <a:r>
              <a:rPr sz="2100" spc="326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Antrag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Akteneinsicht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79" y="5803287"/>
            <a:ext cx="7644967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6"/>
              </a:lnSpc>
              <a:tabLst>
                <a:tab pos="2509838" algn="l"/>
              </a:tabLs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9" dirty="0">
                <a:solidFill>
                  <a:srgbClr val="000000"/>
                </a:solidFill>
                <a:latin typeface="Arial"/>
                <a:cs typeface="Arial"/>
              </a:rPr>
              <a:t>1.11.20</a:t>
            </a:r>
            <a:r>
              <a:rPr sz="2100" u="sng" spc="-19" dirty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sz="2100" spc="-19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de-DE" sz="2100" spc="-19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Akteneinsicht</a:t>
            </a:r>
            <a:r>
              <a:rPr lang="de-DE"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gewährt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(positive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Kenntnis)</a:t>
            </a:r>
            <a:endParaRPr sz="2100" spc="-19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679" y="6284856"/>
            <a:ext cx="7962159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8" dirty="0">
                <a:solidFill>
                  <a:srgbClr val="000000"/>
                </a:solidFill>
                <a:latin typeface="Arial"/>
                <a:cs typeface="Arial"/>
              </a:rPr>
              <a:t>24.11.2010:</a:t>
            </a:r>
            <a:r>
              <a:rPr sz="2100" spc="34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(keine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Verfristung</a:t>
            </a:r>
            <a:r>
              <a:rPr sz="2100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Verwirkung)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725" y="1270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-12982" y="812800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9661191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8650" marR="0" indent="-62865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c)</a:t>
            </a:r>
            <a:r>
              <a:rPr sz="2100" spc="26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Zulässige Klage bei r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ügelose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 Einlassen der W.-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trotz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verfristete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Widerspruch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9632" y="2336195"/>
            <a:ext cx="1070647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MM: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(–)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838475" y="2336195"/>
            <a:ext cx="4633751" cy="1048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hM: (+)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-4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sofern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W.-</a:t>
            </a:r>
            <a:r>
              <a:rPr sz="2100" spc="-16" dirty="0" err="1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zumin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dest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hilfsweise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sachliche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Erwägungen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im WB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macht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4228" y="2816203"/>
            <a:ext cx="4210398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Fristen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als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zwingendes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stehen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zur Disposition</a:t>
            </a:r>
          </a:p>
          <a:p>
            <a:pPr marL="357188" indent="-357188">
              <a:lnSpc>
                <a:spcPts val="2800"/>
              </a:lnSpc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Beachte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 err="1">
                <a:solidFill>
                  <a:srgbClr val="000000"/>
                </a:solidFill>
                <a:latin typeface="Arial"/>
                <a:cs typeface="Arial"/>
              </a:rPr>
              <a:t>Mehrpersonenverhältnis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dies</a:t>
            </a:r>
            <a:r>
              <a:rPr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unstreitig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ansonsten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W.-Behörde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gesicherte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Rechtsposition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durch den VA Begünstigten 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eingriffe 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22941" y="3779342"/>
            <a:ext cx="5129810" cy="1407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Widerspruchsfrist</a:t>
            </a:r>
            <a:r>
              <a:rPr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dient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Schutz</a:t>
            </a:r>
            <a:r>
              <a:rPr sz="2100" spc="-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 err="1">
                <a:solidFill>
                  <a:srgbClr val="000000"/>
                </a:solidFill>
                <a:latin typeface="Arial"/>
                <a:cs typeface="Arial"/>
              </a:rPr>
              <a:t>Verwaltung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h.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W.-</a:t>
            </a:r>
            <a:r>
              <a:rPr sz="2100" spc="-16" dirty="0" err="1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kann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als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„Herrin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000000"/>
                </a:solidFill>
                <a:latin typeface="Arial"/>
                <a:cs typeface="Arial"/>
              </a:rPr>
              <a:t>Vorverfahrens“</a:t>
            </a:r>
            <a:r>
              <a:rPr sz="21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diesen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verzichten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8582" y="-104229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4894313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120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3.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Zustellung</a:t>
            </a:r>
            <a:r>
              <a:rPr sz="2100" u="sng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eines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Verwaltungsaktes</a:t>
            </a:r>
            <a:endParaRPr sz="21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854" y="2122066"/>
            <a:ext cx="9437832" cy="23852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1200"/>
              </a:spcBef>
              <a:spcAft>
                <a:spcPts val="12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Gemäß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73 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 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Widerspruchsbescheid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zuzustellen,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wobei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1" dirty="0">
                <a:solidFill>
                  <a:srgbClr val="000000"/>
                </a:solidFill>
                <a:latin typeface="Arial"/>
                <a:cs typeface="Arial"/>
              </a:rPr>
              <a:t>Vorschriften</a:t>
            </a:r>
            <a:r>
              <a:rPr sz="2100" spc="2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VwZG zugestellt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 VwGO).</a:t>
            </a:r>
          </a:p>
          <a:p>
            <a:pPr marL="357188" marR="0" indent="-357188">
              <a:lnSpc>
                <a:spcPts val="2346"/>
              </a:lnSpc>
              <a:spcBef>
                <a:spcPts val="1200"/>
              </a:spcBef>
              <a:spcAft>
                <a:spcPts val="12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Eine Definition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„Zustellung“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regelt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 I VwZG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(„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i="1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… </a:t>
            </a:r>
            <a:r>
              <a:rPr sz="2100" i="1" spc="16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sz="2100" i="1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sz="2100" i="1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diesem</a:t>
            </a:r>
            <a:r>
              <a:rPr sz="2100" i="1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Gesetz bestimmten</a:t>
            </a:r>
            <a:r>
              <a:rPr sz="2100" i="1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Form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“),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wobei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 III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VwZG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2" dirty="0">
                <a:solidFill>
                  <a:srgbClr val="000000"/>
                </a:solidFill>
                <a:latin typeface="Arial"/>
                <a:cs typeface="Arial"/>
              </a:rPr>
              <a:t>Wahl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zwischen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Zustellungsarten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hat.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346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Berlin: Bundes-VwZG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iVm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§ 7 VwVfG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Bln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34" y="17955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55611" y="1475153"/>
            <a:ext cx="2124125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Zustellungsarten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5120" y="2167034"/>
            <a:ext cx="2464949" cy="48218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403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3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VwZG: PZU</a:t>
            </a:r>
          </a:p>
          <a:p>
            <a:pPr marL="357188" marR="0" indent="-357188">
              <a:lnSpc>
                <a:spcPts val="2700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3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VwZG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177-182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ZPO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insb. Ersatzzustellung durch Einlegen in den Briefkasten, § 180 ZPO</a:t>
            </a: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PZU = öffentliche Urkunde, §§ 182, 418 ZPO</a:t>
            </a:r>
          </a:p>
          <a:p>
            <a:pPr marL="315403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27869" y="2165471"/>
            <a:ext cx="3105563" cy="81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4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VwZG: Einschreiben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(Übergabe</a:t>
            </a:r>
            <a:r>
              <a:rPr sz="2100" u="sng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Rückschein)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959829" y="2165471"/>
            <a:ext cx="2484990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517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5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VwZG: </a:t>
            </a:r>
            <a:r>
              <a:rPr sz="2100" u="sng" spc="-15" dirty="0">
                <a:solidFill>
                  <a:srgbClr val="000000"/>
                </a:solidFill>
                <a:latin typeface="Arial"/>
                <a:cs typeface="Arial"/>
              </a:rPr>
              <a:t>EB</a:t>
            </a:r>
          </a:p>
          <a:p>
            <a:pPr marL="357188" marR="0" indent="-357188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gemäß</a:t>
            </a:r>
            <a:r>
              <a:rPr sz="21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Abs.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 (u.a.)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RA</a:t>
            </a:r>
            <a:r>
              <a:rPr sz="21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„auch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dere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Weise“ möglich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12335" y="3127048"/>
            <a:ext cx="4498574" cy="2192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Zustellung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mit</a:t>
            </a:r>
            <a:r>
              <a:rPr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tats.</a:t>
            </a:r>
            <a:r>
              <a:rPr sz="2100" spc="-1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Aushändigung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5113" indent="-265113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4 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VwZG: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Nachweis</a:t>
            </a:r>
            <a:r>
              <a:rPr lang="de-DE"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mittels Rückscheins </a:t>
            </a:r>
          </a:p>
          <a:p>
            <a:pPr marL="357188" indent="-357188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im Übrigen § 4 II 2 VwZG: 4-Tages-Fiktion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2027982" y="1834034"/>
            <a:ext cx="3096344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5124326" y="1811206"/>
            <a:ext cx="0" cy="3542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5124326" y="1834034"/>
            <a:ext cx="3709704" cy="2391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34" y="17955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7759" y="2194074"/>
            <a:ext cx="9350541" cy="2372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0"/>
              </a:spcBef>
              <a:spcAft>
                <a:spcPts val="12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Gemäß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Zustellung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zwingend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Bevollmächtigten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richten,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er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schriftliche</a:t>
            </a:r>
            <a:r>
              <a:rPr sz="2100" spc="-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Vollmacht</a:t>
            </a:r>
            <a:r>
              <a:rPr sz="21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vorgelegt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hat.</a:t>
            </a:r>
          </a:p>
          <a:p>
            <a:pPr marL="357188" indent="-357188">
              <a:lnSpc>
                <a:spcPts val="2700"/>
              </a:lnSpc>
              <a:spcBef>
                <a:spcPts val="1495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Heilung</a:t>
            </a:r>
            <a:r>
              <a:rPr lang="de-DE"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lang="de-DE"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Zustellungsmängeln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tritt</a:t>
            </a:r>
            <a:r>
              <a:rPr lang="de-DE"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gemäß</a:t>
            </a:r>
            <a:r>
              <a:rPr lang="de-DE"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8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VwZG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mit</a:t>
            </a:r>
            <a:r>
              <a:rPr lang="de-DE"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tatsächlichem Zugang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beim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Empfangsberechtigten</a:t>
            </a:r>
            <a:r>
              <a:rPr lang="de-DE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ein (vgl. § 189 ZPO)</a:t>
            </a:r>
          </a:p>
          <a:p>
            <a:pPr marL="357188" marR="0" indent="-357188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34" y="17955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450690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Wiedereinsetzung</a:t>
            </a:r>
            <a:r>
              <a:rPr sz="2100" u="sng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16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sz="2100" u="sng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vorigen</a:t>
            </a:r>
            <a:r>
              <a:rPr sz="2100" u="sng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Stand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0616" y="1955160"/>
            <a:ext cx="9239648" cy="2885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60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gilt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über § 70 II VwGO auch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für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Widerspruchsfrist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2100" spc="-1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	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 Darstellung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erfolgt</a:t>
            </a:r>
            <a:r>
              <a:rPr lang="de-DE"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6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3" dirty="0">
                <a:solidFill>
                  <a:srgbClr val="000000"/>
                </a:solidFill>
                <a:latin typeface="Arial"/>
                <a:cs typeface="Arial"/>
              </a:rPr>
              <a:t>Tatbestand</a:t>
            </a:r>
            <a:r>
              <a:rPr lang="de-DE"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beim</a:t>
            </a:r>
            <a:r>
              <a:rPr lang="de-DE" sz="2100" spc="-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Antrag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6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de-DE" sz="21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Entscheidungsgründen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lang="de-DE"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 Klagefrist,</a:t>
            </a:r>
            <a:r>
              <a:rPr lang="de-DE"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hingegen</a:t>
            </a:r>
            <a:r>
              <a:rPr lang="de-DE" sz="2100" spc="7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spc="-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46" dirty="0">
                <a:solidFill>
                  <a:srgbClr val="000000"/>
                </a:solidFill>
                <a:latin typeface="Arial"/>
                <a:cs typeface="Arial"/>
              </a:rPr>
              <a:t>Tenor</a:t>
            </a:r>
            <a:r>
              <a:rPr lang="de-DE" sz="2100" spc="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zur Hauptsache,</a:t>
            </a:r>
            <a:r>
              <a:rPr lang="de-DE"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sondern allenfalls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6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spc="-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0" dirty="0">
                <a:solidFill>
                  <a:srgbClr val="000000"/>
                </a:solidFill>
                <a:latin typeface="Arial"/>
                <a:cs typeface="Arial"/>
              </a:rPr>
              <a:t>Kosten-Tenor</a:t>
            </a:r>
            <a:r>
              <a:rPr lang="de-DE" sz="21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(vgl.</a:t>
            </a:r>
            <a:r>
              <a:rPr lang="de-DE"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155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lang="de-DE"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VwGO)</a:t>
            </a:r>
          </a:p>
          <a:p>
            <a:pPr marL="357188" marR="0" indent="-357188">
              <a:lnSpc>
                <a:spcPts val="2700"/>
              </a:lnSpc>
              <a:spcBef>
                <a:spcPts val="600"/>
              </a:spcBef>
              <a:spcAft>
                <a:spcPts val="12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Beim Verfassen eines Bescheides ist Aufnahme in den Tenor möglich, aber nicht zwingend (z.B. „1.  Auf Ihren Antrag gewähre ich Ihnen Wiedereinsetzung in die Widerspruchsfrist.“)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34" y="17955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798" y="1113954"/>
            <a:ext cx="9577064" cy="5411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Voraussetzungen</a:t>
            </a:r>
            <a:r>
              <a:rPr sz="2100" u="sng" spc="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u="sng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60 VwGO</a:t>
            </a:r>
          </a:p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a)</a:t>
            </a:r>
            <a:r>
              <a:rPr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gesetzliche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Frist versäumt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 60 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628650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beachte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für Klageerhebung</a:t>
            </a:r>
            <a:r>
              <a:rPr lang="de-DE" sz="2100" spc="7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beim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unzuständigen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Gericht: § 17b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de-DE" sz="2100" spc="-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GVG („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lang="de-DE" sz="2100" i="1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Wirkungen</a:t>
            </a:r>
            <a:r>
              <a:rPr lang="de-DE" sz="2100" i="1" spc="6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i="1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Rechtshängigkeit</a:t>
            </a:r>
            <a:r>
              <a:rPr lang="de-DE" sz="2100" i="1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bleiben</a:t>
            </a:r>
            <a:r>
              <a:rPr lang="de-DE"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bestehen.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“)</a:t>
            </a:r>
          </a:p>
          <a:p>
            <a:pPr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b)</a:t>
            </a:r>
            <a:r>
              <a:rPr lang="de-DE"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ohne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1" dirty="0">
                <a:solidFill>
                  <a:srgbClr val="000000"/>
                </a:solidFill>
                <a:latin typeface="Arial"/>
                <a:cs typeface="Arial"/>
              </a:rPr>
              <a:t>Verschulden</a:t>
            </a:r>
            <a:r>
              <a:rPr lang="de-DE" sz="2100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60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VwGO)</a:t>
            </a:r>
          </a:p>
          <a:p>
            <a:pPr marL="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Fahrlässigkeit</a:t>
            </a:r>
            <a:r>
              <a:rPr lang="de-DE"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genügt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(subjektiver</a:t>
            </a:r>
            <a:r>
              <a:rPr lang="de-DE" sz="2100" spc="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Maßstab)</a:t>
            </a:r>
          </a:p>
          <a:p>
            <a:pPr marL="985838" marR="0" indent="-357188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Zurechnung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Verschuldens</a:t>
            </a:r>
            <a:r>
              <a:rPr lang="de-DE" sz="21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RA</a:t>
            </a:r>
            <a:r>
              <a:rPr lang="de-DE" sz="2100" spc="-1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über</a:t>
            </a:r>
            <a:r>
              <a:rPr lang="de-DE" sz="2100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173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85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 ZPO</a:t>
            </a:r>
          </a:p>
          <a:p>
            <a:pPr marL="628650" indent="-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c)</a:t>
            </a:r>
            <a:r>
              <a:rPr lang="de-DE" sz="2100" spc="26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Antrag</a:t>
            </a:r>
            <a:r>
              <a:rPr lang="de-DE" sz="2100" spc="17" dirty="0">
                <a:solidFill>
                  <a:srgbClr val="000000"/>
                </a:solidFill>
                <a:latin typeface="Arial"/>
                <a:cs typeface="Arial"/>
              </a:rPr>
              <a:t> binnen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Wochen</a:t>
            </a:r>
            <a:r>
              <a:rPr lang="de-DE"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lang="de-DE"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Wegfall</a:t>
            </a:r>
            <a:r>
              <a:rPr lang="de-DE"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Hindernisses</a:t>
            </a:r>
            <a:r>
              <a:rPr lang="de-DE" sz="2100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60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 VwGO)</a:t>
            </a:r>
          </a:p>
          <a:p>
            <a:pPr marL="628650" indent="-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d)</a:t>
            </a:r>
            <a:r>
              <a:rPr lang="de-DE"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Glaubhaftmachung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60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 VwGO): § 173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294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ZPO</a:t>
            </a:r>
          </a:p>
          <a:p>
            <a:pPr marL="628650" indent="-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e)</a:t>
            </a:r>
            <a:r>
              <a:rPr lang="de-DE"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Nachholung</a:t>
            </a:r>
            <a:r>
              <a:rPr lang="de-DE" sz="2100" spc="-1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-1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versäumten</a:t>
            </a:r>
            <a:r>
              <a:rPr lang="de-DE" sz="2100" spc="-1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Rechtshandlung</a:t>
            </a:r>
            <a:r>
              <a:rPr lang="de-DE" sz="2100" spc="-1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de-DE" sz="2100" spc="-1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-2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Antragsfrist</a:t>
            </a:r>
            <a:r>
              <a:rPr lang="de-DE" sz="2100" spc="-1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-1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60</a:t>
            </a:r>
            <a:r>
              <a:rPr lang="de-DE" sz="2100" spc="-1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8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de-DE" sz="2100" spc="-1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VwGO)</a:t>
            </a:r>
          </a:p>
          <a:p>
            <a:pPr marL="628650" indent="-6286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f)</a:t>
            </a:r>
            <a:r>
              <a:rPr lang="de-DE" sz="2100" spc="310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Wiedereinsetzung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auch ohne</a:t>
            </a:r>
            <a:r>
              <a:rPr lang="de-DE" sz="2100" spc="-8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Antrag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möglich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 60 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4 VwGO)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5391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07440" y="1374489"/>
            <a:ext cx="2005383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Abstrakter</a:t>
            </a:r>
            <a:r>
              <a:rPr sz="2100" b="1" u="sng" spc="7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39" dirty="0">
                <a:solidFill>
                  <a:srgbClr val="000000"/>
                </a:solidFill>
                <a:latin typeface="Arial"/>
                <a:cs typeface="Arial"/>
              </a:rPr>
              <a:t>Teil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9679" y="1955159"/>
            <a:ext cx="9134832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I.</a:t>
            </a:r>
            <a:r>
              <a:rPr sz="2100" b="1" spc="32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14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sz="2100" b="1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sz="2100" b="1" u="sng" spc="-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15" dirty="0">
                <a:solidFill>
                  <a:srgbClr val="000000"/>
                </a:solidFill>
                <a:latin typeface="Arial"/>
                <a:cs typeface="Arial"/>
              </a:rPr>
              <a:t>Vorverfahren:</a:t>
            </a:r>
            <a:r>
              <a:rPr sz="2100" b="1" u="sng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Probleme</a:t>
            </a:r>
            <a:r>
              <a:rPr sz="2100" b="1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b="1" u="sng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„reformatio</a:t>
            </a:r>
            <a:r>
              <a:rPr sz="2100" b="1" u="sng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in peius“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9679" y="2436728"/>
            <a:ext cx="6413923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Gegenstand</a:t>
            </a:r>
            <a:r>
              <a:rPr sz="2100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Anfechtungsklage:</a:t>
            </a:r>
            <a:r>
              <a:rPr sz="2100" u="sng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89053" y="3302329"/>
            <a:ext cx="4132357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grds. „alles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“,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d.h.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ursprüngliche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41" dirty="0">
                <a:solidFill>
                  <a:srgbClr val="000000"/>
                </a:solidFill>
                <a:latin typeface="Arial"/>
                <a:cs typeface="Arial"/>
              </a:rPr>
              <a:t>VA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Gestalt, die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gefunden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hat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597690" y="3302329"/>
            <a:ext cx="4999244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Ausnahme:</a:t>
            </a:r>
            <a:r>
              <a:rPr sz="2100" u="sng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isoliert</a:t>
            </a:r>
            <a:r>
              <a:rPr sz="2100" u="sng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Abhilfebescheid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oder</a:t>
            </a:r>
            <a:r>
              <a:rPr sz="2100" u="sng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97690" y="4264037"/>
            <a:ext cx="4311883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13" marR="0" indent="-265113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 VwGO:</a:t>
            </a:r>
            <a:r>
              <a:rPr sz="2100" spc="16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erstmalige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Beschwer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597690" y="5225613"/>
            <a:ext cx="4428166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13" indent="-265113">
              <a:lnSpc>
                <a:spcPts val="2346"/>
              </a:lnSpc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„zusätzliche selbständige Beschwer“</a:t>
            </a:r>
          </a:p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09537" y="1374489"/>
            <a:ext cx="1754237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Übungsfall 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24747" y="2363543"/>
            <a:ext cx="2004095" cy="816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Stadt Stuttgart</a:t>
            </a:r>
          </a:p>
          <a:p>
            <a:pPr marL="38025" marR="0">
              <a:lnSpc>
                <a:spcPts val="2346"/>
              </a:lnSpc>
              <a:spcBef>
                <a:spcPts val="1484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Ausländeramt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00714" y="2363543"/>
            <a:ext cx="3425024" cy="1297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Land Baden-Württemberg</a:t>
            </a:r>
          </a:p>
          <a:p>
            <a:pPr marL="266700" marR="0">
              <a:lnSpc>
                <a:spcPts val="2346"/>
              </a:lnSpc>
              <a:spcBef>
                <a:spcPts val="1484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Regierungspräsidium</a:t>
            </a:r>
          </a:p>
          <a:p>
            <a:pPr marL="525716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(höhere</a:t>
            </a:r>
            <a:r>
              <a:rPr sz="2100" b="1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Behörde)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76942" y="3325250"/>
            <a:ext cx="2302798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(untere</a:t>
            </a:r>
            <a:r>
              <a:rPr sz="2100" b="1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Behörde)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67696" y="3971422"/>
            <a:ext cx="4300646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8650" indent="-628650">
              <a:lnSpc>
                <a:spcPts val="2346"/>
              </a:lnSpc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22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Ausweisung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(§§</a:t>
            </a:r>
            <a:r>
              <a:rPr lang="nn-NO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13" dirty="0">
                <a:solidFill>
                  <a:srgbClr val="000000"/>
                </a:solidFill>
                <a:latin typeface="Arial"/>
                <a:cs typeface="Arial"/>
              </a:rPr>
              <a:t>53</a:t>
            </a:r>
            <a:r>
              <a:rPr lang="nn-NO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I,</a:t>
            </a:r>
            <a:r>
              <a:rPr lang="nn-NO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13" dirty="0">
                <a:solidFill>
                  <a:srgbClr val="000000"/>
                </a:solidFill>
                <a:latin typeface="Arial"/>
                <a:cs typeface="Arial"/>
              </a:rPr>
              <a:t>54</a:t>
            </a:r>
            <a:r>
              <a:rPr lang="nn-NO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nn-NO"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nn-NO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nn-NO" sz="2100" spc="-1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AufenthG)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01516" y="3971422"/>
            <a:ext cx="4271881" cy="1564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zurückgewiesen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"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orziehen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“ der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Ausweisung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628650" marR="0" indent="-62865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3.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29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politischer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Betätigung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47</a:t>
            </a:r>
            <a:r>
              <a:rPr sz="2100" spc="-1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AufenthG)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465904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I.</a:t>
            </a:r>
            <a:r>
              <a:rPr sz="2100" b="1" spc="32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b="1" u="sng" spc="-15" dirty="0">
                <a:solidFill>
                  <a:srgbClr val="000000"/>
                </a:solidFill>
                <a:latin typeface="Arial"/>
                <a:cs typeface="Arial"/>
              </a:rPr>
              <a:t>"</a:t>
            </a:r>
            <a:r>
              <a:rPr sz="2100" b="1" u="sng" spc="-15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de-DE" sz="2100" b="1" u="sng" spc="-16" dirty="0" err="1">
                <a:solidFill>
                  <a:srgbClr val="000000"/>
                </a:solidFill>
                <a:latin typeface="Arial"/>
                <a:cs typeface="Arial"/>
              </a:rPr>
              <a:t>orziehen</a:t>
            </a:r>
            <a:r>
              <a:rPr lang="de-DE" sz="2100" b="1" u="sng" spc="-16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sz="2100" b="1" u="sng" spc="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b="1" u="sng" spc="-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 err="1">
                <a:solidFill>
                  <a:srgbClr val="000000"/>
                </a:solidFill>
                <a:latin typeface="Arial"/>
                <a:cs typeface="Arial"/>
              </a:rPr>
              <a:t>Ausweisung</a:t>
            </a:r>
            <a:endParaRPr sz="2100" b="1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16" y="1955160"/>
            <a:ext cx="9290321" cy="1372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sz="2100" spc="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Widerspruchsverfahren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(=</a:t>
            </a:r>
            <a:r>
              <a:rPr sz="2100" spc="-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50" dirty="0">
                <a:solidFill>
                  <a:srgbClr val="000000"/>
                </a:solidFill>
                <a:latin typeface="Arial"/>
                <a:cs typeface="Arial"/>
              </a:rPr>
              <a:t>Tenor</a:t>
            </a:r>
            <a:r>
              <a:rPr sz="21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zulasten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Widerspruchsführers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geändert)</a:t>
            </a:r>
          </a:p>
          <a:p>
            <a:pPr marL="357188" marR="0" indent="-357188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tabLst>
                <a:tab pos="357188" algn="l"/>
              </a:tabLs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„quantitative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rip“,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 sachlich-funktionaler</a:t>
            </a:r>
            <a:r>
              <a:rPr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Zusammenhang</a:t>
            </a:r>
            <a:r>
              <a:rPr sz="2100" spc="7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zum</a:t>
            </a:r>
            <a:r>
              <a:rPr lang="de-DE" sz="21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bescheid</a:t>
            </a:r>
            <a:endParaRPr sz="2100" spc="-162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79" y="4360011"/>
            <a:ext cx="9935880" cy="2128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Verfassungsrechtliches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25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  <a:p>
            <a:pPr marL="1614488" marR="0" indent="-984250">
              <a:lnSpc>
                <a:spcPts val="2800"/>
              </a:lnSpc>
              <a:spcBef>
                <a:spcPts val="1495"/>
              </a:spcBef>
              <a:spcAft>
                <a:spcPts val="6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hM:</a:t>
            </a:r>
            <a:r>
              <a:rPr sz="2100" spc="6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(-),</a:t>
            </a:r>
            <a:r>
              <a:rPr sz="2100" spc="-1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Art.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IV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GG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unberührt;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Selbstkontrolle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4" dirty="0">
                <a:solidFill>
                  <a:srgbClr val="000000"/>
                </a:solidFill>
                <a:latin typeface="Arial"/>
                <a:cs typeface="Arial"/>
              </a:rPr>
              <a:t>Ver</a:t>
            </a:r>
            <a:r>
              <a:rPr sz="2100" spc="-5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55" dirty="0">
                <a:solidFill>
                  <a:srgbClr val="000000"/>
                </a:solidFill>
                <a:latin typeface="Arial"/>
                <a:cs typeface="Arial"/>
              </a:rPr>
              <a:t>w.</a:t>
            </a:r>
            <a:r>
              <a:rPr sz="21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GG);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(Recht-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Zweckmäßigkeit);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maßgeblich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ist,</a:t>
            </a:r>
            <a:r>
              <a:rPr sz="2100" spc="-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 err="1">
                <a:solidFill>
                  <a:srgbClr val="000000"/>
                </a:solidFill>
                <a:latin typeface="Arial"/>
                <a:cs typeface="Arial"/>
              </a:rPr>
              <a:t>ob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materiellen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eine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gerechtfertigt</a:t>
            </a:r>
            <a:r>
              <a:rPr sz="2100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</a:p>
          <a:p>
            <a:pPr marL="9377166" marR="0">
              <a:lnSpc>
                <a:spcPts val="1289"/>
              </a:lnSpc>
              <a:spcBef>
                <a:spcPts val="2509"/>
              </a:spcBef>
              <a:spcAft>
                <a:spcPts val="0"/>
              </a:spcAft>
            </a:pPr>
            <a:endParaRPr sz="1050" dirty="0">
              <a:solidFill>
                <a:srgbClr val="898989"/>
              </a:solidFill>
              <a:latin typeface="Calibri"/>
              <a:cs typeface="Calibri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10093065" cy="1372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Einfachgesetzliche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Rechtsgrundlage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für die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  <a:p>
            <a:pPr marL="1614488" marR="0" indent="-98425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hM:</a:t>
            </a:r>
            <a:r>
              <a:rPr sz="2100" spc="6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nicht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§§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48,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49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VwVfG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RF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unpassend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sondern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materielles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Ausgangsbehörde,</a:t>
            </a:r>
            <a:r>
              <a:rPr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 Selbstkontrolle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4" dirty="0">
                <a:solidFill>
                  <a:srgbClr val="000000"/>
                </a:solidFill>
                <a:latin typeface="Arial"/>
                <a:cs typeface="Arial"/>
              </a:rPr>
              <a:t>Ver</a:t>
            </a:r>
            <a:r>
              <a:rPr sz="2100" spc="-5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65" dirty="0">
                <a:solidFill>
                  <a:srgbClr val="000000"/>
                </a:solidFill>
                <a:latin typeface="Arial"/>
                <a:cs typeface="Arial"/>
              </a:rPr>
              <a:t>w.</a:t>
            </a:r>
            <a:r>
              <a:rPr sz="2100" spc="7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ansonsten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sinnvoll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möglich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0616" y="3398436"/>
            <a:ext cx="8886238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indent="-357188">
              <a:lnSpc>
                <a:spcPts val="2346"/>
              </a:lnSpc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RGL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hier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1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§§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I,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54 I</a:t>
            </a:r>
            <a:r>
              <a:rPr sz="2100" spc="-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2100" spc="-1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AufenthG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(besonderes</a:t>
            </a:r>
            <a:r>
              <a:rPr lang="de-DE" sz="2100" spc="-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Ausweisungsinteresse,</a:t>
            </a:r>
            <a:r>
              <a:rPr lang="de-DE" sz="2100" spc="7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gewaltsame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politische</a:t>
            </a:r>
            <a:r>
              <a:rPr lang="de-DE" sz="21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Aktionen 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Verkürzung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31.12.2017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verhältnismäßig)</a:t>
            </a:r>
          </a:p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832070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3.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Zuständigkeit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4" dirty="0">
                <a:solidFill>
                  <a:srgbClr val="000000"/>
                </a:solidFill>
                <a:latin typeface="Arial"/>
                <a:cs typeface="Arial"/>
              </a:rPr>
              <a:t>W.-Behörde</a:t>
            </a:r>
            <a:r>
              <a:rPr sz="2100" u="sng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für die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0616" y="1955160"/>
            <a:ext cx="9549420" cy="152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§ 73 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verschiedene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Behörden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(Amt</a:t>
            </a:r>
            <a:r>
              <a:rPr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/ Regierungspräsidium)</a:t>
            </a:r>
          </a:p>
          <a:p>
            <a:pPr marL="985838" marR="0" indent="-98583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hM:</a:t>
            </a:r>
            <a:r>
              <a:rPr sz="2100" spc="6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(+), „quantitative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rip“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(sachlich-funktionaler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Zsh.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mit</a:t>
            </a:r>
            <a:r>
              <a:rPr sz="2100" spc="-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4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-VA),</a:t>
            </a:r>
            <a:r>
              <a:rPr lang="de-DE"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Devolutiveffekt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(bei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verschiedenen</a:t>
            </a:r>
            <a:r>
              <a:rPr sz="2100" spc="7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Behörden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9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spc="-90" dirty="0">
                <a:solidFill>
                  <a:srgbClr val="000000"/>
                </a:solidFill>
                <a:latin typeface="Arial"/>
                <a:cs typeface="Arial"/>
              </a:rPr>
              <a:t> Teil der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Fachaufsicht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 68 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VwGO: Recht-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Zweckmäßigkeit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9679" y="4841581"/>
            <a:ext cx="4733268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Erneute</a:t>
            </a:r>
            <a:r>
              <a:rPr sz="2100" u="sng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Anhörung</a:t>
            </a:r>
            <a:r>
              <a:rPr sz="2100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nötig?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0616" y="5323150"/>
            <a:ext cx="738737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26" dirty="0">
                <a:solidFill>
                  <a:srgbClr val="000000"/>
                </a:solidFill>
                <a:latin typeface="Arial"/>
                <a:cs typeface="Arial"/>
              </a:rPr>
              <a:t>str.,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ob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71 VwGO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„zusätzlicher“</a:t>
            </a:r>
            <a:r>
              <a:rPr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Beschwer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gilt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90616" y="5803287"/>
            <a:ext cx="2960165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hier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jedenfalls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erfolgt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577260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628743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II.</a:t>
            </a:r>
            <a:r>
              <a:rPr sz="2100" b="1" spc="26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29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b="1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b="1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politischen</a:t>
            </a:r>
            <a:r>
              <a:rPr sz="2100" b="1" u="sng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Betätigung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0616" y="1955160"/>
            <a:ext cx="8980949" cy="667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„qualitative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rip“,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 fehlender</a:t>
            </a:r>
            <a:r>
              <a:rPr sz="2100" spc="6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sachlich-funktionaler</a:t>
            </a:r>
            <a:r>
              <a:rPr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Zusammenhang</a:t>
            </a:r>
            <a:r>
              <a:rPr sz="2100" spc="7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5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-VA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6" y="2807448"/>
            <a:ext cx="9397002" cy="152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erstmalige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Regelung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(ggf.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materiell</a:t>
            </a:r>
            <a:r>
              <a:rPr sz="21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rechtmäßig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gemäß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47</a:t>
            </a:r>
            <a:r>
              <a:rPr sz="2100" spc="-1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AufenthG)</a:t>
            </a:r>
          </a:p>
          <a:p>
            <a:pPr marL="357188" marR="0" indent="-357188">
              <a:lnSpc>
                <a:spcPts val="2700"/>
              </a:lnSpc>
              <a:spcBef>
                <a:spcPts val="1484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jedenfalls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fehlt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Zuständigkeit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 Regierungspräsidiums</a:t>
            </a:r>
            <a:r>
              <a:rPr sz="2100" spc="6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als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höhere</a:t>
            </a:r>
            <a:r>
              <a:rPr sz="2100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Ausländerbehörde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73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2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VwGO),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keine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Erstentscheidungskompetenz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kein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Selbsteintrittsrecht)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772759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III.</a:t>
            </a:r>
            <a:r>
              <a:rPr sz="2100" b="1" spc="20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Prozessual:</a:t>
            </a:r>
            <a:r>
              <a:rPr sz="2100" b="1" u="sng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11" dirty="0" err="1">
                <a:solidFill>
                  <a:srgbClr val="000000"/>
                </a:solidFill>
                <a:latin typeface="Arial"/>
                <a:cs typeface="Arial"/>
              </a:rPr>
              <a:t>Wahlrecht</a:t>
            </a:r>
            <a:r>
              <a:rPr lang="de-DE" sz="2100" b="1" u="sng" spc="-11" dirty="0">
                <a:solidFill>
                  <a:srgbClr val="000000"/>
                </a:solidFill>
                <a:latin typeface="Arial"/>
                <a:cs typeface="Arial"/>
              </a:rPr>
              <a:t> bzgl. der Anträge</a:t>
            </a:r>
            <a:endParaRPr sz="2100" b="1" u="sng" spc="-1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679" y="1955159"/>
            <a:ext cx="4496130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Isolierte</a:t>
            </a:r>
            <a:r>
              <a:rPr sz="2100" u="sng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(Teil-)AnfKl.</a:t>
            </a:r>
            <a:r>
              <a:rPr sz="2100" u="sng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7" y="2436729"/>
            <a:ext cx="8670214" cy="3449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„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zusätzliche</a:t>
            </a:r>
            <a:r>
              <a:rPr sz="2100" i="1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selbständige</a:t>
            </a:r>
            <a:r>
              <a:rPr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Beschwer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“: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</a:t>
            </a: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Beklagter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Land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Baden-Württemberg,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vertreten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Regierungspräsidium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(als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W.-Behörde):</a:t>
            </a:r>
            <a:r>
              <a:rPr sz="21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79 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3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4" dirty="0" err="1">
                <a:solidFill>
                  <a:srgbClr val="000000"/>
                </a:solidFill>
                <a:latin typeface="Arial"/>
                <a:cs typeface="Arial"/>
              </a:rPr>
              <a:t>i.V.m</a:t>
            </a:r>
            <a:r>
              <a:rPr lang="de-DE" sz="2100" spc="-14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78 II,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</a:p>
          <a:p>
            <a:pPr marL="357188" marR="0" indent="-357188">
              <a:lnSpc>
                <a:spcPts val="2700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[…],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sz="2100" i="1" spc="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Widerspruchsbescheid</a:t>
            </a:r>
            <a:r>
              <a:rPr sz="2100" i="1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i="1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Regierungspräsidiums</a:t>
            </a:r>
            <a:r>
              <a:rPr sz="2100" i="1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vom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20.08.2017</a:t>
            </a:r>
            <a:r>
              <a:rPr sz="2100" i="1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insoweit</a:t>
            </a:r>
            <a:r>
              <a:rPr sz="2100" i="1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i="1" dirty="0" err="1">
                <a:solidFill>
                  <a:srgbClr val="000000"/>
                </a:solidFill>
                <a:latin typeface="Arial"/>
                <a:cs typeface="Arial"/>
              </a:rPr>
              <a:t>zuheben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i="1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als er</a:t>
            </a:r>
            <a:r>
              <a:rPr sz="2100" i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i="1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de-DE" sz="2100" i="1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lang="de-DE" sz="2100" i="1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Bescheid</a:t>
            </a:r>
            <a:r>
              <a:rPr lang="de-DE"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spc="-13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i="1" spc="-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Ausländeramtes</a:t>
            </a:r>
            <a:r>
              <a:rPr lang="de-DE" sz="2100" i="1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i="1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Stadt</a:t>
            </a:r>
            <a:r>
              <a:rPr lang="de-DE" sz="2100" i="1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lang="de-DE"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vom 10.08.2017</a:t>
            </a:r>
            <a:r>
              <a:rPr lang="de-DE" sz="2100" i="1" spc="57" dirty="0">
                <a:solidFill>
                  <a:srgbClr val="000000"/>
                </a:solidFill>
                <a:latin typeface="Arial"/>
                <a:cs typeface="Arial"/>
              </a:rPr>
              <a:t> verfügte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Ausweisung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 vom</a:t>
            </a:r>
            <a:r>
              <a:rPr sz="2100" i="1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31.03.2018</a:t>
            </a:r>
            <a:r>
              <a:rPr sz="2100" i="1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i="1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i="1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31.12.2017</a:t>
            </a:r>
            <a:r>
              <a:rPr sz="2100" i="1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spc="36" dirty="0">
                <a:solidFill>
                  <a:srgbClr val="000000"/>
                </a:solidFill>
                <a:latin typeface="Arial"/>
                <a:cs typeface="Arial"/>
              </a:rPr>
              <a:t>vorzieht </a:t>
            </a:r>
            <a:r>
              <a:rPr sz="2100" i="1" spc="-13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i="1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ein</a:t>
            </a:r>
            <a:r>
              <a:rPr sz="2100" i="1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spc="-20" dirty="0" err="1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lang="de-DE" sz="2100" i="1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i="1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politischen</a:t>
            </a:r>
            <a:r>
              <a:rPr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Betätigung</a:t>
            </a:r>
            <a:r>
              <a:rPr sz="2100" i="1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ausspricht.“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800395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7212919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AnfKl.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„alles“:</a:t>
            </a:r>
            <a:r>
              <a:rPr sz="2100" u="sng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79 I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u="sng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</a:p>
          <a:p>
            <a:pPr marL="985838" marR="0" indent="-3556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Konsequenz:</a:t>
            </a:r>
            <a:r>
              <a:rPr sz="2100" spc="-7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Aufspaltung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-7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Anträge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notwendig, da unterschiedliche Beklagte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679" y="2918298"/>
            <a:ext cx="580273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a)</a:t>
            </a:r>
            <a:r>
              <a:rPr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AnfKl.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u="sng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Ausweisung</a:t>
            </a:r>
            <a:r>
              <a:rPr sz="2100" b="1" u="sng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zum</a:t>
            </a:r>
            <a:r>
              <a:rPr sz="2100" b="1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31.12.2017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6" y="3398436"/>
            <a:ext cx="8763093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Beklagte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Stadt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vertreten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sz="21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Ausländeramt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16" y="4360012"/>
            <a:ext cx="9135987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[…],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ie</a:t>
            </a:r>
            <a:r>
              <a:rPr sz="2100" i="1" spc="-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Ausweisungsverfügung</a:t>
            </a:r>
            <a:r>
              <a:rPr sz="2100" i="1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i="1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Stadt</a:t>
            </a:r>
            <a:r>
              <a:rPr sz="2100" i="1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vom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10.08.2017</a:t>
            </a:r>
            <a:r>
              <a:rPr sz="2100" i="1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in der</a:t>
            </a:r>
            <a:r>
              <a:rPr sz="2100" i="1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Gestalt</a:t>
            </a:r>
            <a:r>
              <a:rPr sz="2100" i="1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i="1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Widerspruchsbescheides</a:t>
            </a:r>
            <a:r>
              <a:rPr sz="2100" i="1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i="1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Regierungspräsidiums</a:t>
            </a:r>
            <a:r>
              <a:rPr sz="2100" i="1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vom 20.08.2017</a:t>
            </a:r>
            <a:r>
              <a:rPr sz="2100" i="1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i="1" dirty="0" err="1">
                <a:solidFill>
                  <a:srgbClr val="000000"/>
                </a:solidFill>
                <a:latin typeface="Arial"/>
                <a:cs typeface="Arial"/>
              </a:rPr>
              <a:t>zuheben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9795911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b)</a:t>
            </a:r>
            <a:r>
              <a:rPr sz="2100" spc="25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AnfKl.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spc="-25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b="1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b="1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politischen</a:t>
            </a:r>
            <a:r>
              <a:rPr sz="2100" b="1" u="sng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Betätigung</a:t>
            </a:r>
          </a:p>
          <a:p>
            <a:pPr marL="985838" marR="0" indent="-3556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Beklagter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Land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Baden-Württemberg,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vertreten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das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Regierungspräsidium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Stuttgart: § 78 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0616" y="2918298"/>
            <a:ext cx="7950134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Klage ohne </a:t>
            </a:r>
            <a:r>
              <a:rPr sz="2100" spc="-12" dirty="0" err="1">
                <a:solidFill>
                  <a:srgbClr val="000000"/>
                </a:solidFill>
                <a:latin typeface="Arial"/>
                <a:cs typeface="Arial"/>
              </a:rPr>
              <a:t>Vorverfahren</a:t>
            </a:r>
            <a:r>
              <a:rPr sz="2100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zulässig 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„z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usätzliche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Beschwer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6" y="3880005"/>
            <a:ext cx="8906629" cy="589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[…],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as</a:t>
            </a:r>
            <a:r>
              <a:rPr sz="2100" i="1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spc="-16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i="1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der politischen</a:t>
            </a:r>
            <a:r>
              <a:rPr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Betätigung</a:t>
            </a:r>
            <a:r>
              <a:rPr sz="2100" i="1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spc="35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Regierungspräsidium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Stuttgart</a:t>
            </a:r>
            <a:r>
              <a:rPr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vom</a:t>
            </a:r>
            <a:r>
              <a:rPr sz="2100" i="1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20.08.2017</a:t>
            </a:r>
            <a:r>
              <a:rPr sz="2100" i="1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i="1" dirty="0" err="1">
                <a:solidFill>
                  <a:srgbClr val="000000"/>
                </a:solidFill>
                <a:latin typeface="Arial"/>
                <a:cs typeface="Arial"/>
              </a:rPr>
              <a:t>zuheben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72744" y="1374489"/>
            <a:ext cx="954139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Akte</a:t>
            </a:r>
            <a:r>
              <a:rPr sz="2100" b="1" u="sng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101291" y="2022225"/>
            <a:ext cx="1978265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Antrag: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4.745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€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59045" y="2403261"/>
            <a:ext cx="1219718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Beamter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802231" y="2403261"/>
            <a:ext cx="2628173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BRD</a:t>
            </a:r>
            <a:r>
              <a:rPr sz="2100" b="1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(Rechtsträger)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803315" y="2962574"/>
            <a:ext cx="3052223" cy="976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Ausgangsbehörde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(Amt)</a:t>
            </a:r>
          </a:p>
          <a:p>
            <a:pPr marL="0" marR="0">
              <a:lnSpc>
                <a:spcPts val="2346"/>
              </a:lnSpc>
              <a:spcBef>
                <a:spcPts val="22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425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€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Heilbehandlung</a:t>
            </a:r>
          </a:p>
          <a:p>
            <a:pPr marL="0" marR="0">
              <a:lnSpc>
                <a:spcPts val="2346"/>
              </a:lnSpc>
              <a:spcBef>
                <a:spcPts val="174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(nicht: 4.320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€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Hörgerät)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01389" y="3282536"/>
            <a:ext cx="1428024" cy="656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Ausgangs-</a:t>
            </a:r>
          </a:p>
          <a:p>
            <a:pPr marL="0" marR="0">
              <a:lnSpc>
                <a:spcPts val="2346"/>
              </a:lnSpc>
              <a:spcBef>
                <a:spcPts val="224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bescheid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799561" y="4489585"/>
            <a:ext cx="1871490" cy="656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Widerspruchs-</a:t>
            </a:r>
          </a:p>
          <a:p>
            <a:pPr marL="0" marR="0">
              <a:lnSpc>
                <a:spcPts val="2346"/>
              </a:lnSpc>
              <a:spcBef>
                <a:spcPts val="22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bescheid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803315" y="4489584"/>
            <a:ext cx="4073683" cy="656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Widerspruchsbehörde</a:t>
            </a:r>
            <a:r>
              <a:rPr sz="2100" u="sng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(Direktion)</a:t>
            </a:r>
          </a:p>
          <a:p>
            <a:pPr marL="0" marR="0">
              <a:lnSpc>
                <a:spcPts val="2346"/>
              </a:lnSpc>
              <a:spcBef>
                <a:spcPts val="22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0 €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(kein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Dienstunfall)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59045" y="5461839"/>
            <a:ext cx="6153691" cy="656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VG:</a:t>
            </a:r>
            <a:r>
              <a:rPr sz="2100" b="1" spc="-19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Klage</a:t>
            </a:r>
            <a:r>
              <a:rPr sz="2100" b="1" spc="19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b="1" spc="22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b="1" spc="1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Hauptantrag:</a:t>
            </a:r>
            <a:r>
              <a:rPr sz="2100" b="1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4.745</a:t>
            </a:r>
            <a:r>
              <a:rPr sz="2100" b="1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€</a:t>
            </a:r>
          </a:p>
          <a:p>
            <a:pPr marL="1578839" marR="0">
              <a:lnSpc>
                <a:spcPts val="2346"/>
              </a:lnSpc>
              <a:spcBef>
                <a:spcPts val="224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b="1" spc="22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b="1" spc="1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Hilfsantrag:</a:t>
            </a:r>
            <a:r>
              <a:rPr sz="2100" b="1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Aufhebung </a:t>
            </a:r>
            <a:r>
              <a:rPr sz="2100" b="1" spc="13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218487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u="sng" spc="-17" dirty="0" err="1">
                <a:solidFill>
                  <a:srgbClr val="000000"/>
                </a:solidFill>
                <a:latin typeface="Arial"/>
                <a:cs typeface="Arial"/>
              </a:rPr>
              <a:t>Tatbestand</a:t>
            </a:r>
            <a:endParaRPr sz="2100" b="1" u="sng" spc="-17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679" y="1955159"/>
            <a:ext cx="2576696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I.</a:t>
            </a:r>
            <a:r>
              <a:rPr sz="2100" spc="32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Einleitungssatz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0616" y="2436729"/>
            <a:ext cx="884493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Streit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um</a:t>
            </a:r>
            <a:r>
              <a:rPr sz="2100" spc="-1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Anerkennung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als Dienstunfall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(Heilbehandlung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Hörgerät)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9679" y="2918298"/>
            <a:ext cx="575739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II.</a:t>
            </a:r>
            <a:r>
              <a:rPr sz="2100" spc="26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Unstreitiger</a:t>
            </a:r>
            <a:r>
              <a:rPr sz="2100" u="sng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SV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Verwaltungsverfahren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90616" y="3398436"/>
            <a:ext cx="9210309" cy="817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11" dirty="0">
                <a:solidFill>
                  <a:srgbClr val="000000"/>
                </a:solidFill>
                <a:latin typeface="Arial"/>
                <a:cs typeface="Arial"/>
              </a:rPr>
              <a:t>Bundesbeamter,</a:t>
            </a:r>
            <a:r>
              <a:rPr sz="2100" spc="8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Pkw mit</a:t>
            </a:r>
            <a:r>
              <a:rPr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Zustimmung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Parkplatz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vor</a:t>
            </a:r>
          </a:p>
          <a:p>
            <a:pPr marL="315403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Dienstgebäude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abgestellt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90616" y="4360012"/>
            <a:ext cx="9380998" cy="1372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18" dirty="0">
                <a:solidFill>
                  <a:srgbClr val="000000"/>
                </a:solidFill>
                <a:latin typeface="Arial"/>
                <a:cs typeface="Arial"/>
              </a:rPr>
              <a:t>11.07.2016:</a:t>
            </a:r>
            <a:r>
              <a:rPr sz="2100" spc="-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Angriff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 Wespe</a:t>
            </a:r>
            <a:r>
              <a:rPr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Dienstschluss</a:t>
            </a:r>
            <a:r>
              <a:rPr sz="2100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außerhalb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Dienstgebäudes</a:t>
            </a:r>
            <a:r>
              <a:rPr sz="2100" spc="7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Parkplatz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(Schlag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Ohr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zur</a:t>
            </a:r>
            <a:r>
              <a:rPr sz="2100" spc="-1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Abwehr)</a:t>
            </a:r>
          </a:p>
          <a:p>
            <a:pPr marL="357188" marR="0" indent="-357188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20.07.2016: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Bescheinigung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HNO-Arzt (Trommelfellperforation,</a:t>
            </a:r>
            <a:r>
              <a:rPr sz="21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Heilbehandlungskosten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425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€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Hörgerätekosten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4.320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€)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0616" y="6028137"/>
            <a:ext cx="4930627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23.07.2016:</a:t>
            </a:r>
            <a:r>
              <a:rPr sz="2100" spc="-7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Antrag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Unfallfürsorge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6058765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Erneutes</a:t>
            </a:r>
            <a:r>
              <a:rPr sz="2100" u="sng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Vorverfahren</a:t>
            </a:r>
            <a:r>
              <a:rPr sz="2100" u="sng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gegen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nötig?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4228" y="2328512"/>
            <a:ext cx="893793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MM: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(+),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ratio</a:t>
            </a:r>
            <a:r>
              <a:rPr sz="2100" u="sng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sz="2100" u="sng" spc="-11" dirty="0">
                <a:solidFill>
                  <a:srgbClr val="000000"/>
                </a:solidFill>
                <a:latin typeface="Arial"/>
                <a:cs typeface="Arial"/>
              </a:rPr>
              <a:t>Vorverfahrens</a:t>
            </a:r>
            <a:r>
              <a:rPr sz="2100" spc="24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hM: (-),</a:t>
            </a:r>
            <a:r>
              <a:rPr sz="2100" u="sng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u="sng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u="sng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4228" y="2808650"/>
            <a:ext cx="430640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Selbstkontrolle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 err="1">
                <a:solidFill>
                  <a:srgbClr val="000000"/>
                </a:solidFill>
                <a:latin typeface="Arial"/>
                <a:cs typeface="Arial"/>
              </a:rPr>
              <a:t>Verwaltung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 hat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bzgl. der „rip“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noch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stattgefunden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Entlastung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 Gerichte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22941" y="2808650"/>
            <a:ext cx="4713953" cy="2257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13" marR="0" indent="-265113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erfasst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dem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Wortlaut</a:t>
            </a:r>
            <a:r>
              <a:rPr sz="2100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nur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die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erstmalige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sz="2100" spc="4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Beschwer,</a:t>
            </a:r>
            <a:r>
              <a:rPr sz="2100" spc="4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aber</a:t>
            </a:r>
            <a:r>
              <a:rPr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79 I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6" dirty="0" err="1">
                <a:solidFill>
                  <a:srgbClr val="000000"/>
                </a:solidFill>
                <a:latin typeface="Arial"/>
                <a:cs typeface="Arial"/>
              </a:rPr>
              <a:t>Nr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2, 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VwGO zeigt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Gleichstellung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 „zusätzlichen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Beschwer“</a:t>
            </a:r>
          </a:p>
          <a:p>
            <a:pPr marL="265113" marR="0" indent="-265113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ansonsten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entstünde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Gefahr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einer</a:t>
            </a:r>
            <a:r>
              <a:rPr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„Endlosschleife“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9870" y="1612900"/>
            <a:ext cx="9322326" cy="46935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4375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  <a:tabLst>
                <a:tab pos="714375" algn="l"/>
              </a:tabLs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10.09.2016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(Montag):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Bescheid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(Postaufgabe)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personalärztlicher</a:t>
            </a:r>
            <a:r>
              <a:rPr sz="2100" spc="6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Untersuchung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079500" indent="-365125">
              <a:lnSpc>
                <a:spcPts val="2346"/>
              </a:lnSpc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Anerkennung</a:t>
            </a:r>
            <a:r>
              <a:rPr lang="de-DE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als Dienstunfall,</a:t>
            </a:r>
            <a:r>
              <a:rPr lang="de-DE"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aber</a:t>
            </a:r>
            <a:r>
              <a:rPr lang="de-DE" sz="21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Ablehnung</a:t>
            </a:r>
            <a:r>
              <a:rPr lang="de-DE" sz="21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 Hörgerätekosten,</a:t>
            </a:r>
            <a:r>
              <a:rPr lang="de-DE"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da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bereits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vorherige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Hörschwäche</a:t>
            </a:r>
          </a:p>
          <a:p>
            <a:pPr>
              <a:lnSpc>
                <a:spcPts val="2346"/>
              </a:lnSpc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→ 15.10.2016:</a:t>
            </a:r>
            <a:r>
              <a:rPr lang="de-DE"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(Eingang:</a:t>
            </a:r>
            <a:r>
              <a:rPr lang="de-DE"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Mittwoch, 17.10.2016)</a:t>
            </a:r>
          </a:p>
          <a:p>
            <a:pPr>
              <a:lnSpc>
                <a:spcPts val="2346"/>
              </a:lnSpc>
              <a:spcBef>
                <a:spcPts val="1495"/>
              </a:spcBef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	→ 31.10.2016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8" dirty="0">
                <a:solidFill>
                  <a:srgbClr val="000000"/>
                </a:solidFill>
                <a:latin typeface="Arial"/>
                <a:cs typeface="Arial"/>
              </a:rPr>
              <a:t>21.11.2016:</a:t>
            </a:r>
            <a:r>
              <a:rPr lang="de-DE"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Schreiben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Direktion</a:t>
            </a:r>
          </a:p>
          <a:p>
            <a:pPr marL="714375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de-DE"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Hinweis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mögliche</a:t>
            </a:r>
            <a:r>
              <a:rPr lang="de-DE"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lang="de-DE"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(evtl.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kein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Dienstunfall)</a:t>
            </a:r>
          </a:p>
          <a:p>
            <a:pPr marL="357188">
              <a:lnSpc>
                <a:spcPts val="2346"/>
              </a:lnSpc>
              <a:spcBef>
                <a:spcPts val="1495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27.02.2017:</a:t>
            </a:r>
            <a:r>
              <a:rPr lang="de-DE"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Widerspruchsbescheid</a:t>
            </a:r>
          </a:p>
          <a:p>
            <a:pPr marL="700088" indent="14288">
              <a:lnSpc>
                <a:spcPts val="2346"/>
              </a:lnSpc>
              <a:spcBef>
                <a:spcPts val="1495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de-DE"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verfristet</a:t>
            </a:r>
          </a:p>
          <a:p>
            <a:pPr marL="700088" indent="14288">
              <a:lnSpc>
                <a:spcPts val="2346"/>
              </a:lnSpc>
              <a:spcBef>
                <a:spcPts val="1495"/>
              </a:spcBef>
              <a:buFontTx/>
              <a:buChar char="-"/>
              <a:tabLst>
                <a:tab pos="984250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	kein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Dienstunfall,</a:t>
            </a:r>
            <a:r>
              <a:rPr lang="de-DE"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sondern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Zufallsereignis</a:t>
            </a:r>
          </a:p>
          <a:p>
            <a:pPr>
              <a:lnSpc>
                <a:spcPts val="2346"/>
              </a:lnSpc>
              <a:spcBef>
                <a:spcPts val="1495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III.</a:t>
            </a:r>
            <a:r>
              <a:rPr lang="de-DE" sz="2100" spc="20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Klageerhebung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de-DE"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20.03.2017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(Eingang</a:t>
            </a:r>
            <a:r>
              <a:rPr lang="de-DE"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lang="de-DE"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VG)</a:t>
            </a:r>
          </a:p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9343" y="1270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8291042" cy="816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58" dirty="0">
                <a:solidFill>
                  <a:srgbClr val="000000"/>
                </a:solidFill>
                <a:latin typeface="Arial"/>
                <a:cs typeface="Arial"/>
              </a:rPr>
              <a:t>IV.</a:t>
            </a:r>
            <a:r>
              <a:rPr sz="2100" spc="20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Klägervortrag</a:t>
            </a:r>
          </a:p>
          <a:p>
            <a:pPr marL="946339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21" dirty="0">
                <a:solidFill>
                  <a:srgbClr val="000000"/>
                </a:solidFill>
                <a:latin typeface="Arial"/>
                <a:cs typeface="Arial"/>
              </a:rPr>
              <a:t>Weg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vom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Dienst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Hause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als Dienstunfall</a:t>
            </a:r>
            <a:r>
              <a:rPr sz="21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erfasst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06019" y="2436729"/>
            <a:ext cx="7048218" cy="817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endgültige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Hörschädigung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durch Trommelfellperforation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Widerspruchsbescheid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rechtswidrig,</a:t>
            </a:r>
            <a:r>
              <a:rPr sz="2100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21552" y="3398436"/>
            <a:ext cx="8663578" cy="1564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2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Verböserungsverbot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(Rechtsweggarantie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aus</a:t>
            </a:r>
            <a:r>
              <a:rPr sz="2100" spc="-9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Art.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19 IV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2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Direktion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unzuständig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für</a:t>
            </a:r>
            <a:r>
              <a:rPr sz="2100" spc="-1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Aufhebung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allenfalls</a:t>
            </a:r>
            <a:r>
              <a:rPr sz="2100" spc="-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usgangsbehörde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269875" marR="0" indent="-269875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2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Fürsorgepflicht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aus</a:t>
            </a:r>
            <a:r>
              <a:rPr sz="2100" spc="-9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Art.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 33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GG, zumal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im Beamtenrecht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immer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5" dirty="0" err="1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verfahren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nötig 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126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BBG)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9678" y="5323150"/>
            <a:ext cx="7428943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33625" marR="0" indent="-2333625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83" dirty="0">
                <a:solidFill>
                  <a:srgbClr val="000000"/>
                </a:solidFill>
                <a:latin typeface="Arial"/>
                <a:cs typeface="Arial"/>
              </a:rPr>
              <a:t>V.</a:t>
            </a:r>
            <a:r>
              <a:rPr sz="2100" spc="27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Klägerantrag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Haupt-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Hilfsantrag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präzisiert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in mV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9343" y="1270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8999620" cy="816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r>
              <a:rPr sz="2100" spc="18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Beklagtenantrag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5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Klageabweisung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(im</a:t>
            </a:r>
            <a:r>
              <a:rPr sz="21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Namen</a:t>
            </a:r>
            <a:r>
              <a:rPr sz="2100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sz="2100" spc="-8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Amt 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Direktion)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VII.</a:t>
            </a:r>
            <a:r>
              <a:rPr sz="2100" spc="12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Beklagtenvortrag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06019" y="2436729"/>
            <a:ext cx="5608491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Klage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unzulässig,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Widerspruch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verfristet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06019" y="2918298"/>
            <a:ext cx="8824434" cy="2539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kein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Dienstunfall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allgemeines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Lebensrisiko,</a:t>
            </a:r>
            <a:r>
              <a:rPr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kein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Zusammenhang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Dienst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sz="21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Theorie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 wesentlich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mitwirkenden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Ursache)</a:t>
            </a:r>
          </a:p>
          <a:p>
            <a:pPr marL="0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zulässig, da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Prüfung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Recht- und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Zweckmäßigkeit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spc="1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Klageverbindung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unzulässig,</a:t>
            </a:r>
            <a:r>
              <a:rPr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 unterschiedliche</a:t>
            </a:r>
            <a:r>
              <a:rPr sz="2100" spc="7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Behörden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(und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keine</a:t>
            </a:r>
          </a:p>
          <a:p>
            <a:pPr marL="315533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gleichzeitige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Entscheidungsreife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sowie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keine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isolierte</a:t>
            </a:r>
            <a:r>
              <a:rPr sz="2100" spc="-9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Anfechtung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</a:p>
          <a:p>
            <a:pPr marL="315533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Widerspruchsbescheids</a:t>
            </a:r>
            <a:r>
              <a:rPr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zulässig)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9679" y="5803287"/>
            <a:ext cx="980238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0" marR="0" indent="-304800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VIII.</a:t>
            </a:r>
            <a:r>
              <a:rPr sz="2100" spc="6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Prozessgeschichte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19.07.2017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(Übertragung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Einzel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richter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9098" y="12700"/>
            <a:ext cx="2863970" cy="14624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build="p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59830" y="537890"/>
            <a:ext cx="8877778" cy="69249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</a:rPr>
              <a:t>Lösungsskizze</a:t>
            </a:r>
            <a:endParaRPr sz="2100" b="1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A. Sachentscheidungsvoraussetzungen</a:t>
            </a:r>
          </a:p>
          <a:p>
            <a:pPr marL="0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I.</a:t>
            </a:r>
            <a:r>
              <a:rPr sz="2100" spc="32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Verwaltungsrechtsweg</a:t>
            </a:r>
          </a:p>
          <a:p>
            <a:pPr marL="1085850" marR="0" indent="-4572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AutoNum type="arabicPeriod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aufdrängende Sonderzuweisung </a:t>
            </a:r>
          </a:p>
          <a:p>
            <a:pPr marL="1419225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126 I BBG?</a:t>
            </a:r>
          </a:p>
          <a:p>
            <a:pPr marL="1419225" indent="-342900">
              <a:lnSpc>
                <a:spcPts val="2346"/>
              </a:lnSpc>
              <a:spcBef>
                <a:spcPts val="1483"/>
              </a:spcBef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8 SGB VII / § 51 I Nr. 3 SGG?</a:t>
            </a:r>
          </a:p>
          <a:p>
            <a:pPr marL="1419225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§§ 30 ff. BeamtVG vorliegend einschlägig, SGB VII nicht anwendbar</a:t>
            </a:r>
          </a:p>
          <a:p>
            <a:pPr marL="1419225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126 I BBG (+)</a:t>
            </a:r>
          </a:p>
          <a:p>
            <a:pPr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II. statthafte Klageart</a:t>
            </a:r>
          </a:p>
          <a:p>
            <a:pPr marL="971550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88 VwGO</a:t>
            </a:r>
          </a:p>
          <a:p>
            <a:pPr marL="971550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Hauptantrag: Anerkennung als Dienstunfall und voller Ausgleich</a:t>
            </a:r>
          </a:p>
          <a:p>
            <a:pPr marL="971550" marR="0" indent="14288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Versagungsgegenklage, § 42 I, 2. Alt. VwGO</a:t>
            </a:r>
          </a:p>
          <a:p>
            <a:pPr marL="628650" marR="0" indent="14288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	Hilfsantrag: Abwendung der Verschlechterung durch WB</a:t>
            </a:r>
          </a:p>
          <a:p>
            <a:pPr marL="985838" marR="0" indent="14288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 Anfechtungsklage (isoliert gegen WB, § 79 I Nr. 2 VwGO))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59830" y="1329978"/>
            <a:ext cx="9289032" cy="5975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II. Klagebefugnis, § 42 II VwGO</a:t>
            </a:r>
          </a:p>
          <a:p>
            <a:pPr marL="971550" marR="0" indent="-34290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Hauptantrag: mögliche Verletzung eines Anspruches aus § 33 I Nrn. 1, 2 BeamtVG</a:t>
            </a:r>
          </a:p>
          <a:p>
            <a:pPr marL="628650" marR="0" indent="14288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	Hilfsantrag: s.o.; nicht: Adressatentheorie</a:t>
            </a:r>
          </a:p>
          <a:p>
            <a:pPr marR="0">
              <a:lnSpc>
                <a:spcPts val="2346"/>
              </a:lnSpc>
              <a:spcBef>
                <a:spcPts val="1483"/>
              </a:spcBef>
              <a:spcAft>
                <a:spcPts val="600"/>
              </a:spcAft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III. Vorverfahren</a:t>
            </a:r>
          </a:p>
          <a:p>
            <a:pPr marL="700088" marR="0" indent="-342900">
              <a:lnSpc>
                <a:spcPts val="2400"/>
              </a:lnSpc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126 II 1 BBG</a:t>
            </a:r>
          </a:p>
          <a:p>
            <a:pPr marL="700088" marR="0" indent="-342900">
              <a:lnSpc>
                <a:spcPts val="2400"/>
              </a:lnSpc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(P) war Widerspruch verfristet und hätte von der Widerspruchsbehörde nicht beschieden werden dürfen?</a:t>
            </a:r>
          </a:p>
          <a:p>
            <a:pPr marL="3048000" indent="-2328863">
              <a:lnSpc>
                <a:spcPts val="24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-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Mo, 10.09.2016:</a:t>
            </a:r>
            <a:r>
              <a:rPr lang="de-DE" sz="2100" spc="16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Aufgabe</a:t>
            </a:r>
            <a:r>
              <a:rPr lang="de-DE"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zur Post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mit </a:t>
            </a:r>
            <a:r>
              <a:rPr lang="de-DE" sz="2100" spc="-15" dirty="0">
                <a:solidFill>
                  <a:srgbClr val="000000"/>
                </a:solidFill>
                <a:latin typeface="Arial"/>
                <a:cs typeface="Arial"/>
              </a:rPr>
              <a:t>3-Tages-Fiktion</a:t>
            </a:r>
            <a:r>
              <a:rPr lang="de-DE" sz="2100" spc="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 41 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VwVfG)</a:t>
            </a:r>
          </a:p>
          <a:p>
            <a:pPr marL="3048000" indent="-2328863">
              <a:lnSpc>
                <a:spcPts val="24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Do, 13.09.2016:</a:t>
            </a:r>
            <a:r>
              <a:rPr lang="de-DE" sz="2100" spc="190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lang="de-DE" sz="2100" spc="56" dirty="0">
                <a:solidFill>
                  <a:srgbClr val="000000"/>
                </a:solidFill>
                <a:latin typeface="Arial"/>
                <a:cs typeface="Arial"/>
              </a:rPr>
              <a:t> Ausgangsbescheid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048000" indent="-2330450">
              <a:lnSpc>
                <a:spcPts val="24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 Sa,</a:t>
            </a:r>
            <a:r>
              <a:rPr lang="de-DE" sz="2100" spc="-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13.10.2016:</a:t>
            </a:r>
            <a:r>
              <a:rPr lang="de-DE" sz="2100" spc="20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eigentlich Fristende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57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222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ZPO,</a:t>
            </a:r>
            <a:r>
              <a:rPr lang="de-DE"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§§ 187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I, 188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BGB)</a:t>
            </a:r>
          </a:p>
          <a:p>
            <a:pPr marL="3048000" indent="-2328863">
              <a:lnSpc>
                <a:spcPts val="24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Mo, 15.10.2016:</a:t>
            </a:r>
            <a:r>
              <a:rPr lang="de-DE" sz="2100" spc="16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tatsächliches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Fristende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57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222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I, </a:t>
            </a: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ZPO)</a:t>
            </a:r>
          </a:p>
          <a:p>
            <a:pPr marL="719138">
              <a:lnSpc>
                <a:spcPts val="24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 Mi,</a:t>
            </a:r>
            <a:r>
              <a:rPr lang="de-DE"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17.10.2016:</a:t>
            </a:r>
            <a:r>
              <a:rPr lang="de-DE" sz="2100" spc="21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Eingang</a:t>
            </a:r>
            <a:r>
              <a:rPr lang="de-DE"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lang="de-DE"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lang="de-DE" sz="2100" spc="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39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verfristet</a:t>
            </a:r>
            <a:endParaRPr lang="de-DE" sz="2100" dirty="0">
              <a:solidFill>
                <a:srgbClr val="000000"/>
              </a:solidFill>
              <a:latin typeface="Arial"/>
              <a:cs typeface="Arial"/>
              <a:sym typeface="Wingdings" panose="05000000000000000000" pitchFamily="2" charset="2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911" y="146007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32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3846" y="177850"/>
            <a:ext cx="7128792" cy="7271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008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dennoch Vorverfahren „ordnungsgemäß erfolglos“ durchgeführt, da</a:t>
            </a:r>
          </a:p>
          <a:p>
            <a:pPr marL="106203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Behörde als „Herrin des Vorverfahrens“ in der Sache entschieden hat</a:t>
            </a:r>
          </a:p>
          <a:p>
            <a:pPr marL="106203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primäres Ziel des Vorverfahrens ist Selbstkontrolle der Verwaltung, Art. 20 III GG; Interesse an Rechtssicherheit steht – jedenfalls im Zweipersonenverhältnis – dahinter zurück</a:t>
            </a:r>
          </a:p>
          <a:p>
            <a:pPr marL="357188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 für Hilfsantrag: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§ </a:t>
            </a:r>
            <a:r>
              <a:rPr lang="nn-NO" sz="2100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lang="nn-NO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nn-NO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nn-NO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nn-NO" sz="2100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2 VwGO</a:t>
            </a:r>
            <a:r>
              <a:rPr lang="nn-NO"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2100" dirty="0">
              <a:solidFill>
                <a:srgbClr val="000000"/>
              </a:solidFill>
              <a:latin typeface="Arial"/>
              <a:cs typeface="Arial"/>
              <a:sym typeface="Wingdings" panose="05000000000000000000" pitchFamily="2" charset="2"/>
            </a:endParaRPr>
          </a:p>
          <a:p>
            <a:pPr marL="357188" marR="0" indent="-357188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AutoNum type="romanUcPeriod" startAt="4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Klagefrist</a:t>
            </a:r>
          </a:p>
          <a:p>
            <a:pPr marL="70008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74 I 1 VwGO</a:t>
            </a:r>
          </a:p>
          <a:p>
            <a:pPr marL="70008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konkretes Zustellungsdatum unbekannt, aber Datum des WB 27.2., Klage erhoben am 20.3., damit Frist jedenfalls gewahrt</a:t>
            </a:r>
          </a:p>
          <a:p>
            <a:pPr marL="514350" marR="0" indent="-5143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AutoNum type="romanUcPeriod" startAt="5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Klagegegner</a:t>
            </a:r>
          </a:p>
          <a:p>
            <a:pPr marL="70008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78 I Nr. 1 VwGO</a:t>
            </a:r>
          </a:p>
          <a:p>
            <a:pPr marL="70008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BRD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8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3846" y="537890"/>
            <a:ext cx="8928992" cy="6963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4350" marR="0" indent="-5143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AutoNum type="romanUcPeriod" startAt="5"/>
              <a:tabLst>
                <a:tab pos="357188" algn="l"/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im Übrigen (+)</a:t>
            </a:r>
          </a:p>
          <a:p>
            <a:pPr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357188" algn="l"/>
                <a:tab pos="985838" algn="l"/>
              </a:tabLst>
            </a:pP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B. objektive Klagehäufung, § 44 VwGO</a:t>
            </a:r>
          </a:p>
          <a:p>
            <a:pPr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357188" algn="l"/>
                <a:tab pos="985838" algn="l"/>
              </a:tabLst>
            </a:pP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C. Begründetheit</a:t>
            </a:r>
          </a:p>
          <a:p>
            <a:pPr marL="514350" marR="0" indent="-51435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AutoNum type="romanUcPeriod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Hauptantrag  § 113 V 1 VwGO</a:t>
            </a:r>
          </a:p>
          <a:p>
            <a:pPr marL="995363" marR="0" indent="-4572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AutoNum type="arabicPeriod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AGL</a:t>
            </a:r>
          </a:p>
          <a:p>
            <a:pPr marL="132873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§ 33 I Nrn. 1, 2 (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i.V.m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. §§ 30 I 1) BeamtVG</a:t>
            </a:r>
          </a:p>
          <a:p>
            <a:pPr marL="538163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98583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2. 	formelle Anspruchsvoraussetzungen</a:t>
            </a:r>
          </a:p>
          <a:p>
            <a:pPr marL="1328738" marR="0" indent="-3429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ordnungsgemäßer Antrag bei zuständiger Stelle (+)</a:t>
            </a:r>
          </a:p>
          <a:p>
            <a:pPr marL="538163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3. materielle Anspruchsvoraussetzungen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31 I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BeamtVG: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Dienstunfall?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„ein</a:t>
            </a:r>
            <a:r>
              <a:rPr lang="de-DE" sz="2100" i="1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auf</a:t>
            </a:r>
            <a:r>
              <a:rPr lang="de-DE" sz="2100" i="1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äußerer</a:t>
            </a:r>
            <a:r>
              <a:rPr lang="de-DE" sz="2100" i="1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Einwirkung</a:t>
            </a:r>
            <a:r>
              <a:rPr lang="de-DE" sz="2100" i="1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beruhendes, plötzliches,</a:t>
            </a:r>
            <a:r>
              <a:rPr lang="de-DE" sz="2100" i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örtlich</a:t>
            </a:r>
            <a:r>
              <a:rPr lang="de-DE" sz="2100" i="1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de-DE" sz="2100" i="1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zeitlich</a:t>
            </a:r>
            <a:r>
              <a:rPr lang="de-DE" sz="2100" i="1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bestimmbares,</a:t>
            </a:r>
            <a:r>
              <a:rPr lang="de-DE" sz="2100" i="1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einen</a:t>
            </a:r>
            <a:r>
              <a:rPr lang="de-DE" sz="2100" i="1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Körperschaden</a:t>
            </a:r>
            <a:r>
              <a:rPr lang="de-DE" sz="2100" i="1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verursachendes</a:t>
            </a:r>
            <a:r>
              <a:rPr lang="de-DE" sz="2100" i="1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Ereignis,</a:t>
            </a:r>
            <a:r>
              <a:rPr lang="de-DE" sz="2100" i="1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das</a:t>
            </a:r>
            <a:r>
              <a:rPr lang="de-DE" sz="2100" i="1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lang="de-DE" sz="2100" i="1" spc="-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Ausübung</a:t>
            </a:r>
            <a:r>
              <a:rPr lang="de-DE" sz="2100" i="1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des Dienstes</a:t>
            </a:r>
            <a:r>
              <a:rPr lang="de-DE" sz="2100" i="1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eingetreten</a:t>
            </a:r>
            <a:r>
              <a:rPr lang="de-DE" sz="2100" i="1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ist.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(P) Ereignis nach Dienstschluss auf Heimweg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unerheblich, § 31 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 BeamtVG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798" y="465882"/>
            <a:ext cx="8208912" cy="67839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ABER: verwirklicht hat sich nur das allgemeine Lebensrisiko; ein konkreter Bezug zum Dienst            besteht nicht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daher: kein Dienstunfall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„Vorschädigung“ (Hörschwäche) daher irrelevant</a:t>
            </a:r>
          </a:p>
          <a:p>
            <a:pPr marL="1152525" marR="0" indent="-3429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Anspruch aus § 33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 Nrn. 1, 2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iVm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 § 30 I 1 BeamtVG (-)</a:t>
            </a:r>
          </a:p>
          <a:p>
            <a:pPr marL="514350" marR="0" indent="-514350">
              <a:lnSpc>
                <a:spcPts val="2500"/>
              </a:lnSpc>
              <a:spcBef>
                <a:spcPts val="1495"/>
              </a:spcBef>
              <a:spcAft>
                <a:spcPts val="600"/>
              </a:spcAft>
              <a:buAutoNum type="romanUcPeriod" startAt="2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Hilfsantrag  §§ 113 I 1, 115 VwGO</a:t>
            </a:r>
          </a:p>
          <a:p>
            <a:pPr marL="539750">
              <a:lnSpc>
                <a:spcPts val="2700"/>
              </a:lnSpc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reformatio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in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peius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grds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 überhaupt zulässig?</a:t>
            </a:r>
          </a:p>
          <a:p>
            <a:pPr marL="1254125" indent="-357188">
              <a:lnSpc>
                <a:spcPts val="2700"/>
              </a:lnSpc>
              <a:spcAft>
                <a:spcPts val="600"/>
              </a:spcAft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Art.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19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IV</a:t>
            </a:r>
            <a:r>
              <a:rPr lang="de-DE"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bleibt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unberührt</a:t>
            </a:r>
          </a:p>
          <a:p>
            <a:pPr marL="1254125" indent="-357188">
              <a:lnSpc>
                <a:spcPts val="2700"/>
              </a:lnSpc>
              <a:spcAft>
                <a:spcPts val="600"/>
              </a:spcAft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Selbstkontrolle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44" dirty="0">
                <a:solidFill>
                  <a:srgbClr val="000000"/>
                </a:solidFill>
                <a:latin typeface="Arial"/>
                <a:cs typeface="Arial"/>
              </a:rPr>
              <a:t>Verwaltung</a:t>
            </a:r>
            <a:r>
              <a:rPr lang="de-DE" sz="21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lang="de-DE" sz="2100" spc="-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20 III</a:t>
            </a:r>
            <a:r>
              <a:rPr lang="de-DE"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GG)</a:t>
            </a:r>
          </a:p>
          <a:p>
            <a:pPr marL="1254125" indent="-357188">
              <a:lnSpc>
                <a:spcPts val="2700"/>
              </a:lnSpc>
              <a:spcAft>
                <a:spcPts val="600"/>
              </a:spcAft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Prüfung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Recht-</a:t>
            </a:r>
            <a:r>
              <a:rPr lang="de-DE"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Zweckmäßigkeit</a:t>
            </a:r>
            <a:r>
              <a:rPr lang="de-DE"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 1 VwGO)</a:t>
            </a:r>
          </a:p>
          <a:p>
            <a:pPr marL="1254125" indent="-357188">
              <a:lnSpc>
                <a:spcPts val="2700"/>
              </a:lnSpc>
              <a:spcAft>
                <a:spcPts val="600"/>
              </a:spcAft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Fürsorgepflicht</a:t>
            </a:r>
            <a:r>
              <a:rPr lang="de-DE"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des Dienstherrn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als hergebrachter</a:t>
            </a:r>
            <a:r>
              <a:rPr lang="de-DE" sz="2100" spc="6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Grundsatz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Berufsbeamtentums</a:t>
            </a:r>
            <a:r>
              <a:rPr lang="de-DE"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lang="de-DE" sz="2100" spc="-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33 V</a:t>
            </a:r>
            <a:r>
              <a:rPr lang="de-DE" sz="21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GG) 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Erfordernis</a:t>
            </a:r>
            <a:r>
              <a:rPr lang="de-DE" sz="2100" spc="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eines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Vorverfahrens</a:t>
            </a:r>
            <a:r>
              <a:rPr lang="de-DE" sz="21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spc="2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Beamtenrecht</a:t>
            </a:r>
            <a:r>
              <a:rPr lang="de-DE"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allen</a:t>
            </a:r>
            <a:r>
              <a:rPr lang="de-DE"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Klagen</a:t>
            </a:r>
            <a:r>
              <a:rPr lang="de-DE"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126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BBG)</a:t>
            </a:r>
            <a:r>
              <a:rPr lang="de-DE"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stehen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nicht entgegen</a:t>
            </a:r>
          </a:p>
          <a:p>
            <a:pPr marL="1254125" indent="-357188">
              <a:lnSpc>
                <a:spcPts val="2700"/>
              </a:lnSpc>
              <a:spcAft>
                <a:spcPts val="600"/>
              </a:spcAft>
              <a:buFontTx/>
              <a:buChar char="-"/>
            </a:pP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spc="2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prozessual</a:t>
            </a:r>
            <a:r>
              <a:rPr lang="de-DE" sz="2100" spc="43" dirty="0">
                <a:solidFill>
                  <a:srgbClr val="000000"/>
                </a:solidFill>
                <a:latin typeface="Arial"/>
                <a:cs typeface="Arial"/>
              </a:rPr>
              <a:t> vorgesehen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(in</a:t>
            </a:r>
            <a:r>
              <a:rPr lang="de-DE"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 79 I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de-DE"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2,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 VwGO vorgesehen)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7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798" y="721754"/>
            <a:ext cx="9865096" cy="6540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lnSpc>
                <a:spcPts val="2346"/>
              </a:lnSpc>
              <a:spcBef>
                <a:spcPts val="1484"/>
              </a:spcBef>
              <a:buFont typeface="Wingdings" panose="05000000000000000000" pitchFamily="2" charset="2"/>
              <a:buChar char="à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daher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maßgeblich,</a:t>
            </a:r>
            <a:r>
              <a:rPr lang="de-DE" sz="21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ob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26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materiell-rechtlich möglich</a:t>
            </a:r>
          </a:p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1.	RGL: </a:t>
            </a:r>
          </a:p>
          <a:p>
            <a:pPr marL="700088" indent="-342900">
              <a:lnSpc>
                <a:spcPts val="2346"/>
              </a:lnSpc>
              <a:spcBef>
                <a:spcPts val="1484"/>
              </a:spcBef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nicht § 48 VwVfG, da Einschränkungen aus § 48 I 2, II-IV VwVfG nicht passen</a:t>
            </a:r>
          </a:p>
          <a:p>
            <a:pPr marL="700088" indent="-342900">
              <a:lnSpc>
                <a:spcPts val="2346"/>
              </a:lnSpc>
              <a:spcBef>
                <a:spcPts val="1484"/>
              </a:spcBef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zugrunde zu legen ist</a:t>
            </a:r>
            <a:r>
              <a:rPr lang="de-DE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materielles</a:t>
            </a:r>
            <a:r>
              <a:rPr lang="de-DE"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lang="de-DE"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-7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Ausgangsbehörde</a:t>
            </a:r>
            <a:r>
              <a:rPr lang="de-DE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(hier: §§</a:t>
            </a:r>
            <a:r>
              <a:rPr lang="de-DE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30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ff.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BeamtVG),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dies die Gesetzmäßigkeit</a:t>
            </a:r>
            <a:r>
              <a:rPr lang="de-DE"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Verwaltung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lang="de-DE" sz="2100" spc="-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GG) sichert</a:t>
            </a:r>
          </a:p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2.	formelle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Rm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. des WB:</a:t>
            </a:r>
          </a:p>
          <a:p>
            <a:pPr marL="357188">
              <a:lnSpc>
                <a:spcPts val="2346"/>
              </a:lnSpc>
              <a:spcBef>
                <a:spcPts val="1483"/>
              </a:spcBef>
              <a:tabLst>
                <a:tab pos="627063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a.</a:t>
            </a:r>
            <a:r>
              <a:rPr lang="de-DE" sz="2100" spc="182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Zuständigkeit</a:t>
            </a:r>
            <a:r>
              <a:rPr lang="de-DE"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Widerspruchsbehörde</a:t>
            </a:r>
            <a:r>
              <a:rPr lang="de-DE"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für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96938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 vorliegend keine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Behördenidentität</a:t>
            </a:r>
            <a:r>
              <a:rPr lang="de-DE" sz="2100" spc="7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(Amt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Direktion)</a:t>
            </a:r>
          </a:p>
          <a:p>
            <a:pPr marL="896938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 „quantitative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de-DE"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(sachlich-funktionaler</a:t>
            </a:r>
            <a:r>
              <a:rPr lang="de-DE"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Zsh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 zum</a:t>
            </a:r>
            <a:r>
              <a:rPr lang="de-DE" sz="21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4" dirty="0">
                <a:solidFill>
                  <a:srgbClr val="000000"/>
                </a:solidFill>
                <a:latin typeface="Arial"/>
                <a:cs typeface="Arial"/>
              </a:rPr>
              <a:t>Ausgangs-VA)</a:t>
            </a:r>
          </a:p>
          <a:p>
            <a:pPr marL="896938" marR="0">
              <a:lnSpc>
                <a:spcPts val="2346"/>
              </a:lnSpc>
              <a:spcBef>
                <a:spcPts val="1484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Devolutiveffekt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Widerspruchs</a:t>
            </a:r>
            <a:r>
              <a:rPr lang="de-DE" sz="2100" spc="4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lang="de-DE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73 I</a:t>
            </a:r>
            <a:r>
              <a:rPr lang="de-DE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de-DE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1 VwGO)</a:t>
            </a:r>
          </a:p>
          <a:p>
            <a:pPr marL="896938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tabLst>
                <a:tab pos="1076325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-	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Teil der Fachaufsicht</a:t>
            </a:r>
          </a:p>
          <a:p>
            <a:pPr marL="814388" marR="0" indent="-457200" defTabSz="98425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buAutoNum type="alphaLcPeriod" startAt="2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Verfahren</a:t>
            </a:r>
          </a:p>
          <a:p>
            <a:pPr marL="896938" marR="0" defTabSz="98425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  <a:tabLst>
                <a:tab pos="809625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 Anhörung, § 71 VwGO (+)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798" y="721754"/>
            <a:ext cx="7488832" cy="1859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3.	materielle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Rm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. des WB:</a:t>
            </a:r>
          </a:p>
          <a:p>
            <a:pPr marL="700088" indent="-342900">
              <a:lnSpc>
                <a:spcPts val="2346"/>
              </a:lnSpc>
              <a:spcBef>
                <a:spcPts val="1483"/>
              </a:spcBef>
              <a:buFont typeface="Wingdings" panose="05000000000000000000" pitchFamily="2" charset="2"/>
              <a:buChar char="à"/>
              <a:tabLst>
                <a:tab pos="627063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s.o.: kein Dienstunfall, daher kein Anspruch aus § 33 BeamtVG</a:t>
            </a:r>
          </a:p>
          <a:p>
            <a:pPr marL="2420938" indent="-2420938">
              <a:lnSpc>
                <a:spcPts val="2346"/>
              </a:lnSpc>
              <a:spcBef>
                <a:spcPts val="1483"/>
              </a:spcBef>
              <a:tabLst>
                <a:tab pos="627063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2100" b="1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Gesamtergebnis: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 sowohl Haupt- als auch Hilfsantrag zwar zulässig, aber unbegründet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536034" cy="1117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3.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Verfassungsrechtliches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25" dirty="0">
                <a:solidFill>
                  <a:srgbClr val="000000"/>
                </a:solidFill>
                <a:latin typeface="Arial"/>
                <a:cs typeface="Arial"/>
              </a:rPr>
              <a:t>Verbot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  <a:p>
            <a:pPr marL="889952" marR="0">
              <a:lnSpc>
                <a:spcPts val="2346"/>
              </a:lnSpc>
              <a:spcBef>
                <a:spcPts val="3859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MM: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(+)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838475" y="2256889"/>
            <a:ext cx="995972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hM: </a:t>
            </a:r>
            <a:r>
              <a:rPr sz="2100" u="sng" spc="-10" dirty="0">
                <a:solidFill>
                  <a:srgbClr val="000000"/>
                </a:solidFill>
                <a:latin typeface="Arial"/>
                <a:cs typeface="Arial"/>
              </a:rPr>
              <a:t>(–)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56374" y="2658535"/>
            <a:ext cx="4926566" cy="4501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13" indent="-265113">
              <a:lnSpc>
                <a:spcPts val="2346"/>
              </a:lnSpc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unabhängige gerichtliche Kontrolle (Art.</a:t>
            </a:r>
            <a:r>
              <a:rPr lang="de-DE"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19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IV</a:t>
            </a:r>
            <a:r>
              <a:rPr lang="de-DE" sz="21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GG) bleibt unberührt</a:t>
            </a:r>
          </a:p>
          <a:p>
            <a:pPr>
              <a:lnSpc>
                <a:spcPts val="2346"/>
              </a:lnSpc>
            </a:pP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5113" marR="0" indent="-265113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Selbstkontrolle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Gesetzmäßigkeit</a:t>
            </a:r>
            <a:r>
              <a:rPr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60" dirty="0" err="1">
                <a:solidFill>
                  <a:srgbClr val="000000"/>
                </a:solidFill>
                <a:latin typeface="Arial"/>
                <a:cs typeface="Arial"/>
              </a:rPr>
              <a:t>Ve</a:t>
            </a:r>
            <a:r>
              <a:rPr sz="2100" spc="-5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rw.</a:t>
            </a:r>
            <a:r>
              <a:rPr sz="2100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sz="2100" spc="-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20 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 sowie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68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(Recht-</a:t>
            </a:r>
            <a:r>
              <a:rPr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Zweckmäßigkeit)</a:t>
            </a:r>
          </a:p>
          <a:p>
            <a:pPr marL="265113" marR="0" indent="-265113">
              <a:lnSpc>
                <a:spcPts val="2346"/>
              </a:lnSpc>
              <a:spcBef>
                <a:spcPts val="979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maßgeblich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ist,</a:t>
            </a:r>
            <a:r>
              <a:rPr sz="2100" spc="-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ob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materiellem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einfachen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gerechtfertigt</a:t>
            </a:r>
            <a:r>
              <a:rPr sz="2100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</a:p>
          <a:p>
            <a:pPr marL="269875" marR="0" indent="-269875">
              <a:lnSpc>
                <a:spcPts val="2346"/>
              </a:lnSpc>
              <a:spcBef>
                <a:spcPts val="98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spc="4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in 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26" dirty="0">
                <a:solidFill>
                  <a:srgbClr val="000000"/>
                </a:solidFill>
                <a:latin typeface="Arial"/>
                <a:cs typeface="Arial"/>
              </a:rPr>
              <a:t>I Nr. 2,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ausdrücklich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vorgesehen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346"/>
              </a:lnSpc>
              <a:spcBef>
                <a:spcPts val="942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kein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Vertrauensschutz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Unanfecht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barkeit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des VA (§ 50 VwVfG; arg. e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contrario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§ 48 I 2 VwVfG)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5854" y="2770138"/>
            <a:ext cx="3960440" cy="343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faktische Verkürzung des effektiven Rechtsschutzes (Art. 19 IV GG)</a:t>
            </a:r>
          </a:p>
          <a:p>
            <a:pPr marL="357188" indent="-357188">
              <a:lnSpc>
                <a:spcPts val="2700"/>
              </a:lnSpc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12" dirty="0" err="1">
                <a:solidFill>
                  <a:srgbClr val="000000"/>
                </a:solidFill>
                <a:latin typeface="Arial"/>
                <a:cs typeface="Arial"/>
              </a:rPr>
              <a:t>Vorverfahren</a:t>
            </a:r>
            <a:r>
              <a:rPr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zwingende</a:t>
            </a:r>
            <a:r>
              <a:rPr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Zulässigkeitsvoraussetzung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AnfKl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. /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4" dirty="0">
                <a:solidFill>
                  <a:srgbClr val="000000"/>
                </a:solidFill>
                <a:latin typeface="Arial"/>
                <a:cs typeface="Arial"/>
              </a:rPr>
              <a:t>VerpflKl.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aus</a:t>
            </a:r>
            <a:r>
              <a:rPr sz="2100" spc="-9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Angst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sz="2100" spc="8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Bürger</a:t>
            </a:r>
            <a:r>
              <a:rPr sz="21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Durchführung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sz="2100" spc="-11" dirty="0">
                <a:solidFill>
                  <a:srgbClr val="000000"/>
                </a:solidFill>
                <a:latin typeface="Arial"/>
                <a:cs typeface="Arial"/>
              </a:rPr>
              <a:t>Vorverfahrens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abgehalten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6534" y="170647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9" grpId="0" build="p"/>
      <p:bldP spid="1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798" y="721754"/>
            <a:ext cx="7488832" cy="5950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Nebenentscheidungen</a:t>
            </a:r>
          </a:p>
          <a:p>
            <a:pPr marL="342900" indent="-342900">
              <a:lnSpc>
                <a:spcPts val="2346"/>
              </a:lnSpc>
              <a:spcBef>
                <a:spcPts val="1484"/>
              </a:spcBef>
              <a:buFontTx/>
              <a:buChar char="-"/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Kosten: § 154 I VwGO (Kläger)</a:t>
            </a:r>
          </a:p>
          <a:p>
            <a:pPr marL="342900" indent="-342900">
              <a:lnSpc>
                <a:spcPts val="2346"/>
              </a:lnSpc>
              <a:spcBef>
                <a:spcPts val="1484"/>
              </a:spcBef>
              <a:buFontTx/>
              <a:buChar char="-"/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vorl. Vollstreckbarkeit: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nn-NO"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167</a:t>
            </a:r>
            <a:r>
              <a:rPr lang="nn-NO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II,</a:t>
            </a:r>
            <a:r>
              <a:rPr lang="nn-NO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nn-NO"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VwGO,</a:t>
            </a:r>
            <a:r>
              <a:rPr lang="nn-NO"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13" dirty="0">
                <a:solidFill>
                  <a:srgbClr val="000000"/>
                </a:solidFill>
                <a:latin typeface="Arial"/>
                <a:cs typeface="Arial"/>
              </a:rPr>
              <a:t>§§</a:t>
            </a:r>
            <a:r>
              <a:rPr lang="nn-NO"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708</a:t>
            </a:r>
            <a:r>
              <a:rPr lang="nn-NO"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nn-NO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51" dirty="0">
                <a:solidFill>
                  <a:srgbClr val="000000"/>
                </a:solidFill>
                <a:latin typeface="Arial"/>
                <a:cs typeface="Arial"/>
              </a:rPr>
              <a:t>11,</a:t>
            </a:r>
            <a:r>
              <a:rPr lang="nn-NO" sz="21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spc="-58" dirty="0">
                <a:solidFill>
                  <a:srgbClr val="000000"/>
                </a:solidFill>
                <a:latin typeface="Arial"/>
                <a:cs typeface="Arial"/>
              </a:rPr>
              <a:t>711</a:t>
            </a:r>
            <a:r>
              <a:rPr lang="nn-NO" sz="2100" spc="9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n-NO" sz="2100" dirty="0">
                <a:solidFill>
                  <a:srgbClr val="000000"/>
                </a:solidFill>
                <a:latin typeface="Arial"/>
                <a:cs typeface="Arial"/>
              </a:rPr>
              <a:t>ZPO [s. Bearbeitungsvermerk]</a:t>
            </a:r>
          </a:p>
          <a:p>
            <a:pPr marL="342900" indent="-342900">
              <a:lnSpc>
                <a:spcPts val="2346"/>
              </a:lnSpc>
              <a:spcBef>
                <a:spcPts val="1484"/>
              </a:spcBef>
              <a:buFontTx/>
              <a:buChar char="-"/>
              <a:tabLst>
                <a:tab pos="357188" algn="l"/>
              </a:tabLst>
            </a:pPr>
            <a:endParaRPr lang="de-DE" sz="2100" dirty="0">
              <a:solidFill>
                <a:srgbClr val="000000"/>
              </a:solidFill>
              <a:latin typeface="Arial"/>
              <a:cs typeface="Arial"/>
              <a:sym typeface="Wingdings" panose="05000000000000000000" pitchFamily="2" charset="2"/>
            </a:endParaRPr>
          </a:p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Besonderheiten</a:t>
            </a:r>
          </a:p>
          <a:p>
            <a:pPr marL="342900" indent="-342900">
              <a:lnSpc>
                <a:spcPts val="2346"/>
              </a:lnSpc>
              <a:spcBef>
                <a:spcPts val="1484"/>
              </a:spcBef>
              <a:buFontTx/>
              <a:buChar char="-"/>
              <a:tabLst>
                <a:tab pos="357188" algn="l"/>
              </a:tabLs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Übertragung auf/Entscheidung durch Einzelrichter</a:t>
            </a:r>
          </a:p>
          <a:p>
            <a:pPr marL="342900" indent="-342900">
              <a:lnSpc>
                <a:spcPts val="2346"/>
              </a:lnSpc>
              <a:spcBef>
                <a:spcPts val="1483"/>
              </a:spcBef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Beklagte</a:t>
            </a:r>
            <a:r>
              <a:rPr lang="de-DE" sz="21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vertreten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lang="de-DE" sz="21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627063" indent="-269875">
              <a:lnSpc>
                <a:spcPts val="2346"/>
              </a:lnSpc>
              <a:spcBef>
                <a:spcPts val="1483"/>
              </a:spcBef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Ausgangsbehörde (Hauptantrag) </a:t>
            </a:r>
            <a:r>
              <a:rPr lang="de-DE" sz="2100" b="1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</a:p>
          <a:p>
            <a:pPr marL="627063" indent="-269875">
              <a:lnSpc>
                <a:spcPts val="2346"/>
              </a:lnSpc>
              <a:spcBef>
                <a:spcPts val="1483"/>
              </a:spcBef>
              <a:buFontTx/>
              <a:buChar char="-"/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Widerspruchsbehörde (Hilfsantrag)</a:t>
            </a:r>
          </a:p>
          <a:p>
            <a:pPr marL="357188">
              <a:lnSpc>
                <a:spcPts val="2346"/>
              </a:lnSpc>
              <a:spcBef>
                <a:spcPts val="1483"/>
              </a:spcBef>
            </a:pP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ts val="2346"/>
              </a:lnSpc>
              <a:spcBef>
                <a:spcPts val="1484"/>
              </a:spcBef>
              <a:buFontTx/>
              <a:buChar char="-"/>
              <a:tabLst>
                <a:tab pos="357188" algn="l"/>
              </a:tabLst>
            </a:pPr>
            <a:endParaRPr lang="de-DE" sz="2100" dirty="0">
              <a:solidFill>
                <a:srgbClr val="000000"/>
              </a:solidFill>
              <a:latin typeface="Arial"/>
              <a:cs typeface="Arial"/>
              <a:sym typeface="Wingdings" panose="05000000000000000000" pitchFamily="2" charset="2"/>
            </a:endParaRPr>
          </a:p>
          <a:p>
            <a:pPr>
              <a:lnSpc>
                <a:spcPts val="2346"/>
              </a:lnSpc>
              <a:spcBef>
                <a:spcPts val="1484"/>
              </a:spcBef>
              <a:tabLst>
                <a:tab pos="357188" algn="l"/>
              </a:tabLst>
            </a:pPr>
            <a:endParaRPr lang="de-DE" sz="2100" dirty="0">
              <a:solidFill>
                <a:srgbClr val="000000"/>
              </a:solidFill>
              <a:latin typeface="Arial"/>
              <a:cs typeface="Arial"/>
              <a:sym typeface="Wingdings" panose="05000000000000000000" pitchFamily="2" charset="2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9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42450"/>
            <a:ext cx="10680700" cy="6013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47862" y="1183405"/>
            <a:ext cx="9396895" cy="3731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b="1" u="sng" dirty="0">
                <a:solidFill>
                  <a:srgbClr val="000000"/>
                </a:solidFill>
                <a:latin typeface="Arial"/>
                <a:cs typeface="Arial"/>
              </a:rPr>
              <a:t>Tenor</a:t>
            </a:r>
          </a:p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endParaRPr lang="de-DE" sz="2100" b="1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 Klage wird abgewiesen.</a:t>
            </a:r>
          </a:p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 Kläger trägt die Kosten des Verfahrens.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Das Urteil ist wegen der Kosten vorläufig vollstreckbar. Der Kläger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darf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die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Vollstreckung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durch Sicherheitsleistung in Höhe von 110 Prozent des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aufgrund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des Urteils vollstreckbaren Betrages abwenden, wenn nicht die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Beklagte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vor der Vollstreckung Sicherheit in Höhe von 110 Prozent des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jeweils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vollstreckenden Betrages leistet.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582" y="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6621501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Einfachgesetzliche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Rechtsgrundlage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für die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61706" y="2336195"/>
            <a:ext cx="2765475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MM:</a:t>
            </a:r>
            <a:r>
              <a:rPr sz="2100" u="sng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§§ 48,</a:t>
            </a:r>
            <a:r>
              <a:rPr sz="2100" u="sng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49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VwVfG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74702" y="2336195"/>
            <a:ext cx="3746479" cy="4078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533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hM: materielles</a:t>
            </a:r>
            <a:r>
              <a:rPr sz="2100" u="sng" spc="2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Recht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 das die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Ausgangsbehörde</a:t>
            </a:r>
            <a:r>
              <a:rPr lang="de-DE"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selbst für</a:t>
            </a:r>
            <a:r>
              <a:rPr lang="de-DE"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Verböserung</a:t>
            </a:r>
            <a:r>
              <a:rPr lang="de-DE"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angewendet</a:t>
            </a:r>
            <a:r>
              <a:rPr lang="de-DE"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hätte</a:t>
            </a:r>
          </a:p>
          <a:p>
            <a:pPr marL="357188" indent="-357188">
              <a:lnSpc>
                <a:spcPts val="2800"/>
              </a:lnSpc>
              <a:spcBef>
                <a:spcPts val="1495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dafür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: Selbstkontrolle</a:t>
            </a:r>
            <a:r>
              <a:rPr lang="de-DE"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23" dirty="0">
                <a:solidFill>
                  <a:srgbClr val="000000"/>
                </a:solidFill>
                <a:latin typeface="Arial"/>
                <a:cs typeface="Arial"/>
              </a:rPr>
              <a:t>Verwal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tung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lang="de-DE" sz="2100" spc="-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20 III</a:t>
            </a:r>
            <a:r>
              <a:rPr lang="de-DE"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GG) ist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nur sinnvoll</a:t>
            </a:r>
            <a:r>
              <a:rPr lang="de-DE" sz="2100" spc="2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möglich,</a:t>
            </a:r>
            <a:r>
              <a:rPr lang="de-DE"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lang="de-DE"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lang="de-DE" sz="2100" spc="-1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Ausgangs- und</a:t>
            </a:r>
            <a:r>
              <a:rPr lang="de-DE"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lang="de-DE"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4" dirty="0">
                <a:solidFill>
                  <a:srgbClr val="000000"/>
                </a:solidFill>
                <a:latin typeface="Arial"/>
                <a:cs typeface="Arial"/>
              </a:rPr>
              <a:t>W.-Behörde</a:t>
            </a:r>
            <a:r>
              <a:rPr lang="de-DE" sz="2100" spc="4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dieselben Normen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anwenden</a:t>
            </a:r>
          </a:p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172" y="2816202"/>
            <a:ext cx="4478513" cy="30909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dagegen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2100" spc="7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72" dirty="0">
                <a:solidFill>
                  <a:srgbClr val="000000"/>
                </a:solidFill>
                <a:latin typeface="Arial"/>
                <a:cs typeface="Arial"/>
              </a:rPr>
              <a:t>in Anfechtungssituation unpassend,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sz="2100" spc="2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5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sz="2100" spc="-15" dirty="0">
                <a:solidFill>
                  <a:srgbClr val="000000"/>
                </a:solidFill>
                <a:latin typeface="Arial"/>
                <a:cs typeface="Arial"/>
              </a:rPr>
              <a:t>-VA</a:t>
            </a:r>
            <a:r>
              <a:rPr sz="2100" spc="-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enthaltene</a:t>
            </a:r>
            <a:r>
              <a:rPr sz="2100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Belastung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bestehen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bleibt</a:t>
            </a:r>
            <a:r>
              <a:rPr sz="2100" spc="3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zusätzlich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verbösert</a:t>
            </a:r>
            <a:r>
              <a:rPr sz="2100" spc="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(entspricht nicht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Rechtsfolge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von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§§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48,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49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VwVfG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, da ursprüngliche Belastung erhalten bleibt)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34" y="170647"/>
            <a:ext cx="3133725" cy="1600200"/>
          </a:xfrm>
          <a:prstGeom prst="rect">
            <a:avLst/>
          </a:prstGeom>
        </p:spPr>
      </p:pic>
      <p:cxnSp>
        <p:nvCxnSpPr>
          <p:cNvPr id="12" name="Gerade Verbindung mit Pfeil 11"/>
          <p:cNvCxnSpPr/>
          <p:nvPr/>
        </p:nvCxnSpPr>
        <p:spPr>
          <a:xfrm flipH="1">
            <a:off x="3252118" y="1906042"/>
            <a:ext cx="172819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4980310" y="1906341"/>
            <a:ext cx="1800200" cy="2625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feil nach unten 1"/>
          <p:cNvSpPr/>
          <p:nvPr/>
        </p:nvSpPr>
        <p:spPr>
          <a:xfrm flipH="1">
            <a:off x="7742902" y="6586562"/>
            <a:ext cx="45719" cy="64807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759168" y="1845381"/>
            <a:ext cx="4861281" cy="46935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in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der Verpfl.-Situation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 dh.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im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eine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durch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sz="21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-VA</a:t>
            </a:r>
            <a:r>
              <a:rPr sz="2100" spc="-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gewährte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(Teil-)</a:t>
            </a:r>
            <a:r>
              <a:rPr sz="2100" spc="-12" dirty="0" err="1">
                <a:solidFill>
                  <a:srgbClr val="000000"/>
                </a:solidFill>
                <a:latin typeface="Arial"/>
                <a:cs typeface="Arial"/>
              </a:rPr>
              <a:t>Begünstigung</a:t>
            </a:r>
            <a:r>
              <a:rPr sz="2100" spc="6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aufgehoben</a:t>
            </a:r>
            <a:r>
              <a:rPr sz="21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wird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- wären</a:t>
            </a:r>
            <a:r>
              <a:rPr sz="2100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§§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48,</a:t>
            </a:r>
            <a:r>
              <a:rPr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49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VwVfG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möglich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, da RF (Aufhebung)</a:t>
            </a:r>
            <a:r>
              <a:rPr sz="21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passt</a:t>
            </a:r>
          </a:p>
          <a:p>
            <a:pPr marL="357188" marR="0" indent="-357188">
              <a:lnSpc>
                <a:spcPts val="2800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Folgeproblem:</a:t>
            </a:r>
            <a:r>
              <a:rPr sz="2100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Vertrauensschutz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Ermessen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(§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48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VwVfG)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widersprächen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Gesetzmäßigkeit</a:t>
            </a:r>
            <a:r>
              <a:rPr sz="2100" spc="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" dirty="0" err="1">
                <a:solidFill>
                  <a:srgbClr val="000000"/>
                </a:solidFill>
                <a:latin typeface="Arial"/>
                <a:cs typeface="Arial"/>
              </a:rPr>
              <a:t>Verwaltung</a:t>
            </a:r>
            <a:r>
              <a:rPr sz="2100" spc="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(Art.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GG)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marR="0" indent="-357188">
              <a:lnSpc>
                <a:spcPts val="2800"/>
              </a:lnSpc>
              <a:spcBef>
                <a:spcPts val="1495"/>
              </a:spcBef>
              <a:spcAft>
                <a:spcPts val="0"/>
              </a:spcAft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drohende Wertungswidersprüche zu    § 50 VwVfG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550" y="177850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7037551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5.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Zuständigkeit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der</a:t>
            </a:r>
            <a:r>
              <a:rPr sz="2100" u="sng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Widerspruchsbehörde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für die</a:t>
            </a:r>
            <a:r>
              <a:rPr sz="2100" u="sng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3086" y="2090722"/>
            <a:ext cx="4163318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403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Unprobl.</a:t>
            </a:r>
            <a:r>
              <a:rPr sz="2100" u="sng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u="sng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Identität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 von</a:t>
            </a:r>
            <a:r>
              <a:rPr lang="de-DE" sz="2100" u="sng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 err="1">
                <a:solidFill>
                  <a:srgbClr val="000000"/>
                </a:solidFill>
                <a:latin typeface="Arial"/>
                <a:cs typeface="Arial"/>
              </a:rPr>
              <a:t>Ausgangs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2100" u="sng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u="sng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4" dirty="0">
                <a:solidFill>
                  <a:srgbClr val="000000"/>
                </a:solidFill>
                <a:latin typeface="Arial"/>
                <a:cs typeface="Arial"/>
              </a:rPr>
              <a:t>W.-Behörde</a:t>
            </a:r>
          </a:p>
          <a:p>
            <a:pPr marL="357188" marR="0" indent="-357188">
              <a:lnSpc>
                <a:spcPts val="2800"/>
              </a:lnSpc>
              <a:spcBef>
                <a:spcPts val="119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2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i="1" spc="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die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nächsthöhere</a:t>
            </a:r>
            <a:r>
              <a:rPr sz="2100" i="1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i="1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eine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oberste</a:t>
            </a:r>
            <a:r>
              <a:rPr sz="2100" i="1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Bundes-</a:t>
            </a:r>
            <a:r>
              <a:rPr sz="2100" i="1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oder</a:t>
            </a:r>
            <a:r>
              <a:rPr sz="2100" i="1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oberste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Landesbehörde</a:t>
            </a:r>
            <a:r>
              <a:rPr sz="21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ist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7188" indent="-357188">
              <a:lnSpc>
                <a:spcPts val="2800"/>
              </a:lnSpc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lang="de-DE"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gilt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grds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zweistufigem</a:t>
            </a:r>
            <a:r>
              <a:rPr lang="de-DE"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35" dirty="0">
                <a:solidFill>
                  <a:srgbClr val="000000"/>
                </a:solidFill>
                <a:latin typeface="Arial"/>
                <a:cs typeface="Arial"/>
              </a:rPr>
              <a:t>Ver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waltungsaufbau</a:t>
            </a:r>
          </a:p>
          <a:p>
            <a:pPr>
              <a:lnSpc>
                <a:spcPts val="2346"/>
              </a:lnSpc>
              <a:spcBef>
                <a:spcPts val="1193"/>
              </a:spcBef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7120" y="2089290"/>
            <a:ext cx="5883082" cy="49857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403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Im Übrigen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problematisch</a:t>
            </a:r>
          </a:p>
          <a:p>
            <a:pPr marL="0" marR="0">
              <a:lnSpc>
                <a:spcPts val="2800"/>
              </a:lnSpc>
              <a:spcBef>
                <a:spcPts val="1231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2 </a:t>
            </a:r>
            <a:r>
              <a:rPr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</a:t>
            </a:r>
            <a:r>
              <a:rPr sz="2100" i="1" dirty="0">
                <a:solidFill>
                  <a:srgbClr val="000000"/>
                </a:solidFill>
                <a:latin typeface="Arial"/>
                <a:cs typeface="Arial"/>
              </a:rPr>
              <a:t>nächsthöhere</a:t>
            </a:r>
            <a:r>
              <a:rPr sz="21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i="1" dirty="0" err="1">
                <a:solidFill>
                  <a:srgbClr val="000000"/>
                </a:solidFill>
                <a:latin typeface="Arial"/>
                <a:cs typeface="Arial"/>
              </a:rPr>
              <a:t>Behörde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5113" indent="-265113">
              <a:lnSpc>
                <a:spcPts val="2800"/>
              </a:lnSpc>
              <a:spcBef>
                <a:spcPts val="1231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MM: nur bei einem unabhängig von der Widerspruchseinlegung bestehendem Selbsteintrittsrecht der Widerspruchsbehörde (sehr selten, z.B. § 8 III AZG)</a:t>
            </a:r>
          </a:p>
          <a:p>
            <a:pPr marL="357188" indent="-357188">
              <a:lnSpc>
                <a:spcPts val="2800"/>
              </a:lnSpc>
              <a:spcBef>
                <a:spcPts val="1231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hM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quantitative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möglich (= innerer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Zshg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. mit Ausgangsbescheid), arg.: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Devolutiveffekt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des Widerspruches; ABER (-), wenn nur Rechtsaufsicht</a:t>
            </a:r>
          </a:p>
          <a:p>
            <a:pPr marL="357188">
              <a:lnSpc>
                <a:spcPts val="2800"/>
              </a:lnSpc>
              <a:spcBef>
                <a:spcPts val="1231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[</a:t>
            </a:r>
            <a:r>
              <a:rPr lang="de-DE" sz="2100" i="1" dirty="0">
                <a:solidFill>
                  <a:srgbClr val="000000"/>
                </a:solidFill>
                <a:latin typeface="Arial"/>
                <a:cs typeface="Arial"/>
              </a:rPr>
              <a:t>qualitative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 err="1">
                <a:solidFill>
                  <a:srgbClr val="000000"/>
                </a:solidFill>
                <a:latin typeface="Arial"/>
                <a:cs typeface="Arial"/>
              </a:rPr>
              <a:t>rip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= neuer VA; keine Zuständigkeit] </a:t>
            </a: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675" y="209015"/>
            <a:ext cx="3133725" cy="1600200"/>
          </a:xfrm>
          <a:prstGeom prst="rect">
            <a:avLst/>
          </a:prstGeom>
        </p:spPr>
      </p:pic>
      <p:cxnSp>
        <p:nvCxnSpPr>
          <p:cNvPr id="17" name="Gerade Verbindung mit Pfeil 16"/>
          <p:cNvCxnSpPr/>
          <p:nvPr/>
        </p:nvCxnSpPr>
        <p:spPr>
          <a:xfrm flipH="1">
            <a:off x="2820070" y="1906042"/>
            <a:ext cx="144016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4260230" y="1906042"/>
            <a:ext cx="1512168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7499628" cy="28341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6.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Erneute</a:t>
            </a:r>
            <a:r>
              <a:rPr sz="2100" u="sng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Anhörung</a:t>
            </a:r>
            <a:r>
              <a:rPr sz="2100" u="sng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vor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„rip“</a:t>
            </a:r>
            <a:r>
              <a:rPr sz="2100" u="sng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nötig:</a:t>
            </a:r>
            <a:r>
              <a:rPr sz="2100" u="sng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71 VwGO?</a:t>
            </a:r>
          </a:p>
          <a:p>
            <a:pPr marL="630936" marR="0">
              <a:lnSpc>
                <a:spcPts val="2346"/>
              </a:lnSpc>
              <a:spcBef>
                <a:spcPts val="1483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</a:t>
            </a:r>
            <a:r>
              <a:rPr sz="2100" spc="-26" dirty="0">
                <a:solidFill>
                  <a:srgbClr val="000000"/>
                </a:solidFill>
                <a:latin typeface="Arial"/>
                <a:cs typeface="Arial"/>
              </a:rPr>
              <a:t>str.,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Wortlaut</a:t>
            </a:r>
            <a:r>
              <a:rPr sz="2100" spc="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nur</a:t>
            </a:r>
            <a:r>
              <a:rPr sz="2100" spc="3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„erstmaliger“</a:t>
            </a:r>
            <a:r>
              <a:rPr sz="2100" spc="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Beschwer</a:t>
            </a:r>
          </a:p>
          <a:p>
            <a:pPr marL="985838" marR="0" indent="-35560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 evtl.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analog</a:t>
            </a:r>
            <a:r>
              <a:rPr sz="2100" spc="5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„zusätzlicher</a:t>
            </a:r>
            <a:r>
              <a:rPr sz="2100" spc="1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selbständiger</a:t>
            </a:r>
            <a:r>
              <a:rPr sz="2100" spc="6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Beschwer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(Gleichstellung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sz="21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79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100" spc="-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9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sz="2100" spc="4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2,</a:t>
            </a:r>
            <a:r>
              <a:rPr sz="21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985838" indent="-357188">
              <a:lnSpc>
                <a:spcPts val="2346"/>
              </a:lnSpc>
              <a:spcBef>
                <a:spcPts val="1495"/>
              </a:spcBef>
            </a:pP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→ ggf. bei fehlender</a:t>
            </a:r>
            <a:r>
              <a:rPr lang="de-DE" sz="2100" spc="-6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Anhörung</a:t>
            </a:r>
            <a:r>
              <a:rPr lang="de-DE" sz="2100" spc="5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heilbar:</a:t>
            </a:r>
            <a:r>
              <a:rPr lang="de-DE"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lang="de-DE"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45</a:t>
            </a:r>
            <a:r>
              <a:rPr lang="de-DE"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de-DE" sz="2100" spc="-46" dirty="0">
                <a:solidFill>
                  <a:srgbClr val="000000"/>
                </a:solidFill>
                <a:latin typeface="Arial"/>
                <a:cs typeface="Arial"/>
              </a:rPr>
              <a:t>Nr.</a:t>
            </a:r>
            <a:r>
              <a:rPr lang="de-DE" sz="2100" spc="7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spc="-13" dirty="0">
                <a:solidFill>
                  <a:srgbClr val="000000"/>
                </a:solidFill>
                <a:latin typeface="Arial"/>
                <a:cs typeface="Arial"/>
              </a:rPr>
              <a:t>3,</a:t>
            </a:r>
            <a:r>
              <a:rPr lang="de-DE" sz="2100" spc="2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II</a:t>
            </a:r>
            <a:r>
              <a:rPr lang="de-DE"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VwVfG</a:t>
            </a:r>
          </a:p>
          <a:p>
            <a:pPr marL="946339" marR="0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endParaRPr sz="2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4675" y="209015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0" y="768604"/>
            <a:ext cx="10680700" cy="6013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679" y="1475153"/>
            <a:ext cx="5653381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b="1" dirty="0">
                <a:solidFill>
                  <a:srgbClr val="000000"/>
                </a:solidFill>
                <a:latin typeface="Arial"/>
                <a:cs typeface="Arial"/>
              </a:rPr>
              <a:t>II.</a:t>
            </a:r>
            <a:r>
              <a:rPr sz="2100" b="1" spc="26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Bestandskraft</a:t>
            </a:r>
            <a:r>
              <a:rPr sz="2100" b="1" u="sng" spc="4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eines</a:t>
            </a:r>
            <a:r>
              <a:rPr sz="2100" b="1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b="1" u="sng" dirty="0">
                <a:solidFill>
                  <a:srgbClr val="000000"/>
                </a:solidFill>
                <a:latin typeface="Arial"/>
                <a:cs typeface="Arial"/>
              </a:rPr>
              <a:t>Verwaltungsaktes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9679" y="1955159"/>
            <a:ext cx="927560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2100" spc="266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Widerspruchsfrist</a:t>
            </a:r>
            <a:r>
              <a:rPr sz="2100" u="sng" spc="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gemäß §</a:t>
            </a:r>
            <a:r>
              <a:rPr sz="2100" u="sng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spc="-13" dirty="0">
                <a:solidFill>
                  <a:srgbClr val="000000"/>
                </a:solidFill>
                <a:latin typeface="Arial"/>
                <a:cs typeface="Arial"/>
              </a:rPr>
              <a:t>70</a:t>
            </a:r>
            <a:r>
              <a:rPr sz="2100" u="sng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u="sng" spc="-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und</a:t>
            </a:r>
            <a:r>
              <a:rPr sz="2100" u="sng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Klagefrist</a:t>
            </a:r>
            <a:r>
              <a:rPr sz="2100" u="sng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gemäß</a:t>
            </a:r>
            <a:r>
              <a:rPr sz="2100" u="sng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§ 74 VwGO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04586" y="2787292"/>
            <a:ext cx="2213408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Widerspruchsfrist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13093" y="2787292"/>
            <a:ext cx="1264124" cy="33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u="sng" dirty="0">
                <a:solidFill>
                  <a:srgbClr val="000000"/>
                </a:solidFill>
                <a:latin typeface="Arial"/>
                <a:cs typeface="Arial"/>
              </a:rPr>
              <a:t>Klagefrist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89053" y="3267300"/>
            <a:ext cx="3927825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grds. §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70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Monat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sz="2100" spc="2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62" dirty="0">
                <a:solidFill>
                  <a:srgbClr val="000000"/>
                </a:solidFill>
                <a:latin typeface="Arial"/>
                <a:cs typeface="Arial"/>
              </a:rPr>
              <a:t>VA</a:t>
            </a:r>
          </a:p>
          <a:p>
            <a:pPr marL="357188" marR="0" indent="-357188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außer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§§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70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II,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58 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Jahresfrist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bei</a:t>
            </a:r>
            <a:r>
              <a:rPr sz="2100" spc="2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fehlender</a:t>
            </a:r>
            <a:r>
              <a:rPr sz="2100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oder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fehlerhafter</a:t>
            </a:r>
            <a:r>
              <a:rPr sz="2100" spc="4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RBB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97690" y="3267300"/>
            <a:ext cx="4921101" cy="2257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188" marR="0" indent="-357188">
              <a:lnSpc>
                <a:spcPts val="2346"/>
              </a:lnSpc>
              <a:spcBef>
                <a:spcPts val="0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grds. §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74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 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Monat</a:t>
            </a:r>
            <a:r>
              <a:rPr sz="2100" spc="3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Zustellung</a:t>
            </a:r>
            <a:r>
              <a:rPr sz="21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 WB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(vgl.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13" dirty="0">
                <a:solidFill>
                  <a:srgbClr val="000000"/>
                </a:solidFill>
                <a:latin typeface="Arial"/>
                <a:cs typeface="Arial"/>
              </a:rPr>
              <a:t>73</a:t>
            </a:r>
            <a:r>
              <a:rPr sz="2100" spc="2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III</a:t>
            </a:r>
            <a:r>
              <a:rPr sz="2100" spc="-37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VwGO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31" dirty="0" err="1">
                <a:solidFill>
                  <a:srgbClr val="000000"/>
                </a:solidFill>
                <a:latin typeface="Arial"/>
                <a:cs typeface="Arial"/>
              </a:rPr>
              <a:t>bzw</a:t>
            </a:r>
            <a:r>
              <a:rPr sz="2100" spc="-31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21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100" spc="1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Monat</a:t>
            </a:r>
            <a:r>
              <a:rPr sz="21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nach</a:t>
            </a:r>
            <a:r>
              <a:rPr sz="2100" spc="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Bekanntgabe</a:t>
            </a:r>
            <a:r>
              <a:rPr sz="2100" spc="33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des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spc="-52" dirty="0">
                <a:solidFill>
                  <a:srgbClr val="000000"/>
                </a:solidFill>
                <a:latin typeface="Arial"/>
                <a:cs typeface="Arial"/>
              </a:rPr>
              <a:t>VA,</a:t>
            </a:r>
            <a:r>
              <a:rPr lang="de-DE" sz="2100" spc="-5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wenn</a:t>
            </a:r>
            <a:r>
              <a:rPr sz="2100" spc="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ein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WB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nicht</a:t>
            </a:r>
            <a:r>
              <a:rPr sz="2100" spc="1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erforderlich</a:t>
            </a:r>
            <a:r>
              <a:rPr sz="2100" spc="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ist</a:t>
            </a:r>
          </a:p>
          <a:p>
            <a:pPr marL="357188" marR="0" indent="-357188">
              <a:lnSpc>
                <a:spcPts val="2346"/>
              </a:lnSpc>
              <a:spcBef>
                <a:spcPts val="1495"/>
              </a:spcBef>
              <a:spcAft>
                <a:spcPts val="0"/>
              </a:spcAft>
            </a:pP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→</a:t>
            </a:r>
            <a:r>
              <a:rPr sz="2100" spc="-2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außer</a:t>
            </a:r>
            <a:r>
              <a:rPr sz="2100" spc="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§ 58 II</a:t>
            </a:r>
            <a:r>
              <a:rPr sz="2100" spc="-1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VwGO:</a:t>
            </a:r>
            <a:r>
              <a:rPr sz="2100" spc="1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Jahresfrist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bei</a:t>
            </a:r>
            <a:r>
              <a:rPr lang="de-DE" sz="2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000000"/>
                </a:solidFill>
                <a:latin typeface="Arial"/>
                <a:cs typeface="Arial"/>
              </a:rPr>
              <a:t>fehlender</a:t>
            </a:r>
            <a:r>
              <a:rPr sz="2100" spc="42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oder</a:t>
            </a:r>
            <a:r>
              <a:rPr sz="2100" spc="1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fehlerhafter</a:t>
            </a:r>
            <a:r>
              <a:rPr sz="2100" spc="4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000000"/>
                </a:solidFill>
                <a:latin typeface="Arial"/>
                <a:cs typeface="Arial"/>
              </a:rPr>
              <a:t>RBB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4675" y="209015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build="p"/>
      <p:bldP spid="9" grpId="0" build="p"/>
    </p:bldLst>
  </p:timing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3680</Words>
  <Application>Microsoft Office PowerPoint</Application>
  <PresentationFormat>Benutzerdefiniert</PresentationFormat>
  <Paragraphs>312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Arial</vt:lpstr>
      <vt:lpstr>Wingdings</vt:lpstr>
      <vt:lpstr>Calibri</vt:lpstr>
      <vt:lpstr>Theme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Dr. Manuel Mielke</cp:lastModifiedBy>
  <cp:revision>81</cp:revision>
  <dcterms:modified xsi:type="dcterms:W3CDTF">2025-02-03T19:41:42Z</dcterms:modified>
</cp:coreProperties>
</file>