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9" r:id="rId33"/>
    <p:sldId id="290" r:id="rId34"/>
    <p:sldId id="291" r:id="rId35"/>
    <p:sldId id="292" r:id="rId36"/>
    <p:sldId id="293" r:id="rId37"/>
    <p:sldId id="301" r:id="rId38"/>
    <p:sldId id="302" r:id="rId39"/>
    <p:sldId id="303" r:id="rId40"/>
    <p:sldId id="304" r:id="rId41"/>
    <p:sldId id="305" r:id="rId42"/>
    <p:sldId id="287" r:id="rId43"/>
    <p:sldId id="300" r:id="rId44"/>
    <p:sldId id="288" r:id="rId4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9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96836" y="1340590"/>
            <a:ext cx="1627504" cy="345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95904" y="2544514"/>
            <a:ext cx="4914265" cy="2268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724146" y="6438383"/>
            <a:ext cx="200716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2028825"/>
            <a:ext cx="7033895" cy="28834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800" b="0" u="none" spc="-30" dirty="0">
                <a:latin typeface="Carlito"/>
                <a:cs typeface="Carlito"/>
              </a:rPr>
              <a:t>Assessorkurs</a:t>
            </a:r>
            <a:r>
              <a:rPr sz="4800" b="0" u="none" spc="-150" dirty="0">
                <a:latin typeface="Carlito"/>
                <a:cs typeface="Carlito"/>
              </a:rPr>
              <a:t> </a:t>
            </a:r>
            <a:r>
              <a:rPr sz="4800" b="0" u="none" dirty="0">
                <a:latin typeface="Carlito"/>
                <a:cs typeface="Carlito"/>
              </a:rPr>
              <a:t>ÖR</a:t>
            </a:r>
            <a:r>
              <a:rPr sz="4800" b="0" u="none" spc="-170" dirty="0">
                <a:latin typeface="Carlito"/>
                <a:cs typeface="Carlito"/>
              </a:rPr>
              <a:t> </a:t>
            </a:r>
            <a:r>
              <a:rPr sz="4800" b="0" u="none" spc="-10" dirty="0">
                <a:latin typeface="Carlito"/>
                <a:cs typeface="Carlito"/>
              </a:rPr>
              <a:t>Hamburg</a:t>
            </a:r>
            <a:endParaRPr sz="48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050"/>
              </a:spcBef>
            </a:pPr>
            <a:r>
              <a:rPr sz="4800" b="0" u="none" spc="-45" dirty="0">
                <a:latin typeface="Carlito"/>
                <a:cs typeface="Carlito"/>
              </a:rPr>
              <a:t>Kurseinheit</a:t>
            </a:r>
            <a:r>
              <a:rPr sz="4800" b="0" u="none" spc="-225" dirty="0">
                <a:latin typeface="Carlito"/>
                <a:cs typeface="Carlito"/>
              </a:rPr>
              <a:t> </a:t>
            </a:r>
            <a:r>
              <a:rPr sz="4800" b="0" u="none" spc="-25" dirty="0">
                <a:latin typeface="Carlito"/>
                <a:cs typeface="Carlito"/>
              </a:rPr>
              <a:t>06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4" name="object 7"/>
          <p:cNvSpPr txBox="1">
            <a:spLocks/>
          </p:cNvSpPr>
          <p:nvPr/>
        </p:nvSpPr>
        <p:spPr>
          <a:xfrm>
            <a:off x="600556" y="277966"/>
            <a:ext cx="4506595" cy="293029"/>
          </a:xfrm>
          <a:prstGeom prst="rect">
            <a:avLst/>
          </a:prstGeom>
        </p:spPr>
        <p:txBody>
          <a:bodyPr vert="horz" wrap="square" lIns="0" tIns="1587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125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Dr. Manuel Mielke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720580" cy="327012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 startAt="2"/>
              <a:tabLst>
                <a:tab pos="644525" algn="l"/>
              </a:tabLst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eines</a:t>
            </a:r>
            <a:r>
              <a:rPr sz="2100" b="1" u="sng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gemäß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123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Glaubhaftmachung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von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Anordnungsanspruch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(Anspruch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materiellem </a:t>
            </a:r>
            <a:r>
              <a:rPr sz="2100" spc="-10" dirty="0">
                <a:latin typeface="Arial"/>
                <a:cs typeface="Arial"/>
              </a:rPr>
              <a:t>Recht)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Anordnungsgrund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(Eilbedürftigkeit, vgl.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Wortlaut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lang="de-DE" sz="2100" dirty="0">
                <a:latin typeface="Arial"/>
                <a:cs typeface="Arial"/>
              </a:rPr>
              <a:t>Glaubhaftmachung</a:t>
            </a:r>
            <a:r>
              <a:rPr lang="de-DE" sz="2100" spc="-210" dirty="0" smtClean="0">
                <a:latin typeface="Arial"/>
                <a:cs typeface="Arial"/>
              </a:rPr>
              <a:t>: </a:t>
            </a:r>
            <a:r>
              <a:rPr sz="2100" dirty="0" smtClean="0">
                <a:latin typeface="Arial"/>
                <a:cs typeface="Arial"/>
              </a:rPr>
              <a:t>§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 III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iVm.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920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II,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294 </a:t>
            </a:r>
            <a:r>
              <a:rPr sz="2100" spc="-25" dirty="0">
                <a:latin typeface="Arial"/>
                <a:cs typeface="Arial"/>
              </a:rPr>
              <a:t>ZPO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Erkenntnisstand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vorläufigen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maßgeblich, </a:t>
            </a:r>
            <a:r>
              <a:rPr sz="2100" dirty="0" smtClean="0">
                <a:latin typeface="Arial"/>
                <a:cs typeface="Arial"/>
              </a:rPr>
              <a:t>d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sz="2100" dirty="0" smtClean="0">
                <a:latin typeface="Arial"/>
                <a:cs typeface="Arial"/>
              </a:rPr>
              <a:t>h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summarische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Prüfung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30945" y="4727797"/>
            <a:ext cx="100965" cy="2209800"/>
          </a:xfrm>
          <a:custGeom>
            <a:avLst/>
            <a:gdLst/>
            <a:ahLst/>
            <a:cxnLst/>
            <a:rect l="l" t="t" r="r" b="b"/>
            <a:pathLst>
              <a:path w="100964" h="2209800">
                <a:moveTo>
                  <a:pt x="67056" y="2125980"/>
                </a:moveTo>
                <a:lnTo>
                  <a:pt x="33528" y="2125980"/>
                </a:lnTo>
                <a:lnTo>
                  <a:pt x="33528" y="0"/>
                </a:lnTo>
                <a:lnTo>
                  <a:pt x="67056" y="0"/>
                </a:lnTo>
                <a:lnTo>
                  <a:pt x="67056" y="2125980"/>
                </a:lnTo>
                <a:close/>
              </a:path>
              <a:path w="100964" h="2209800">
                <a:moveTo>
                  <a:pt x="50292" y="2209800"/>
                </a:moveTo>
                <a:lnTo>
                  <a:pt x="0" y="2109216"/>
                </a:lnTo>
                <a:lnTo>
                  <a:pt x="33528" y="2109216"/>
                </a:lnTo>
                <a:lnTo>
                  <a:pt x="33528" y="2125980"/>
                </a:lnTo>
                <a:lnTo>
                  <a:pt x="92202" y="2125980"/>
                </a:lnTo>
                <a:lnTo>
                  <a:pt x="50292" y="2209800"/>
                </a:lnTo>
                <a:close/>
              </a:path>
              <a:path w="100964" h="2209800">
                <a:moveTo>
                  <a:pt x="92202" y="2125980"/>
                </a:moveTo>
                <a:lnTo>
                  <a:pt x="67056" y="2125980"/>
                </a:lnTo>
                <a:lnTo>
                  <a:pt x="67056" y="2109216"/>
                </a:lnTo>
                <a:lnTo>
                  <a:pt x="100584" y="2109216"/>
                </a:lnTo>
                <a:lnTo>
                  <a:pt x="92202" y="2125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31927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1.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Anordnungsanspruch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10085070" cy="5064207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Prüfung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sz="2100" spc="-12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AGL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rabicPeriod" startAt="2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Anordnungsgrund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Eilbedürftigkeit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(Gebot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effektiven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Rechtsschutzes: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19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GG?)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Intensität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Rechtsgut-</a:t>
            </a:r>
            <a:r>
              <a:rPr sz="2100" dirty="0">
                <a:latin typeface="Arial"/>
                <a:cs typeface="Arial"/>
              </a:rPr>
              <a:t>Gefährdung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(Schaffung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vollendeter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Tatsachen?)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Bedeutung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err="1" smtClean="0">
                <a:latin typeface="Arial"/>
                <a:cs typeface="Arial"/>
              </a:rPr>
              <a:t>nspruches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den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(Abwarten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unzumutbar?)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arabicPeriod" startAt="3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Inhalt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„Ob“: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gebunden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↔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„Wie“: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Ermessen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(vgl.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938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ZPO)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unzulässige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Vorwegnahme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(bei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Regelungsanordnung)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Ermessen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Verwaltung: nicht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mehr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Hauptsache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zusprechen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(nur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Bescheidung,</a:t>
            </a:r>
            <a:r>
              <a:rPr lang="de-DE" sz="2100" spc="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vgl.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113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</a:t>
            </a:r>
            <a:r>
              <a:rPr lang="de-DE" sz="2100" spc="-4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</a:t>
            </a:r>
            <a:r>
              <a:rPr lang="de-DE" sz="2100" spc="-4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VwGO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bei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fehlender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Spruchreife; </a:t>
            </a:r>
            <a:r>
              <a:rPr lang="de-DE" sz="2100" b="1" u="sng" spc="-10" dirty="0" err="1" smtClean="0">
                <a:latin typeface="Arial"/>
                <a:cs typeface="Arial"/>
              </a:rPr>
              <a:t>str.</a:t>
            </a:r>
            <a:r>
              <a:rPr lang="de-DE" sz="2100" spc="-1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95900" y="902208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281286"/>
            <a:ext cx="9400540" cy="4573047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Beispiel</a:t>
            </a:r>
            <a:r>
              <a:rPr sz="2100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für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den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Tenor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6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Wege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einstweiligen</a:t>
            </a:r>
            <a:r>
              <a:rPr sz="2100" i="1" spc="-6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Anordnung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verpflichtet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vorläufig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(ggf.: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bis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rechtskräftigen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Entscheidung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Hauptsache</a:t>
            </a:r>
            <a:r>
              <a:rPr lang="de-DE" sz="2100" i="1" spc="-10" dirty="0" smtClean="0">
                <a:latin typeface="Arial"/>
                <a:cs typeface="Arial"/>
              </a:rPr>
              <a:t> / bis zur bestandskräftigen Entscheidung über den Antrag des </a:t>
            </a:r>
            <a:r>
              <a:rPr lang="de-DE" sz="2100" i="1" spc="-10" dirty="0" err="1" smtClean="0">
                <a:latin typeface="Arial"/>
                <a:cs typeface="Arial"/>
              </a:rPr>
              <a:t>ASt</a:t>
            </a:r>
            <a:r>
              <a:rPr lang="de-DE" sz="2100" i="1" spc="-10" dirty="0" smtClean="0">
                <a:latin typeface="Arial"/>
                <a:cs typeface="Arial"/>
              </a:rPr>
              <a:t>. vom […]</a:t>
            </a:r>
            <a:r>
              <a:rPr sz="2100" i="1" spc="-1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binnen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einer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Woche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6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unter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Beachtung der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Rechtsauffassung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 </a:t>
            </a:r>
            <a:r>
              <a:rPr sz="2100" i="1" spc="-10" dirty="0">
                <a:latin typeface="Arial"/>
                <a:cs typeface="Arial"/>
              </a:rPr>
              <a:t>Gerichts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5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Antragstellers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vom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…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spc="-50" dirty="0">
                <a:latin typeface="Arial"/>
                <a:cs typeface="Arial"/>
              </a:rPr>
              <a:t>…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6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erneut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bescheiden.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0"/>
              </a:spcBef>
              <a:buChar char="-"/>
              <a:tabLst>
                <a:tab pos="642620" algn="l"/>
              </a:tabLst>
            </a:pP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Übrigen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 der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 </a:t>
            </a:r>
            <a:r>
              <a:rPr sz="2100" i="1" spc="-10" dirty="0">
                <a:latin typeface="Arial"/>
                <a:cs typeface="Arial"/>
              </a:rPr>
              <a:t>abgelehnt.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340590"/>
            <a:ext cx="3238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20" dirty="0"/>
              <a:t>III.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900" y="1287277"/>
            <a:ext cx="9471041" cy="515366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52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Aufbau:</a:t>
            </a:r>
            <a:r>
              <a:rPr sz="2100" b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Kopf,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Rubrum,</a:t>
            </a:r>
            <a:r>
              <a:rPr sz="21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Tenor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100" spc="-10" dirty="0">
                <a:latin typeface="Arial"/>
                <a:cs typeface="Arial"/>
              </a:rPr>
              <a:t>Aktenzeichen</a:t>
            </a:r>
            <a:endParaRPr sz="2100" dirty="0">
              <a:latin typeface="Arial"/>
              <a:cs typeface="Arial"/>
            </a:endParaRPr>
          </a:p>
          <a:p>
            <a:pPr marR="623570" algn="ctr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Verwaltungsgericht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Hamburg</a:t>
            </a:r>
            <a:endParaRPr sz="2100" dirty="0">
              <a:latin typeface="Arial"/>
              <a:cs typeface="Arial"/>
            </a:endParaRPr>
          </a:p>
          <a:p>
            <a:pPr marR="622935" algn="ctr">
              <a:lnSpc>
                <a:spcPct val="100000"/>
              </a:lnSpc>
              <a:spcBef>
                <a:spcPts val="10"/>
              </a:spcBef>
            </a:pPr>
            <a:r>
              <a:rPr sz="2100" b="1" spc="-10" dirty="0">
                <a:latin typeface="Arial"/>
                <a:cs typeface="Arial"/>
              </a:rPr>
              <a:t>Beschluss</a:t>
            </a:r>
            <a:endParaRPr sz="2100" dirty="0">
              <a:latin typeface="Arial"/>
              <a:cs typeface="Arial"/>
            </a:endParaRPr>
          </a:p>
          <a:p>
            <a:pPr marR="5659755" algn="ctr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In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Verwaltungsrechtssache</a:t>
            </a:r>
            <a:endParaRPr sz="2100" dirty="0">
              <a:latin typeface="Arial"/>
              <a:cs typeface="Arial"/>
            </a:endParaRPr>
          </a:p>
          <a:p>
            <a:pPr marR="7203440" algn="ctr">
              <a:lnSpc>
                <a:spcPct val="100000"/>
              </a:lnSpc>
              <a:spcBef>
                <a:spcPts val="434"/>
              </a:spcBef>
            </a:pPr>
            <a:r>
              <a:rPr sz="2100" dirty="0">
                <a:latin typeface="Arial"/>
                <a:cs typeface="Arial"/>
              </a:rPr>
              <a:t>des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  <a:p>
            <a:pPr marL="7343775" algn="ctr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-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Antragsteller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-</a:t>
            </a:r>
            <a:endParaRPr sz="2100" dirty="0">
              <a:latin typeface="Arial"/>
              <a:cs typeface="Arial"/>
            </a:endParaRPr>
          </a:p>
          <a:p>
            <a:pPr marR="4050665" algn="ctr">
              <a:lnSpc>
                <a:spcPct val="100000"/>
              </a:lnSpc>
            </a:pPr>
            <a:r>
              <a:rPr sz="2100" b="1" spc="-10" dirty="0">
                <a:latin typeface="Arial"/>
                <a:cs typeface="Arial"/>
              </a:rPr>
              <a:t>Verfahrens</a:t>
            </a:r>
            <a:r>
              <a:rPr sz="2100" spc="-10" dirty="0">
                <a:latin typeface="Arial"/>
                <a:cs typeface="Arial"/>
              </a:rPr>
              <a:t>bevollmächtigte(r):</a:t>
            </a:r>
            <a:r>
              <a:rPr sz="2100" spc="9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  <a:p>
            <a:pPr marL="643255" marR="4462780" indent="3342004">
              <a:lnSpc>
                <a:spcPct val="108600"/>
              </a:lnSpc>
              <a:spcBef>
                <a:spcPts val="215"/>
              </a:spcBef>
            </a:pPr>
            <a:r>
              <a:rPr sz="2100" spc="-10" dirty="0">
                <a:latin typeface="Arial"/>
                <a:cs typeface="Arial"/>
              </a:rPr>
              <a:t>gegen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Freie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Hansestadt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Hamburg, </a:t>
            </a:r>
            <a:r>
              <a:rPr sz="2100" dirty="0">
                <a:latin typeface="Arial"/>
                <a:cs typeface="Arial"/>
              </a:rPr>
              <a:t>vertreten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  <a:p>
            <a:pPr marL="686752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-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Antragsgegnerin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-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0"/>
              </a:spcBef>
            </a:pPr>
            <a:r>
              <a:rPr sz="2100" b="1" spc="-10" dirty="0">
                <a:latin typeface="Arial"/>
                <a:cs typeface="Arial"/>
              </a:rPr>
              <a:t>Verfahrens</a:t>
            </a:r>
            <a:r>
              <a:rPr sz="2100" spc="-10" dirty="0">
                <a:latin typeface="Arial"/>
                <a:cs typeface="Arial"/>
              </a:rPr>
              <a:t>bevollmächtigte(r):</a:t>
            </a:r>
            <a:r>
              <a:rPr sz="2100" spc="9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420"/>
              </a:spcBef>
            </a:pPr>
            <a:r>
              <a:rPr sz="2100" dirty="0">
                <a:latin typeface="Arial"/>
                <a:cs typeface="Arial"/>
              </a:rPr>
              <a:t>beigeladen: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</a:pPr>
            <a:r>
              <a:rPr sz="2100" b="1" spc="-10" dirty="0">
                <a:latin typeface="Arial"/>
                <a:cs typeface="Arial"/>
              </a:rPr>
              <a:t>Verfahrens</a:t>
            </a:r>
            <a:r>
              <a:rPr sz="2100" spc="-10" dirty="0">
                <a:latin typeface="Arial"/>
                <a:cs typeface="Arial"/>
              </a:rPr>
              <a:t>bevollmächtigte(r):</a:t>
            </a:r>
            <a:r>
              <a:rPr sz="2100" spc="9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…,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916" y="1180493"/>
            <a:ext cx="596455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b="0" u="none" dirty="0">
                <a:latin typeface="Arial"/>
                <a:cs typeface="Arial"/>
              </a:rPr>
              <a:t>hat</a:t>
            </a:r>
            <a:r>
              <a:rPr b="0" u="none" spc="-5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das</a:t>
            </a:r>
            <a:r>
              <a:rPr b="0" u="none" spc="-3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Verwaltungsgericht</a:t>
            </a:r>
            <a:r>
              <a:rPr b="0" u="none" spc="-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Hamburg,</a:t>
            </a:r>
            <a:r>
              <a:rPr b="0" u="none" spc="-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…</a:t>
            </a:r>
            <a:r>
              <a:rPr b="0" u="none" spc="-75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Kammer, </a:t>
            </a:r>
            <a:r>
              <a:rPr b="0" u="none" dirty="0">
                <a:latin typeface="Arial"/>
                <a:cs typeface="Arial"/>
              </a:rPr>
              <a:t>durch </a:t>
            </a:r>
            <a:r>
              <a:rPr b="0" u="none" spc="-50" dirty="0">
                <a:latin typeface="Arial"/>
                <a:cs typeface="Arial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7916" y="2142329"/>
            <a:ext cx="9441815" cy="5064207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am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…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b="1" spc="-10" dirty="0">
                <a:latin typeface="Arial"/>
                <a:cs typeface="Arial"/>
              </a:rPr>
              <a:t>beschlossen</a:t>
            </a:r>
            <a:r>
              <a:rPr sz="2100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100" dirty="0">
              <a:latin typeface="Arial"/>
              <a:cs typeface="Arial"/>
            </a:endParaRPr>
          </a:p>
          <a:p>
            <a:pPr marL="12700" marR="5080">
              <a:lnSpc>
                <a:spcPct val="1505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Der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Gewährung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vorläufigen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Rechtsschutzes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vom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…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wird </a:t>
            </a:r>
            <a:r>
              <a:rPr sz="2100" b="1" spc="-10" dirty="0">
                <a:latin typeface="Arial"/>
                <a:cs typeface="Arial"/>
              </a:rPr>
              <a:t>abgelehnt</a:t>
            </a:r>
            <a:r>
              <a:rPr sz="2100" spc="-10" dirty="0">
                <a:latin typeface="Arial"/>
                <a:cs typeface="Arial"/>
              </a:rPr>
              <a:t>. </a:t>
            </a:r>
            <a:r>
              <a:rPr sz="2100" spc="-30" dirty="0">
                <a:latin typeface="Arial"/>
                <a:cs typeface="Arial"/>
              </a:rPr>
              <a:t>Tenor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Kosten</a:t>
            </a:r>
            <a:endParaRPr sz="2100" dirty="0">
              <a:latin typeface="Arial"/>
              <a:cs typeface="Arial"/>
            </a:endParaRPr>
          </a:p>
          <a:p>
            <a:pPr marL="12700" marR="360045">
              <a:lnSpc>
                <a:spcPct val="150000"/>
              </a:lnSpc>
              <a:spcBef>
                <a:spcPts val="10"/>
              </a:spcBef>
            </a:pPr>
            <a:r>
              <a:rPr sz="2100" b="1" dirty="0">
                <a:latin typeface="Arial"/>
                <a:cs typeface="Arial"/>
              </a:rPr>
              <a:t>Kein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Tenor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vorläufigen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Vollstreckbarkeit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168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2</a:t>
            </a:r>
            <a:r>
              <a:rPr sz="2100" spc="-5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VwGO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lang="de-DE" sz="2100" spc="-10" dirty="0" smtClean="0">
              <a:latin typeface="Arial"/>
              <a:cs typeface="Arial"/>
            </a:endParaRPr>
          </a:p>
          <a:p>
            <a:pPr marL="12700" marR="360045">
              <a:lnSpc>
                <a:spcPct val="150000"/>
              </a:lnSpc>
              <a:spcBef>
                <a:spcPts val="10"/>
              </a:spcBef>
            </a:pPr>
            <a:r>
              <a:rPr sz="2100" dirty="0" smtClean="0">
                <a:latin typeface="Arial"/>
                <a:cs typeface="Arial"/>
              </a:rPr>
              <a:t>Der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Streitwert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wird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…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Euro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festgesetzt.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53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Nr.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1</a:t>
            </a:r>
            <a:r>
              <a:rPr sz="2100" dirty="0">
                <a:latin typeface="Arial"/>
                <a:cs typeface="Arial"/>
              </a:rPr>
              <a:t>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52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I,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GKG</a:t>
            </a:r>
            <a:r>
              <a:rPr sz="2100" spc="-20" dirty="0" smtClean="0">
                <a:latin typeface="Arial"/>
                <a:cs typeface="Arial"/>
              </a:rPr>
              <a:t>)</a:t>
            </a:r>
            <a:endParaRPr lang="de-DE" sz="2100" spc="-20" dirty="0" smtClean="0">
              <a:latin typeface="Arial"/>
              <a:cs typeface="Arial"/>
            </a:endParaRPr>
          </a:p>
          <a:p>
            <a:pPr marL="12700" marR="360045">
              <a:lnSpc>
                <a:spcPct val="150000"/>
              </a:lnSpc>
              <a:spcBef>
                <a:spcPts val="10"/>
              </a:spcBef>
            </a:pPr>
            <a:endParaRPr lang="de-DE" sz="2100" spc="-20" dirty="0" smtClean="0">
              <a:latin typeface="Arial"/>
              <a:cs typeface="Arial"/>
            </a:endParaRPr>
          </a:p>
          <a:p>
            <a:pPr marL="12700" marR="360045">
              <a:lnSpc>
                <a:spcPct val="150000"/>
              </a:lnSpc>
              <a:spcBef>
                <a:spcPts val="10"/>
              </a:spcBef>
            </a:pPr>
            <a:r>
              <a:rPr lang="de-DE" sz="2100" dirty="0" smtClean="0">
                <a:latin typeface="Arial"/>
                <a:cs typeface="Arial"/>
              </a:rPr>
              <a:t>→</a:t>
            </a:r>
            <a:r>
              <a:rPr lang="de-DE" sz="2100" spc="-3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„</a:t>
            </a:r>
            <a:r>
              <a:rPr lang="de-DE" sz="2100" b="1" dirty="0" smtClean="0">
                <a:latin typeface="Arial"/>
                <a:cs typeface="Arial"/>
              </a:rPr>
              <a:t>Gründe</a:t>
            </a:r>
            <a:r>
              <a:rPr lang="de-DE" sz="2100" dirty="0" smtClean="0">
                <a:latin typeface="Arial"/>
                <a:cs typeface="Arial"/>
              </a:rPr>
              <a:t>“ mit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„I.“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(≈</a:t>
            </a:r>
            <a:r>
              <a:rPr lang="de-DE" sz="2100" spc="-65" dirty="0" smtClean="0">
                <a:latin typeface="Arial"/>
                <a:cs typeface="Arial"/>
              </a:rPr>
              <a:t> </a:t>
            </a:r>
            <a:r>
              <a:rPr lang="de-DE" sz="2100" spc="-20" dirty="0" smtClean="0">
                <a:latin typeface="Arial"/>
                <a:cs typeface="Arial"/>
              </a:rPr>
              <a:t>Tatbestand) </a:t>
            </a:r>
            <a:r>
              <a:rPr lang="de-DE" sz="2100" dirty="0" smtClean="0">
                <a:latin typeface="Arial"/>
                <a:cs typeface="Arial"/>
              </a:rPr>
              <a:t>und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„II.“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(≈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Entscheidungsgründe)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75"/>
              </a:spcBef>
            </a:pPr>
            <a:endParaRPr sz="2100" u="sng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100" spc="-10" dirty="0">
                <a:latin typeface="Arial"/>
                <a:cs typeface="Arial"/>
              </a:rPr>
              <a:t>Rechtsmittelbelehrung: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Beschwerde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OVG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146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900" y="657225"/>
            <a:ext cx="54432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u="none" spc="-25" dirty="0"/>
              <a:t>IV.</a:t>
            </a:r>
            <a:r>
              <a:rPr u="none" dirty="0"/>
              <a:t>	</a:t>
            </a:r>
            <a:r>
              <a:rPr dirty="0"/>
              <a:t>Überblick</a:t>
            </a:r>
            <a:r>
              <a:rPr spc="-50" dirty="0"/>
              <a:t> </a:t>
            </a:r>
            <a:r>
              <a:rPr dirty="0"/>
              <a:t>Polizei-</a:t>
            </a:r>
            <a:r>
              <a:rPr spc="-55" dirty="0"/>
              <a:t> </a:t>
            </a:r>
            <a:r>
              <a:rPr dirty="0"/>
              <a:t>und</a:t>
            </a:r>
            <a:r>
              <a:rPr spc="-55" dirty="0"/>
              <a:t> </a:t>
            </a:r>
            <a:r>
              <a:rPr spc="-10" dirty="0"/>
              <a:t>Ordnungsrecht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2068" y="1002665"/>
            <a:ext cx="9885045" cy="621067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RGL</a:t>
            </a:r>
            <a:r>
              <a:rPr sz="2100" u="sng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AGL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Polizei: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Alternativität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</a:t>
            </a:r>
            <a:r>
              <a:rPr sz="2100" dirty="0" err="1" smtClean="0">
                <a:latin typeface="Arial"/>
                <a:cs typeface="Arial"/>
              </a:rPr>
              <a:t>präventiv</a:t>
            </a:r>
            <a:r>
              <a:rPr lang="de-DE" sz="2100" dirty="0" smtClean="0">
                <a:latin typeface="Arial"/>
                <a:cs typeface="Arial"/>
              </a:rPr>
              <a:t> ./. </a:t>
            </a:r>
            <a:r>
              <a:rPr sz="2100" dirty="0" err="1" smtClean="0">
                <a:latin typeface="Arial"/>
                <a:cs typeface="Arial"/>
              </a:rPr>
              <a:t>repressiv</a:t>
            </a:r>
            <a:r>
              <a:rPr sz="210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dann: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EGGVG)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Ordnungsbehörde: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Spezialität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(Sonderrecht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allg.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Gefahrenabwehrrecht)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Sonderordnungsrecht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lang="de-DE" sz="2100" u="none" spc="5" dirty="0" smtClean="0">
                <a:latin typeface="Arial"/>
                <a:cs typeface="Arial"/>
              </a:rPr>
              <a:t>gedanklich: </a:t>
            </a:r>
            <a:r>
              <a:rPr sz="2100" u="none" dirty="0" err="1" smtClean="0">
                <a:latin typeface="Arial"/>
                <a:cs typeface="Arial"/>
              </a:rPr>
              <a:t>Bundesrecht</a:t>
            </a:r>
            <a:r>
              <a:rPr sz="2100" u="none" spc="-15" dirty="0" smtClean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vor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Landesrecht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Standardmaßnahmen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§§</a:t>
            </a:r>
            <a:r>
              <a:rPr sz="2100" u="none" spc="-7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11</a:t>
            </a:r>
            <a:r>
              <a:rPr sz="2100" u="none" spc="-75" dirty="0">
                <a:latin typeface="Arial"/>
                <a:cs typeface="Arial"/>
              </a:rPr>
              <a:t> </a:t>
            </a:r>
            <a:r>
              <a:rPr sz="2100" u="none" dirty="0" err="1" smtClean="0">
                <a:latin typeface="Arial"/>
                <a:cs typeface="Arial"/>
              </a:rPr>
              <a:t>ff</a:t>
            </a:r>
            <a:r>
              <a:rPr lang="de-DE" sz="2100" u="none" dirty="0" smtClean="0">
                <a:latin typeface="Arial"/>
                <a:cs typeface="Arial"/>
              </a:rPr>
              <a:t>.</a:t>
            </a:r>
            <a:r>
              <a:rPr sz="2100" u="none" spc="-90" dirty="0" smtClean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SOG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am examensrelevantesten:</a:t>
            </a:r>
          </a:p>
          <a:p>
            <a:pPr marL="1328738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 12a SOG (Platzverweis)</a:t>
            </a:r>
          </a:p>
          <a:p>
            <a:pPr marL="1328738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 12b SOG (Betretungsverbot eigene </a:t>
            </a:r>
            <a:r>
              <a:rPr lang="de-DE" sz="2100" dirty="0" err="1" smtClean="0">
                <a:latin typeface="Arial"/>
                <a:cs typeface="Arial"/>
              </a:rPr>
              <a:t>Whg</a:t>
            </a:r>
            <a:r>
              <a:rPr lang="de-DE" sz="2100" dirty="0" smtClean="0">
                <a:latin typeface="Arial"/>
                <a:cs typeface="Arial"/>
              </a:rPr>
              <a:t>., Aufenthaltsverbot, Kontaktverbot)</a:t>
            </a:r>
          </a:p>
          <a:p>
            <a:pPr marL="1328738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 14 SOG (Sicherstellung)</a:t>
            </a:r>
          </a:p>
          <a:p>
            <a:pPr marL="1328738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 15 SOG (Durchsuchung von Personen; </a:t>
            </a:r>
            <a:r>
              <a:rPr lang="de-DE" sz="2100" dirty="0" err="1" smtClean="0">
                <a:latin typeface="Arial"/>
                <a:cs typeface="Arial"/>
              </a:rPr>
              <a:t>Richtervorb</a:t>
            </a:r>
            <a:r>
              <a:rPr lang="de-DE" sz="2100" dirty="0" smtClean="0">
                <a:latin typeface="Arial"/>
                <a:cs typeface="Arial"/>
              </a:rPr>
              <a:t>. bei § 15 IV SOG)</a:t>
            </a:r>
          </a:p>
          <a:p>
            <a:pPr marL="1301750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 15a SOG (Durchsuchen von Sachen)</a:t>
            </a:r>
          </a:p>
          <a:p>
            <a:pPr marL="1301750" indent="-342900">
              <a:lnSpc>
                <a:spcPct val="100000"/>
              </a:lnSpc>
              <a:spcBef>
                <a:spcPts val="1260"/>
              </a:spcBef>
              <a:buFontTx/>
              <a:buChar char="-"/>
            </a:pPr>
            <a:r>
              <a:rPr lang="de-DE" sz="2100" dirty="0" smtClean="0">
                <a:latin typeface="Arial"/>
                <a:cs typeface="Arial"/>
              </a:rPr>
              <a:t>§§ 16, 16a (Durchsuchung von Wohnungen; Richtervorbehalt)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9900" y="1190625"/>
            <a:ext cx="10001885" cy="537839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lang="de-DE" sz="2100" dirty="0">
                <a:latin typeface="Arial"/>
                <a:cs typeface="Arial"/>
              </a:rPr>
              <a:t>c)	</a:t>
            </a:r>
            <a:r>
              <a:rPr lang="de-DE" sz="2100" u="sng" dirty="0">
                <a:latin typeface="Arial"/>
                <a:cs typeface="Arial"/>
              </a:rPr>
              <a:t>Unmittelbare Ausführung</a:t>
            </a:r>
            <a:r>
              <a:rPr lang="de-DE" sz="2100" dirty="0">
                <a:latin typeface="Arial"/>
                <a:cs typeface="Arial"/>
              </a:rPr>
              <a:t>: § 7 SOG</a:t>
            </a:r>
          </a:p>
          <a:p>
            <a:pPr marL="958850" marR="5080" indent="-315595">
              <a:lnSpc>
                <a:spcPts val="3790"/>
              </a:lnSpc>
              <a:spcBef>
                <a:spcPts val="125"/>
              </a:spcBef>
            </a:pPr>
            <a:r>
              <a:rPr lang="de-DE" sz="2100" dirty="0">
                <a:latin typeface="Arial"/>
                <a:cs typeface="Arial"/>
              </a:rPr>
              <a:t>→ Maßnahme </a:t>
            </a:r>
            <a:r>
              <a:rPr lang="de-DE" sz="2100" i="1" dirty="0">
                <a:latin typeface="Arial"/>
                <a:cs typeface="Arial"/>
              </a:rPr>
              <a:t>mit</a:t>
            </a:r>
            <a:r>
              <a:rPr lang="de-DE" sz="2100" dirty="0">
                <a:latin typeface="Arial"/>
                <a:cs typeface="Arial"/>
              </a:rPr>
              <a:t> dem (hypothetischen) Willen, z.B. Abschleppen eines Kfz bei Verstoß gegen gesetzliches Verbot (vgl. § 12 StVO)</a:t>
            </a: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alphaLcParenR" startAt="4"/>
              <a:tabLst>
                <a:tab pos="644525" algn="l"/>
              </a:tabLst>
            </a:pP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Generalklausel</a:t>
            </a:r>
            <a:r>
              <a:rPr sz="2100" u="none" dirty="0" smtClean="0">
                <a:latin typeface="Arial"/>
                <a:cs typeface="Arial"/>
              </a:rPr>
              <a:t>:</a:t>
            </a:r>
            <a:r>
              <a:rPr sz="2100" u="none" spc="25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§</a:t>
            </a:r>
            <a:r>
              <a:rPr sz="2100" u="none" spc="-10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3</a:t>
            </a:r>
            <a:r>
              <a:rPr sz="2100" u="none" spc="-15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I</a:t>
            </a:r>
            <a:r>
              <a:rPr sz="2100" u="none" spc="-55" dirty="0" smtClean="0">
                <a:latin typeface="Arial"/>
                <a:cs typeface="Arial"/>
              </a:rPr>
              <a:t> </a:t>
            </a:r>
            <a:r>
              <a:rPr sz="2100" u="none" spc="-25" dirty="0" smtClean="0">
                <a:latin typeface="Arial"/>
                <a:cs typeface="Arial"/>
              </a:rPr>
              <a:t>SOG</a:t>
            </a:r>
            <a:endParaRPr sz="2100" dirty="0" smtClean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lphaLcParenR" startAt="4"/>
              <a:tabLst>
                <a:tab pos="644525" algn="l"/>
              </a:tabLst>
            </a:pPr>
            <a:r>
              <a:rPr sz="2100" u="sng" spc="-1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Verwaltungsvollstreckung</a:t>
            </a:r>
            <a:r>
              <a:rPr sz="2100" u="none" spc="-10" dirty="0" smtClean="0">
                <a:latin typeface="Arial"/>
                <a:cs typeface="Arial"/>
              </a:rPr>
              <a:t>:</a:t>
            </a:r>
            <a:r>
              <a:rPr sz="2100" u="none" spc="-45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§§ 1 </a:t>
            </a:r>
            <a:r>
              <a:rPr sz="2100" u="none" dirty="0" err="1" smtClean="0">
                <a:latin typeface="Arial"/>
                <a:cs typeface="Arial"/>
              </a:rPr>
              <a:t>ff</a:t>
            </a:r>
            <a:r>
              <a:rPr sz="2100" u="none" spc="-25" dirty="0" smtClean="0">
                <a:latin typeface="Arial"/>
                <a:cs typeface="Arial"/>
              </a:rPr>
              <a:t> </a:t>
            </a:r>
            <a:r>
              <a:rPr sz="2100" u="none" dirty="0" err="1" smtClean="0">
                <a:latin typeface="Arial"/>
                <a:cs typeface="Arial"/>
              </a:rPr>
              <a:t>HmbVwVG</a:t>
            </a:r>
            <a:r>
              <a:rPr sz="2100" u="none" dirty="0" smtClean="0">
                <a:latin typeface="Arial"/>
                <a:cs typeface="Arial"/>
              </a:rPr>
              <a:t> (</a:t>
            </a:r>
            <a:r>
              <a:rPr sz="2100" u="none" dirty="0" err="1" smtClean="0">
                <a:latin typeface="Arial"/>
                <a:cs typeface="Arial"/>
              </a:rPr>
              <a:t>insbes</a:t>
            </a:r>
            <a:r>
              <a:rPr sz="2100" u="none" dirty="0" smtClean="0">
                <a:latin typeface="Arial"/>
                <a:cs typeface="Arial"/>
              </a:rPr>
              <a:t>.</a:t>
            </a:r>
            <a:r>
              <a:rPr sz="2100" u="none" spc="-5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§§ 3,</a:t>
            </a:r>
            <a:r>
              <a:rPr sz="2100" u="none" spc="-5" dirty="0" smtClean="0">
                <a:latin typeface="Arial"/>
                <a:cs typeface="Arial"/>
              </a:rPr>
              <a:t> </a:t>
            </a:r>
            <a:r>
              <a:rPr sz="2100" u="none" dirty="0" smtClean="0">
                <a:latin typeface="Arial"/>
                <a:cs typeface="Arial"/>
              </a:rPr>
              <a:t>27 </a:t>
            </a:r>
            <a:r>
              <a:rPr sz="2100" u="none" spc="-10" dirty="0" err="1" smtClean="0">
                <a:latin typeface="Arial"/>
                <a:cs typeface="Arial"/>
              </a:rPr>
              <a:t>HmbVwVG</a:t>
            </a:r>
            <a:endParaRPr sz="2100" dirty="0" smtClean="0">
              <a:latin typeface="Arial"/>
              <a:cs typeface="Arial"/>
            </a:endParaRPr>
          </a:p>
          <a:p>
            <a:pPr marL="3799204">
              <a:lnSpc>
                <a:spcPct val="100000"/>
              </a:lnSpc>
              <a:spcBef>
                <a:spcPts val="1260"/>
              </a:spcBef>
            </a:pPr>
            <a:r>
              <a:rPr sz="2100" dirty="0" err="1" smtClean="0">
                <a:latin typeface="Arial"/>
                <a:cs typeface="Arial"/>
              </a:rPr>
              <a:t>sowie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bei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unmittelbarem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Zwang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17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ff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SOG)</a:t>
            </a:r>
            <a:endParaRPr sz="2100" dirty="0" smtClean="0">
              <a:latin typeface="Arial"/>
              <a:cs typeface="Arial"/>
            </a:endParaRPr>
          </a:p>
          <a:p>
            <a:pPr marL="958850" marR="5080" indent="-315595">
              <a:lnSpc>
                <a:spcPct val="150200"/>
              </a:lnSpc>
              <a:spcBef>
                <a:spcPts val="10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Maßnahme</a:t>
            </a:r>
            <a:r>
              <a:rPr sz="2100" dirty="0" smtClean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gegen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den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</a:t>
            </a:r>
            <a:r>
              <a:rPr sz="2100" dirty="0" err="1" smtClean="0">
                <a:latin typeface="Arial"/>
                <a:cs typeface="Arial"/>
              </a:rPr>
              <a:t>hypothetischen</a:t>
            </a:r>
            <a:r>
              <a:rPr sz="2100" dirty="0" smtClean="0">
                <a:latin typeface="Arial"/>
                <a:cs typeface="Arial"/>
              </a:rPr>
              <a:t>)</a:t>
            </a:r>
            <a:r>
              <a:rPr sz="2100" spc="2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Willen</a:t>
            </a:r>
            <a:r>
              <a:rPr sz="2100" dirty="0" smtClean="0">
                <a:latin typeface="Arial"/>
                <a:cs typeface="Arial"/>
              </a:rPr>
              <a:t>,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d.h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zwangsweise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Durch</a:t>
            </a:r>
            <a:r>
              <a:rPr sz="2100" spc="-10" dirty="0" smtClean="0">
                <a:latin typeface="Arial"/>
                <a:cs typeface="Arial"/>
              </a:rPr>
              <a:t>- </a:t>
            </a:r>
            <a:r>
              <a:rPr sz="2100" dirty="0" err="1" smtClean="0">
                <a:latin typeface="Arial"/>
                <a:cs typeface="Arial"/>
              </a:rPr>
              <a:t>setzung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eines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</a:t>
            </a:r>
            <a:r>
              <a:rPr sz="2100" dirty="0" err="1" smtClean="0">
                <a:latin typeface="Arial"/>
                <a:cs typeface="Arial"/>
              </a:rPr>
              <a:t>hypothetischen</a:t>
            </a:r>
            <a:r>
              <a:rPr sz="2100" dirty="0" smtClean="0">
                <a:latin typeface="Arial"/>
                <a:cs typeface="Arial"/>
              </a:rPr>
              <a:t>)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HDU-</a:t>
            </a:r>
            <a:r>
              <a:rPr sz="2100" dirty="0" smtClean="0">
                <a:latin typeface="Arial"/>
                <a:cs typeface="Arial"/>
              </a:rPr>
              <a:t>VA,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z.B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14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Abschleppen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eines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Kfz</a:t>
            </a:r>
            <a:r>
              <a:rPr sz="2100" spc="-55" dirty="0" smtClean="0">
                <a:latin typeface="Arial"/>
                <a:cs typeface="Arial"/>
              </a:rPr>
              <a:t> </a:t>
            </a:r>
            <a:r>
              <a:rPr sz="2100" spc="-25" dirty="0" err="1" smtClean="0">
                <a:latin typeface="Arial"/>
                <a:cs typeface="Arial"/>
              </a:rPr>
              <a:t>bei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Verstoß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gegen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Halteverbotsschild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(§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41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StVO</a:t>
            </a:r>
            <a:r>
              <a:rPr sz="2100" spc="-10" dirty="0" smtClean="0">
                <a:latin typeface="Arial"/>
                <a:cs typeface="Arial"/>
              </a:rPr>
              <a:t>,</a:t>
            </a:r>
            <a:r>
              <a:rPr sz="2100" spc="-14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Anlage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2,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Zeichen</a:t>
            </a:r>
            <a:r>
              <a:rPr sz="2100" dirty="0" smtClean="0">
                <a:latin typeface="Arial"/>
                <a:cs typeface="Arial"/>
              </a:rPr>
              <a:t> 283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/</a:t>
            </a:r>
            <a:r>
              <a:rPr sz="2100" spc="-45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286),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sog.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„Willensbruchtheorie“</a:t>
            </a:r>
            <a:endParaRPr lang="de-DE" sz="2100" dirty="0" smtClean="0">
              <a:latin typeface="Arial"/>
              <a:cs typeface="Arial"/>
            </a:endParaRPr>
          </a:p>
          <a:p>
            <a:pPr marL="958850" marR="5080" indent="-315595">
              <a:lnSpc>
                <a:spcPct val="150200"/>
              </a:lnSpc>
              <a:spcBef>
                <a:spcPts val="10"/>
              </a:spcBef>
            </a:pP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32035" cy="483362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2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Vorauss.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Formell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lphaLcParenR" startAt="27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Zuständigkeit</a:t>
            </a:r>
            <a:endParaRPr sz="2100" dirty="0">
              <a:latin typeface="Arial"/>
              <a:cs typeface="Arial"/>
            </a:endParaRPr>
          </a:p>
          <a:p>
            <a:pPr marL="958850" marR="248920" indent="-315595">
              <a:lnSpc>
                <a:spcPct val="15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Senat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mit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Fachbehörden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Bezirksverwaltung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(vgl.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Gesetz</a:t>
            </a:r>
            <a:r>
              <a:rPr sz="2100" spc="-20" dirty="0">
                <a:latin typeface="Arial"/>
                <a:cs typeface="Arial"/>
              </a:rPr>
              <a:t> über </a:t>
            </a:r>
            <a:r>
              <a:rPr sz="2100" dirty="0">
                <a:latin typeface="Arial"/>
                <a:cs typeface="Arial"/>
              </a:rPr>
              <a:t>Verwaltungsbehörden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Bezirksverwaltungsgesetz)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Polizei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eilzuständig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Verhältnis zur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Ordnungsbehörde: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lit.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a)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SOG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alphaLcParenR" startAt="28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Verfahren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Anhörung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belastendem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spc="-75" dirty="0">
                <a:latin typeface="Arial"/>
                <a:cs typeface="Arial"/>
              </a:rPr>
              <a:t>VA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28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ggf.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entbehrlich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Abs.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2)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lphaLcParenR" startAt="29"/>
              <a:tabLst>
                <a:tab pos="644525" algn="l"/>
              </a:tabLst>
            </a:pP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37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(insbes.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auch mündlich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möglich)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6726555" cy="146748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b)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Materiell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alphaLcParenR" startAt="27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Gefahrentatbestand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rabicParenBoth"/>
              <a:tabLst>
                <a:tab pos="644525" algn="l"/>
              </a:tabLst>
            </a:pPr>
            <a:r>
              <a:rPr sz="2100" dirty="0">
                <a:latin typeface="Arial"/>
                <a:cs typeface="Arial"/>
              </a:rPr>
              <a:t>Schutzgut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öffentlichen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Sicherheit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Ordnung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2124" y="2711195"/>
            <a:ext cx="7512050" cy="381635"/>
          </a:xfrm>
          <a:custGeom>
            <a:avLst/>
            <a:gdLst/>
            <a:ahLst/>
            <a:cxnLst/>
            <a:rect l="l" t="t" r="r" b="b"/>
            <a:pathLst>
              <a:path w="7512050" h="381635">
                <a:moveTo>
                  <a:pt x="7511796" y="341388"/>
                </a:moveTo>
                <a:lnTo>
                  <a:pt x="7417308" y="281952"/>
                </a:lnTo>
                <a:lnTo>
                  <a:pt x="7413701" y="315417"/>
                </a:lnTo>
                <a:lnTo>
                  <a:pt x="4462107" y="19812"/>
                </a:lnTo>
                <a:lnTo>
                  <a:pt x="6068568" y="19812"/>
                </a:lnTo>
                <a:lnTo>
                  <a:pt x="6068568" y="0"/>
                </a:lnTo>
                <a:lnTo>
                  <a:pt x="0" y="0"/>
                </a:lnTo>
                <a:lnTo>
                  <a:pt x="0" y="19812"/>
                </a:lnTo>
                <a:lnTo>
                  <a:pt x="4274972" y="19812"/>
                </a:lnTo>
                <a:lnTo>
                  <a:pt x="1323378" y="315417"/>
                </a:lnTo>
                <a:lnTo>
                  <a:pt x="1319771" y="281952"/>
                </a:lnTo>
                <a:lnTo>
                  <a:pt x="1225283" y="341388"/>
                </a:lnTo>
                <a:lnTo>
                  <a:pt x="1330439" y="381012"/>
                </a:lnTo>
                <a:lnTo>
                  <a:pt x="1327162" y="350532"/>
                </a:lnTo>
                <a:lnTo>
                  <a:pt x="1326984" y="348894"/>
                </a:lnTo>
                <a:lnTo>
                  <a:pt x="4368533" y="44297"/>
                </a:lnTo>
                <a:lnTo>
                  <a:pt x="7410094" y="348894"/>
                </a:lnTo>
                <a:lnTo>
                  <a:pt x="7406640" y="381012"/>
                </a:lnTo>
                <a:lnTo>
                  <a:pt x="7487526" y="350532"/>
                </a:lnTo>
                <a:lnTo>
                  <a:pt x="7511796" y="341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68800" y="2974202"/>
            <a:ext cx="3926204" cy="242887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R="1057275" algn="r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Öffentliche</a:t>
            </a:r>
            <a:r>
              <a:rPr sz="2100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Sicherheit</a:t>
            </a:r>
            <a:endParaRPr sz="2100" dirty="0">
              <a:latin typeface="Arial"/>
              <a:cs typeface="Arial"/>
            </a:endParaRPr>
          </a:p>
          <a:p>
            <a:pPr marR="1052195" algn="r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geschriebenes</a:t>
            </a:r>
            <a:r>
              <a:rPr sz="2100" spc="5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Recht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Individualrechtsgüter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50000"/>
              </a:lnSpc>
              <a:spcBef>
                <a:spcPts val="1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Staat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seine </a:t>
            </a:r>
            <a:r>
              <a:rPr sz="2100" spc="-10" dirty="0">
                <a:latin typeface="Arial"/>
                <a:cs typeface="Arial"/>
              </a:rPr>
              <a:t>Einrichtungen </a:t>
            </a:r>
            <a:r>
              <a:rPr sz="2100" dirty="0">
                <a:latin typeface="Arial"/>
                <a:cs typeface="Arial"/>
              </a:rPr>
              <a:t>und </a:t>
            </a:r>
            <a:r>
              <a:rPr sz="2100" spc="-10" dirty="0">
                <a:latin typeface="Arial"/>
                <a:cs typeface="Arial"/>
              </a:rPr>
              <a:t>Veranstaltungen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2528" y="2974202"/>
            <a:ext cx="4688840" cy="2972609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Öffentliche</a:t>
            </a:r>
            <a:r>
              <a:rPr sz="2100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Ordnung</a:t>
            </a:r>
            <a:endParaRPr sz="2100" dirty="0">
              <a:latin typeface="Arial"/>
              <a:cs typeface="Arial"/>
            </a:endParaRPr>
          </a:p>
          <a:p>
            <a:pPr marL="327660" marR="93345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ungeschriebene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Verhaltensanforde- </a:t>
            </a:r>
            <a:r>
              <a:rPr sz="2100" dirty="0">
                <a:latin typeface="Arial"/>
                <a:cs typeface="Arial"/>
              </a:rPr>
              <a:t>rungen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unerlässliche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Vorauss</a:t>
            </a:r>
            <a:r>
              <a:rPr sz="2100" spc="-10" dirty="0" smtClean="0">
                <a:latin typeface="Arial"/>
                <a:cs typeface="Arial"/>
              </a:rPr>
              <a:t>.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für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geordnetes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Zusammenleben </a:t>
            </a:r>
            <a:r>
              <a:rPr sz="2100" dirty="0">
                <a:latin typeface="Arial"/>
                <a:cs typeface="Arial"/>
              </a:rPr>
              <a:t>(Kritik: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unbestimmt;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subsidiär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prüfen)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6191" y="2991612"/>
            <a:ext cx="0" cy="2506980"/>
          </a:xfrm>
          <a:custGeom>
            <a:avLst/>
            <a:gdLst/>
            <a:ahLst/>
            <a:cxnLst/>
            <a:rect l="l" t="t" r="r" b="b"/>
            <a:pathLst>
              <a:path h="2506979">
                <a:moveTo>
                  <a:pt x="0" y="0"/>
                </a:moveTo>
                <a:lnTo>
                  <a:pt x="0" y="2506980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build="p"/>
      <p:bldP spid="5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379692"/>
              </p:ext>
            </p:extLst>
          </p:nvPr>
        </p:nvGraphicFramePr>
        <p:xfrm>
          <a:off x="327929" y="1571625"/>
          <a:ext cx="9109708" cy="67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4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212">
                <a:tc>
                  <a:txBody>
                    <a:bodyPr/>
                    <a:lstStyle/>
                    <a:p>
                      <a:pPr marL="31750">
                        <a:lnSpc>
                          <a:spcPts val="2320"/>
                        </a:lnSpc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(2)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20"/>
                        </a:lnSpc>
                      </a:pPr>
                      <a:r>
                        <a:rPr sz="2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Gefahr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1750">
                        <a:lnSpc>
                          <a:spcPts val="2305"/>
                        </a:lnSpc>
                        <a:spcBef>
                          <a:spcPts val="515"/>
                        </a:spcBef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(a)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654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05"/>
                        </a:lnSpc>
                        <a:spcBef>
                          <a:spcPts val="515"/>
                        </a:spcBef>
                      </a:pPr>
                      <a:r>
                        <a:rPr sz="2100" dirty="0">
                          <a:latin typeface="Arial"/>
                          <a:cs typeface="Arial"/>
                        </a:rPr>
                        <a:t>Begriffe:</a:t>
                      </a:r>
                      <a:r>
                        <a:rPr sz="2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0" dirty="0">
                          <a:latin typeface="Arial"/>
                          <a:cs typeface="Arial"/>
                        </a:rPr>
                        <a:t>Einzelmaßnahme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algn="ctr">
                        <a:lnSpc>
                          <a:spcPts val="2305"/>
                        </a:lnSpc>
                        <a:spcBef>
                          <a:spcPts val="515"/>
                        </a:spcBef>
                      </a:pPr>
                      <a:r>
                        <a:rPr sz="2100" spc="-50" dirty="0">
                          <a:latin typeface="Arial"/>
                          <a:cs typeface="Arial"/>
                        </a:rPr>
                        <a:t>↔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3545">
                        <a:lnSpc>
                          <a:spcPts val="2305"/>
                        </a:lnSpc>
                        <a:spcBef>
                          <a:spcPts val="515"/>
                        </a:spcBef>
                      </a:pPr>
                      <a:r>
                        <a:rPr sz="2100" dirty="0">
                          <a:latin typeface="Arial"/>
                          <a:cs typeface="Arial"/>
                        </a:rPr>
                        <a:t>RVO</a:t>
                      </a:r>
                      <a:r>
                        <a:rPr sz="2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dirty="0">
                          <a:latin typeface="Arial"/>
                          <a:cs typeface="Arial"/>
                        </a:rPr>
                        <a:t>zur</a:t>
                      </a:r>
                      <a:r>
                        <a:rPr sz="21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0" dirty="0">
                          <a:latin typeface="Arial"/>
                          <a:cs typeface="Arial"/>
                        </a:rPr>
                        <a:t>Gefahrenabwehr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756916" y="2247900"/>
            <a:ext cx="99060" cy="315595"/>
          </a:xfrm>
          <a:custGeom>
            <a:avLst/>
            <a:gdLst/>
            <a:ahLst/>
            <a:cxnLst/>
            <a:rect l="l" t="t" r="r" b="b"/>
            <a:pathLst>
              <a:path w="99060" h="315594">
                <a:moveTo>
                  <a:pt x="67056" y="233172"/>
                </a:moveTo>
                <a:lnTo>
                  <a:pt x="33528" y="233172"/>
                </a:lnTo>
                <a:lnTo>
                  <a:pt x="33528" y="0"/>
                </a:lnTo>
                <a:lnTo>
                  <a:pt x="67056" y="0"/>
                </a:lnTo>
                <a:lnTo>
                  <a:pt x="67056" y="233172"/>
                </a:lnTo>
                <a:close/>
              </a:path>
              <a:path w="99060" h="315594">
                <a:moveTo>
                  <a:pt x="50292" y="315468"/>
                </a:moveTo>
                <a:lnTo>
                  <a:pt x="0" y="216408"/>
                </a:lnTo>
                <a:lnTo>
                  <a:pt x="33528" y="216408"/>
                </a:lnTo>
                <a:lnTo>
                  <a:pt x="33528" y="233172"/>
                </a:lnTo>
                <a:lnTo>
                  <a:pt x="90806" y="233172"/>
                </a:lnTo>
                <a:lnTo>
                  <a:pt x="50292" y="315468"/>
                </a:lnTo>
                <a:close/>
              </a:path>
              <a:path w="99060" h="315594">
                <a:moveTo>
                  <a:pt x="90806" y="233172"/>
                </a:moveTo>
                <a:lnTo>
                  <a:pt x="67056" y="233172"/>
                </a:lnTo>
                <a:lnTo>
                  <a:pt x="67056" y="216408"/>
                </a:lnTo>
                <a:lnTo>
                  <a:pt x="99060" y="216408"/>
                </a:lnTo>
                <a:lnTo>
                  <a:pt x="90806" y="233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3099" y="2544514"/>
            <a:ext cx="4697095" cy="226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255" marR="69215" indent="-63119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50" dirty="0">
                <a:latin typeface="Arial"/>
                <a:cs typeface="Arial"/>
              </a:rPr>
              <a:t>→</a:t>
            </a:r>
            <a:r>
              <a:rPr b="0" u="none" dirty="0">
                <a:latin typeface="Arial"/>
                <a:cs typeface="Arial"/>
              </a:rPr>
              <a:t>		</a:t>
            </a:r>
            <a:r>
              <a:rPr b="0" dirty="0">
                <a:latin typeface="Arial"/>
                <a:cs typeface="Arial"/>
              </a:rPr>
              <a:t>grds.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konkrete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Gefahr</a:t>
            </a:r>
            <a:r>
              <a:rPr b="0" u="none" spc="-10" dirty="0">
                <a:latin typeface="Arial"/>
                <a:cs typeface="Arial"/>
              </a:rPr>
              <a:t>,</a:t>
            </a:r>
            <a:r>
              <a:rPr b="0" u="none" spc="-4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d.h.</a:t>
            </a:r>
            <a:r>
              <a:rPr b="0" u="none" spc="-40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hinrei- </a:t>
            </a:r>
            <a:r>
              <a:rPr b="0" u="none" dirty="0">
                <a:latin typeface="Arial"/>
                <a:cs typeface="Arial"/>
              </a:rPr>
              <a:t>chende</a:t>
            </a:r>
            <a:r>
              <a:rPr b="0" u="none" spc="-5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Wahrscheinlichkeit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eines </a:t>
            </a:r>
            <a:r>
              <a:rPr b="0" u="none" dirty="0">
                <a:latin typeface="Arial"/>
                <a:cs typeface="Arial"/>
              </a:rPr>
              <a:t>Schadenseintritts</a:t>
            </a:r>
            <a:r>
              <a:rPr b="0" u="none" spc="-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im</a:t>
            </a:r>
            <a:r>
              <a:rPr b="0" u="none" spc="-45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Einzelfall</a:t>
            </a:r>
          </a:p>
          <a:p>
            <a:pPr marL="958850" marR="5080" indent="-315595">
              <a:lnSpc>
                <a:spcPct val="100200"/>
              </a:lnSpc>
              <a:spcBef>
                <a:spcPts val="5"/>
              </a:spcBef>
              <a:tabLst>
                <a:tab pos="958215" algn="l"/>
              </a:tabLst>
            </a:pPr>
            <a:r>
              <a:rPr b="0" u="none" spc="-50" dirty="0">
                <a:latin typeface="Arial"/>
                <a:cs typeface="Arial"/>
              </a:rPr>
              <a:t>-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je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/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desto-</a:t>
            </a:r>
            <a:r>
              <a:rPr b="0" dirty="0">
                <a:latin typeface="Arial"/>
                <a:cs typeface="Arial"/>
              </a:rPr>
              <a:t>Formel</a:t>
            </a:r>
            <a:r>
              <a:rPr b="0" u="none" spc="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bzgl.</a:t>
            </a:r>
            <a:r>
              <a:rPr b="0" u="none" spc="-10" dirty="0">
                <a:latin typeface="Arial"/>
                <a:cs typeface="Arial"/>
              </a:rPr>
              <a:t> Wahr- scheinlichkeitsanforderungen: </a:t>
            </a:r>
            <a:r>
              <a:rPr b="0" u="none" dirty="0">
                <a:latin typeface="Arial"/>
                <a:cs typeface="Arial"/>
              </a:rPr>
              <a:t>Art</a:t>
            </a:r>
            <a:r>
              <a:rPr b="0" u="none" spc="-4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und</a:t>
            </a:r>
            <a:r>
              <a:rPr b="0" u="none" spc="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Umfang</a:t>
            </a:r>
            <a:r>
              <a:rPr b="0" u="none" spc="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des</a:t>
            </a:r>
            <a:r>
              <a:rPr b="0" u="none" spc="-20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drohenden Schadens?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3099" y="4787887"/>
            <a:ext cx="4834255" cy="1948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3255" marR="5080" indent="-631190">
              <a:lnSpc>
                <a:spcPct val="100200"/>
              </a:lnSpc>
              <a:spcBef>
                <a:spcPts val="95"/>
              </a:spcBef>
              <a:tabLst>
                <a:tab pos="644525" algn="l"/>
              </a:tabLst>
            </a:pPr>
            <a:r>
              <a:rPr sz="2100" spc="-50" dirty="0">
                <a:latin typeface="Arial"/>
                <a:cs typeface="Arial"/>
              </a:rPr>
              <a:t>→</a:t>
            </a:r>
            <a:r>
              <a:rPr sz="2100" dirty="0">
                <a:latin typeface="Arial"/>
                <a:cs typeface="Arial"/>
              </a:rPr>
              <a:t>	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ggf. Steigerungen, insbes. gegen-</a:t>
            </a:r>
            <a:r>
              <a:rPr sz="2100" u="sng" spc="1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none" spc="18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wärtige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r>
              <a:rPr sz="21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unmittelbare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</a:t>
            </a:r>
            <a:r>
              <a:rPr sz="2100" u="none" spc="-10" dirty="0">
                <a:latin typeface="Arial"/>
                <a:cs typeface="Arial"/>
              </a:rPr>
              <a:t>,</a:t>
            </a:r>
            <a:r>
              <a:rPr sz="2100" u="none" spc="-50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d.h. </a:t>
            </a:r>
            <a:r>
              <a:rPr sz="2100" u="none" dirty="0">
                <a:latin typeface="Arial"/>
                <a:cs typeface="Arial"/>
              </a:rPr>
              <a:t>Schadenseintritt hat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bereits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begon- </a:t>
            </a:r>
            <a:r>
              <a:rPr sz="2100" u="none" dirty="0">
                <a:latin typeface="Arial"/>
                <a:cs typeface="Arial"/>
              </a:rPr>
              <a:t>nen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oder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steht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unmittelbar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mit</a:t>
            </a:r>
            <a:r>
              <a:rPr sz="2100" u="none" spc="-25" dirty="0">
                <a:latin typeface="Arial"/>
                <a:cs typeface="Arial"/>
              </a:rPr>
              <a:t> an </a:t>
            </a:r>
            <a:r>
              <a:rPr sz="2100" u="none" dirty="0">
                <a:latin typeface="Arial"/>
                <a:cs typeface="Arial"/>
              </a:rPr>
              <a:t>Sicherheit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grenzender </a:t>
            </a:r>
            <a:r>
              <a:rPr sz="2100" u="none" spc="-10" dirty="0">
                <a:latin typeface="Arial"/>
                <a:cs typeface="Arial"/>
              </a:rPr>
              <a:t>Wahrschein- </a:t>
            </a:r>
            <a:r>
              <a:rPr sz="2100" u="none" dirty="0">
                <a:latin typeface="Arial"/>
                <a:cs typeface="Arial"/>
              </a:rPr>
              <a:t>lichkeit</a:t>
            </a:r>
            <a:r>
              <a:rPr sz="2100" u="none" spc="-10" dirty="0">
                <a:latin typeface="Arial"/>
                <a:cs typeface="Arial"/>
              </a:rPr>
              <a:t> bevor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dirty="0"/>
              <a:t>→</a:t>
            </a:r>
            <a:r>
              <a:rPr spc="-35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abstrakte</a:t>
            </a:r>
            <a:r>
              <a:rPr u="sng" spc="-2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Gefahr</a:t>
            </a:r>
            <a:r>
              <a:rPr u="none" spc="-10" dirty="0"/>
              <a:t>,</a:t>
            </a:r>
            <a:r>
              <a:rPr u="none" spc="-5" dirty="0"/>
              <a:t> </a:t>
            </a:r>
            <a:r>
              <a:rPr u="none" dirty="0"/>
              <a:t>d.h.</a:t>
            </a:r>
            <a:r>
              <a:rPr u="none" spc="-50" dirty="0"/>
              <a:t> </a:t>
            </a:r>
            <a:r>
              <a:rPr u="none" dirty="0"/>
              <a:t>eine</a:t>
            </a:r>
            <a:r>
              <a:rPr u="none" spc="-5" dirty="0"/>
              <a:t> </a:t>
            </a:r>
            <a:r>
              <a:rPr u="none" dirty="0"/>
              <a:t>nach</a:t>
            </a:r>
            <a:r>
              <a:rPr u="none" spc="-25" dirty="0"/>
              <a:t> </a:t>
            </a:r>
            <a:r>
              <a:rPr u="none" spc="-20" dirty="0"/>
              <a:t>all- </a:t>
            </a:r>
            <a:r>
              <a:rPr u="none" dirty="0"/>
              <a:t>gemeiner</a:t>
            </a:r>
            <a:r>
              <a:rPr u="none" spc="-10" dirty="0"/>
              <a:t> </a:t>
            </a:r>
            <a:r>
              <a:rPr u="none" dirty="0"/>
              <a:t>Lebenserfahrung</a:t>
            </a:r>
            <a:r>
              <a:rPr u="none" spc="5" dirty="0"/>
              <a:t> </a:t>
            </a:r>
            <a:r>
              <a:rPr u="none" dirty="0"/>
              <a:t>oder</a:t>
            </a:r>
            <a:r>
              <a:rPr u="none" spc="-30" dirty="0"/>
              <a:t> </a:t>
            </a:r>
            <a:r>
              <a:rPr u="none" spc="-25" dirty="0"/>
              <a:t>den </a:t>
            </a:r>
            <a:r>
              <a:rPr u="none" dirty="0"/>
              <a:t>Erkenntnissen</a:t>
            </a:r>
            <a:r>
              <a:rPr u="none" spc="-15" dirty="0"/>
              <a:t> </a:t>
            </a:r>
            <a:r>
              <a:rPr u="none" dirty="0"/>
              <a:t>fachkundiger </a:t>
            </a:r>
            <a:r>
              <a:rPr u="none" spc="-10" dirty="0"/>
              <a:t>Stellen </a:t>
            </a:r>
            <a:r>
              <a:rPr u="none" dirty="0"/>
              <a:t>mögliche</a:t>
            </a:r>
            <a:r>
              <a:rPr u="none" spc="5" dirty="0"/>
              <a:t> </a:t>
            </a:r>
            <a:r>
              <a:rPr u="none" dirty="0"/>
              <a:t>Sachlage,</a:t>
            </a:r>
            <a:r>
              <a:rPr u="none" spc="10" dirty="0"/>
              <a:t> </a:t>
            </a:r>
            <a:r>
              <a:rPr u="none" dirty="0"/>
              <a:t>die</a:t>
            </a:r>
            <a:r>
              <a:rPr u="none" spc="-15" dirty="0"/>
              <a:t> </a:t>
            </a:r>
            <a:r>
              <a:rPr u="none" dirty="0"/>
              <a:t>im</a:t>
            </a:r>
            <a:r>
              <a:rPr u="none" spc="-5" dirty="0"/>
              <a:t> </a:t>
            </a:r>
            <a:r>
              <a:rPr u="none" dirty="0"/>
              <a:t>Falle</a:t>
            </a:r>
            <a:r>
              <a:rPr u="none" spc="-10" dirty="0"/>
              <a:t> ihres </a:t>
            </a:r>
            <a:r>
              <a:rPr u="none" dirty="0"/>
              <a:t>Eintritts</a:t>
            </a:r>
            <a:r>
              <a:rPr u="none" spc="-45" dirty="0"/>
              <a:t> </a:t>
            </a:r>
            <a:r>
              <a:rPr u="none" dirty="0"/>
              <a:t>(typischerweise)</a:t>
            </a:r>
            <a:r>
              <a:rPr u="none" spc="15" dirty="0"/>
              <a:t> </a:t>
            </a:r>
            <a:r>
              <a:rPr u="none" dirty="0"/>
              <a:t>eine</a:t>
            </a:r>
            <a:r>
              <a:rPr u="none" spc="-30" dirty="0"/>
              <a:t> </a:t>
            </a:r>
            <a:r>
              <a:rPr u="none" spc="-10" dirty="0"/>
              <a:t>konkrete </a:t>
            </a:r>
            <a:r>
              <a:rPr u="none" dirty="0"/>
              <a:t>Gefahr</a:t>
            </a:r>
            <a:r>
              <a:rPr u="none" spc="-40" dirty="0"/>
              <a:t> </a:t>
            </a:r>
            <a:r>
              <a:rPr u="none" spc="-10" dirty="0"/>
              <a:t>darstellt</a:t>
            </a:r>
          </a:p>
          <a:p>
            <a:pPr marL="12700">
              <a:lnSpc>
                <a:spcPct val="100000"/>
              </a:lnSpc>
            </a:pPr>
            <a:r>
              <a:rPr dirty="0"/>
              <a:t>→</a:t>
            </a:r>
            <a:r>
              <a:rPr spc="-5" dirty="0"/>
              <a:t> </a:t>
            </a:r>
            <a:r>
              <a:rPr dirty="0"/>
              <a:t>§§</a:t>
            </a:r>
            <a:r>
              <a:rPr spc="5" dirty="0"/>
              <a:t> </a:t>
            </a:r>
            <a:r>
              <a:rPr dirty="0"/>
              <a:t>1,</a:t>
            </a:r>
            <a:r>
              <a:rPr spc="-20" dirty="0"/>
              <a:t> </a:t>
            </a:r>
            <a:r>
              <a:rPr dirty="0"/>
              <a:t>2</a:t>
            </a:r>
            <a:r>
              <a:rPr spc="5" dirty="0"/>
              <a:t> </a:t>
            </a:r>
            <a:r>
              <a:rPr spc="-25" dirty="0"/>
              <a:t>SOG</a:t>
            </a:r>
          </a:p>
        </p:txBody>
      </p:sp>
      <p:sp>
        <p:nvSpPr>
          <p:cNvPr id="8" name="object 8"/>
          <p:cNvSpPr/>
          <p:nvPr/>
        </p:nvSpPr>
        <p:spPr>
          <a:xfrm>
            <a:off x="7818119" y="2247900"/>
            <a:ext cx="100965" cy="315595"/>
          </a:xfrm>
          <a:custGeom>
            <a:avLst/>
            <a:gdLst/>
            <a:ahLst/>
            <a:cxnLst/>
            <a:rect l="l" t="t" r="r" b="b"/>
            <a:pathLst>
              <a:path w="100965" h="315594">
                <a:moveTo>
                  <a:pt x="67056" y="233172"/>
                </a:moveTo>
                <a:lnTo>
                  <a:pt x="33528" y="233172"/>
                </a:lnTo>
                <a:lnTo>
                  <a:pt x="33528" y="0"/>
                </a:lnTo>
                <a:lnTo>
                  <a:pt x="67056" y="0"/>
                </a:lnTo>
                <a:lnTo>
                  <a:pt x="67056" y="233172"/>
                </a:lnTo>
                <a:close/>
              </a:path>
              <a:path w="100965" h="315594">
                <a:moveTo>
                  <a:pt x="50292" y="315468"/>
                </a:moveTo>
                <a:lnTo>
                  <a:pt x="0" y="216408"/>
                </a:lnTo>
                <a:lnTo>
                  <a:pt x="33528" y="216408"/>
                </a:lnTo>
                <a:lnTo>
                  <a:pt x="33528" y="233172"/>
                </a:lnTo>
                <a:lnTo>
                  <a:pt x="92073" y="233172"/>
                </a:lnTo>
                <a:lnTo>
                  <a:pt x="50292" y="315468"/>
                </a:lnTo>
                <a:close/>
              </a:path>
              <a:path w="100965" h="315594">
                <a:moveTo>
                  <a:pt x="92073" y="233172"/>
                </a:moveTo>
                <a:lnTo>
                  <a:pt x="67056" y="233172"/>
                </a:lnTo>
                <a:lnTo>
                  <a:pt x="67056" y="216408"/>
                </a:lnTo>
                <a:lnTo>
                  <a:pt x="100584" y="216408"/>
                </a:lnTo>
                <a:lnTo>
                  <a:pt x="92073" y="233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50764" y="2563368"/>
            <a:ext cx="0" cy="4104640"/>
          </a:xfrm>
          <a:custGeom>
            <a:avLst/>
            <a:gdLst/>
            <a:ahLst/>
            <a:cxnLst/>
            <a:rect l="l" t="t" r="r" b="b"/>
            <a:pathLst>
              <a:path h="4104640">
                <a:moveTo>
                  <a:pt x="0" y="0"/>
                </a:moveTo>
                <a:lnTo>
                  <a:pt x="0" y="4104132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300" y="885825"/>
            <a:ext cx="8801100" cy="5858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540" algn="l">
              <a:spcBef>
                <a:spcPts val="100"/>
              </a:spcBef>
            </a:pPr>
            <a:r>
              <a:rPr lang="de-DE" sz="21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Abstrakter</a:t>
            </a:r>
            <a:r>
              <a:rPr lang="de-DE" sz="2100" b="1" u="sng" spc="-1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Teil</a:t>
            </a:r>
            <a:endParaRPr lang="de-DE" sz="2100" dirty="0" smtClean="0">
              <a:latin typeface="Arial"/>
              <a:cs typeface="Arial"/>
            </a:endParaRPr>
          </a:p>
          <a:p>
            <a:pPr marR="2540" algn="ctr">
              <a:lnSpc>
                <a:spcPct val="100000"/>
              </a:lnSpc>
              <a:spcBef>
                <a:spcPts val="100"/>
              </a:spcBef>
            </a:pPr>
            <a:endParaRPr lang="de-DE" sz="2100" b="1" u="sng" spc="-20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R="2540" algn="ctr">
              <a:lnSpc>
                <a:spcPct val="100000"/>
              </a:lnSpc>
              <a:spcBef>
                <a:spcPts val="100"/>
              </a:spcBef>
            </a:pPr>
            <a:r>
              <a:rPr sz="2100" b="1" u="sng" spc="-2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Vorüberlegung</a:t>
            </a:r>
            <a:r>
              <a:rPr lang="de-DE"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</a:t>
            </a:r>
            <a:r>
              <a:rPr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2100" b="1" u="sng" spc="-7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Vorläufiger</a:t>
            </a:r>
            <a:r>
              <a:rPr sz="2100" b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Rechtsschutz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Besonderheiten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Beschluss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statt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Urteil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statt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Klage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(Antragsteller,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statthafte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Antragsart,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Antragsbefugnis)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lang="de-DE" sz="2100" dirty="0" smtClean="0">
                <a:latin typeface="Arial"/>
                <a:cs typeface="Arial"/>
              </a:rPr>
              <a:t>→ „Verfahrensbevollmächtigter“ statt „Prozessbevollmächtigter“</a:t>
            </a:r>
          </a:p>
          <a:p>
            <a:pPr>
              <a:lnSpc>
                <a:spcPct val="100000"/>
              </a:lnSpc>
              <a:spcBef>
                <a:spcPts val="740"/>
              </a:spcBef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</a:t>
            </a:r>
            <a:r>
              <a:rPr sz="2100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Rechtsschutzverfahren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Suspendierung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Suspendierung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sofortige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 </a:t>
            </a:r>
            <a:r>
              <a:rPr sz="2100" spc="-75" dirty="0">
                <a:latin typeface="Arial"/>
                <a:cs typeface="Arial"/>
              </a:rPr>
              <a:t>VA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▲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Erlass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einstweiliger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Erlass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einstweiliger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bei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de-DE" sz="2100" spc="5" dirty="0" smtClean="0">
                <a:latin typeface="Arial"/>
                <a:cs typeface="Arial"/>
              </a:rPr>
              <a:t>Normenkontrolle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47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VI</a:t>
            </a:r>
            <a:r>
              <a:rPr sz="2100" spc="-1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00" y="1"/>
            <a:ext cx="2755900" cy="1407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8" y="1441254"/>
            <a:ext cx="781912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(b)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Problem: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objektive Gefahr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fehlt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→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lang="de-DE" b="0" spc="-30" dirty="0" smtClean="0">
                <a:latin typeface="Arial"/>
                <a:cs typeface="Arial"/>
              </a:rPr>
              <a:t>reicht </a:t>
            </a:r>
            <a:r>
              <a:rPr b="0" dirty="0" err="1" smtClean="0">
                <a:latin typeface="Arial"/>
                <a:cs typeface="Arial"/>
              </a:rPr>
              <a:t>subjektive</a:t>
            </a:r>
            <a:r>
              <a:rPr b="0" dirty="0" smtClean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Gefahr?</a:t>
            </a:r>
          </a:p>
        </p:txBody>
      </p:sp>
      <p:sp>
        <p:nvSpPr>
          <p:cNvPr id="4" name="object 4"/>
          <p:cNvSpPr/>
          <p:nvPr/>
        </p:nvSpPr>
        <p:spPr>
          <a:xfrm>
            <a:off x="1565135" y="1892807"/>
            <a:ext cx="7569834" cy="375285"/>
          </a:xfrm>
          <a:custGeom>
            <a:avLst/>
            <a:gdLst/>
            <a:ahLst/>
            <a:cxnLst/>
            <a:rect l="l" t="t" r="r" b="b"/>
            <a:pathLst>
              <a:path w="7569834" h="375285">
                <a:moveTo>
                  <a:pt x="7569721" y="332244"/>
                </a:moveTo>
                <a:lnTo>
                  <a:pt x="7473709" y="274332"/>
                </a:lnTo>
                <a:lnTo>
                  <a:pt x="7471156" y="308025"/>
                </a:lnTo>
                <a:lnTo>
                  <a:pt x="3787165" y="393"/>
                </a:lnTo>
                <a:lnTo>
                  <a:pt x="3787140" y="0"/>
                </a:lnTo>
                <a:lnTo>
                  <a:pt x="3784854" y="190"/>
                </a:lnTo>
                <a:lnTo>
                  <a:pt x="3782580" y="0"/>
                </a:lnTo>
                <a:lnTo>
                  <a:pt x="3782542" y="393"/>
                </a:lnTo>
                <a:lnTo>
                  <a:pt x="98564" y="308025"/>
                </a:lnTo>
                <a:lnTo>
                  <a:pt x="96012" y="274332"/>
                </a:lnTo>
                <a:lnTo>
                  <a:pt x="0" y="332244"/>
                </a:lnTo>
                <a:lnTo>
                  <a:pt x="103632" y="374916"/>
                </a:lnTo>
                <a:lnTo>
                  <a:pt x="101219" y="342912"/>
                </a:lnTo>
                <a:lnTo>
                  <a:pt x="101117" y="341591"/>
                </a:lnTo>
                <a:lnTo>
                  <a:pt x="3764280" y="35712"/>
                </a:lnTo>
                <a:lnTo>
                  <a:pt x="3764280" y="233184"/>
                </a:lnTo>
                <a:lnTo>
                  <a:pt x="3730752" y="233184"/>
                </a:lnTo>
                <a:lnTo>
                  <a:pt x="3781044" y="332244"/>
                </a:lnTo>
                <a:lnTo>
                  <a:pt x="3822827" y="249948"/>
                </a:lnTo>
                <a:lnTo>
                  <a:pt x="3831348" y="233184"/>
                </a:lnTo>
                <a:lnTo>
                  <a:pt x="3797820" y="233184"/>
                </a:lnTo>
                <a:lnTo>
                  <a:pt x="3797820" y="35077"/>
                </a:lnTo>
                <a:lnTo>
                  <a:pt x="7468616" y="341464"/>
                </a:lnTo>
                <a:lnTo>
                  <a:pt x="7466089" y="374916"/>
                </a:lnTo>
                <a:lnTo>
                  <a:pt x="7543813" y="342912"/>
                </a:lnTo>
                <a:lnTo>
                  <a:pt x="7569721" y="332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9708" y="2264141"/>
            <a:ext cx="3147695" cy="2588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Anscheinsgefahr</a:t>
            </a:r>
            <a:endParaRPr sz="2100" dirty="0">
              <a:latin typeface="Arial"/>
              <a:cs typeface="Arial"/>
            </a:endParaRPr>
          </a:p>
          <a:p>
            <a:pPr marL="327660" marR="28829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Zeitpunkt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20" dirty="0">
                <a:latin typeface="Arial"/>
                <a:cs typeface="Arial"/>
              </a:rPr>
              <a:t> Ein- </a:t>
            </a:r>
            <a:r>
              <a:rPr sz="2100" dirty="0">
                <a:latin typeface="Arial"/>
                <a:cs typeface="Arial"/>
              </a:rPr>
              <a:t>schreitens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(ex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ante)</a:t>
            </a:r>
            <a:endParaRPr sz="2100" dirty="0">
              <a:latin typeface="Arial"/>
              <a:cs typeface="Arial"/>
            </a:endParaRPr>
          </a:p>
          <a:p>
            <a:pPr marL="327660" marR="125730" indent="-315595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liegen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verständiger Würdigung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objektive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Anhaltspunkte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Gefahr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vor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Amtswalter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ist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„sicher“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6905" y="2264141"/>
            <a:ext cx="21590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Gefahrenverdacht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96905" y="2829772"/>
            <a:ext cx="2846705" cy="1628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wie</a:t>
            </a:r>
            <a:r>
              <a:rPr sz="2100" spc="-10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Anscheinsgefahr, </a:t>
            </a:r>
            <a:r>
              <a:rPr sz="2100" dirty="0">
                <a:latin typeface="Arial"/>
                <a:cs typeface="Arial"/>
              </a:rPr>
              <a:t>aber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Amtswalter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hat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selbst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„Zweifel“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spc="-25" dirty="0" smtClean="0">
                <a:latin typeface="Arial"/>
                <a:cs typeface="Arial"/>
              </a:rPr>
              <a:t>am</a:t>
            </a:r>
            <a:r>
              <a:rPr lang="de-DE" sz="2100" u="none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Vorliegen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einer</a:t>
            </a:r>
            <a:r>
              <a:rPr lang="de-DE" sz="2100" spc="-6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Gefahr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22678" y="2264141"/>
            <a:ext cx="3443604" cy="226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Schein-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Putativgefahr</a:t>
            </a:r>
            <a:endParaRPr sz="2100" dirty="0">
              <a:latin typeface="Arial"/>
              <a:cs typeface="Arial"/>
            </a:endParaRPr>
          </a:p>
          <a:p>
            <a:pPr marL="327660" marR="1110615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Zeitpunkt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des </a:t>
            </a:r>
            <a:r>
              <a:rPr sz="2100" spc="-10" dirty="0">
                <a:latin typeface="Arial"/>
                <a:cs typeface="Arial"/>
              </a:rPr>
              <a:t>Einschreitens</a:t>
            </a:r>
            <a:endParaRPr sz="2100" dirty="0">
              <a:latin typeface="Arial"/>
              <a:cs typeface="Arial"/>
            </a:endParaRPr>
          </a:p>
          <a:p>
            <a:pPr marL="327660" marR="394970" indent="-315595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liegen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verständiger Würdigung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objektiven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Anhalts- </a:t>
            </a:r>
            <a:r>
              <a:rPr sz="2100" dirty="0">
                <a:latin typeface="Arial"/>
                <a:cs typeface="Arial"/>
              </a:rPr>
              <a:t>punkte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 Gefahr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vor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6538" y="4481357"/>
            <a:ext cx="5337328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2575" algn="l"/>
              </a:tabLst>
            </a:pPr>
            <a:r>
              <a:rPr sz="2100" dirty="0">
                <a:latin typeface="Arial"/>
                <a:cs typeface="Arial"/>
              </a:rPr>
              <a:t>	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 err="1" smtClean="0">
                <a:latin typeface="Arial"/>
                <a:cs typeface="Arial"/>
              </a:rPr>
              <a:t>Amtswalter</a:t>
            </a:r>
            <a:r>
              <a:rPr sz="2100" u="sng" spc="-15" dirty="0" smtClean="0">
                <a:latin typeface="Arial"/>
                <a:cs typeface="Arial"/>
              </a:rPr>
              <a:t> </a:t>
            </a:r>
            <a:r>
              <a:rPr sz="2100" u="sng" spc="-20" dirty="0">
                <a:latin typeface="Arial"/>
                <a:cs typeface="Arial"/>
              </a:rPr>
              <a:t>irrt</a:t>
            </a:r>
            <a:endParaRPr sz="2100" u="sng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3275" y="4876800"/>
            <a:ext cx="6743700" cy="391795"/>
          </a:xfrm>
          <a:custGeom>
            <a:avLst/>
            <a:gdLst/>
            <a:ahLst/>
            <a:cxnLst/>
            <a:rect l="l" t="t" r="r" b="b"/>
            <a:pathLst>
              <a:path w="6743700" h="391795">
                <a:moveTo>
                  <a:pt x="0" y="0"/>
                </a:moveTo>
                <a:lnTo>
                  <a:pt x="16093" y="44875"/>
                </a:lnTo>
                <a:lnTo>
                  <a:pt x="61937" y="85992"/>
                </a:lnTo>
                <a:lnTo>
                  <a:pt x="133880" y="122204"/>
                </a:lnTo>
                <a:lnTo>
                  <a:pt x="178498" y="138112"/>
                </a:lnTo>
                <a:lnTo>
                  <a:pt x="228271" y="152364"/>
                </a:lnTo>
                <a:lnTo>
                  <a:pt x="282742" y="164816"/>
                </a:lnTo>
                <a:lnTo>
                  <a:pt x="341455" y="175326"/>
                </a:lnTo>
                <a:lnTo>
                  <a:pt x="403954" y="183750"/>
                </a:lnTo>
                <a:lnTo>
                  <a:pt x="469782" y="189944"/>
                </a:lnTo>
                <a:lnTo>
                  <a:pt x="538483" y="193766"/>
                </a:lnTo>
                <a:lnTo>
                  <a:pt x="609600" y="195072"/>
                </a:lnTo>
                <a:lnTo>
                  <a:pt x="2761488" y="195072"/>
                </a:lnTo>
                <a:lnTo>
                  <a:pt x="2832604" y="196399"/>
                </a:lnTo>
                <a:lnTo>
                  <a:pt x="2901305" y="200283"/>
                </a:lnTo>
                <a:lnTo>
                  <a:pt x="2967133" y="206573"/>
                </a:lnTo>
                <a:lnTo>
                  <a:pt x="3029632" y="215119"/>
                </a:lnTo>
                <a:lnTo>
                  <a:pt x="3088345" y="225771"/>
                </a:lnTo>
                <a:lnTo>
                  <a:pt x="3142816" y="238379"/>
                </a:lnTo>
                <a:lnTo>
                  <a:pt x="3192589" y="252793"/>
                </a:lnTo>
                <a:lnTo>
                  <a:pt x="3237207" y="268863"/>
                </a:lnTo>
                <a:lnTo>
                  <a:pt x="3276212" y="286440"/>
                </a:lnTo>
                <a:lnTo>
                  <a:pt x="3335563" y="325512"/>
                </a:lnTo>
                <a:lnTo>
                  <a:pt x="3366988" y="368809"/>
                </a:lnTo>
                <a:lnTo>
                  <a:pt x="3371088" y="391667"/>
                </a:lnTo>
                <a:lnTo>
                  <a:pt x="3375209" y="368809"/>
                </a:lnTo>
                <a:lnTo>
                  <a:pt x="3406792" y="325512"/>
                </a:lnTo>
                <a:lnTo>
                  <a:pt x="3466407" y="286440"/>
                </a:lnTo>
                <a:lnTo>
                  <a:pt x="3505568" y="268863"/>
                </a:lnTo>
                <a:lnTo>
                  <a:pt x="3550348" y="252793"/>
                </a:lnTo>
                <a:lnTo>
                  <a:pt x="3600283" y="238379"/>
                </a:lnTo>
                <a:lnTo>
                  <a:pt x="3654910" y="225771"/>
                </a:lnTo>
                <a:lnTo>
                  <a:pt x="3713765" y="215119"/>
                </a:lnTo>
                <a:lnTo>
                  <a:pt x="3776387" y="206573"/>
                </a:lnTo>
                <a:lnTo>
                  <a:pt x="3842310" y="200283"/>
                </a:lnTo>
                <a:lnTo>
                  <a:pt x="3911073" y="196399"/>
                </a:lnTo>
                <a:lnTo>
                  <a:pt x="3982212" y="195072"/>
                </a:lnTo>
                <a:lnTo>
                  <a:pt x="6132576" y="195072"/>
                </a:lnTo>
                <a:lnTo>
                  <a:pt x="6203714" y="193766"/>
                </a:lnTo>
                <a:lnTo>
                  <a:pt x="6272477" y="189944"/>
                </a:lnTo>
                <a:lnTo>
                  <a:pt x="6338400" y="183750"/>
                </a:lnTo>
                <a:lnTo>
                  <a:pt x="6401022" y="175326"/>
                </a:lnTo>
                <a:lnTo>
                  <a:pt x="6459877" y="164816"/>
                </a:lnTo>
                <a:lnTo>
                  <a:pt x="6514504" y="152364"/>
                </a:lnTo>
                <a:lnTo>
                  <a:pt x="6564439" y="138112"/>
                </a:lnTo>
                <a:lnTo>
                  <a:pt x="6609219" y="122204"/>
                </a:lnTo>
                <a:lnTo>
                  <a:pt x="6648380" y="104783"/>
                </a:lnTo>
                <a:lnTo>
                  <a:pt x="6707995" y="65975"/>
                </a:lnTo>
                <a:lnTo>
                  <a:pt x="6739578" y="22836"/>
                </a:lnTo>
                <a:lnTo>
                  <a:pt x="6743700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0592" y="5283130"/>
            <a:ext cx="6486525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60960" indent="-315595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wie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objektive</a:t>
            </a:r>
            <a:r>
              <a:rPr sz="21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Primärebene</a:t>
            </a:r>
            <a:r>
              <a:rPr sz="2100" u="none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(effektive Gefahrenabwehr,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ex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ante,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Handeln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unter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Zeitdruck)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ts val="2530"/>
              </a:lnSpc>
              <a:spcBef>
                <a:spcPts val="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Gefahrenverdacht:</a:t>
            </a:r>
            <a:r>
              <a:rPr sz="21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Gefahrerforschungsmaßnahmen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(Frage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der</a:t>
            </a:r>
            <a:r>
              <a:rPr sz="2100" u="none" spc="-10" dirty="0">
                <a:latin typeface="Arial"/>
                <a:cs typeface="Arial"/>
              </a:rPr>
              <a:t> Verhältnismäßigkeit</a:t>
            </a:r>
            <a:r>
              <a:rPr sz="2100" u="none" spc="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bei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Rechtsfolge)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22678" y="5283130"/>
            <a:ext cx="3297554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Gefahr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(-</a:t>
            </a:r>
            <a:r>
              <a:rPr sz="2100" spc="-20" dirty="0">
                <a:latin typeface="Arial"/>
                <a:cs typeface="Arial"/>
              </a:rPr>
              <a:t>),</a:t>
            </a:r>
            <a:r>
              <a:rPr sz="2100" spc="-3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 </a:t>
            </a:r>
            <a:r>
              <a:rPr sz="2100" spc="-25" dirty="0">
                <a:latin typeface="Arial"/>
                <a:cs typeface="Arial"/>
              </a:rPr>
              <a:t>ist</a:t>
            </a:r>
            <a:endParaRPr sz="2100" dirty="0">
              <a:latin typeface="Arial"/>
              <a:cs typeface="Arial"/>
            </a:endParaRPr>
          </a:p>
          <a:p>
            <a:pPr marL="1591310">
              <a:lnSpc>
                <a:spcPct val="100000"/>
              </a:lnSpc>
            </a:pPr>
            <a:r>
              <a:rPr sz="2100" spc="-10" dirty="0">
                <a:latin typeface="Arial"/>
                <a:cs typeface="Arial"/>
              </a:rPr>
              <a:t>rechtswidrig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793480" y="4808220"/>
            <a:ext cx="100965" cy="460375"/>
          </a:xfrm>
          <a:custGeom>
            <a:avLst/>
            <a:gdLst/>
            <a:ahLst/>
            <a:cxnLst/>
            <a:rect l="l" t="t" r="r" b="b"/>
            <a:pathLst>
              <a:path w="100965" h="460375">
                <a:moveTo>
                  <a:pt x="67056" y="376428"/>
                </a:moveTo>
                <a:lnTo>
                  <a:pt x="33528" y="376428"/>
                </a:lnTo>
                <a:lnTo>
                  <a:pt x="33528" y="0"/>
                </a:lnTo>
                <a:lnTo>
                  <a:pt x="67056" y="0"/>
                </a:lnTo>
                <a:lnTo>
                  <a:pt x="67056" y="376428"/>
                </a:lnTo>
                <a:close/>
              </a:path>
              <a:path w="100965" h="460375">
                <a:moveTo>
                  <a:pt x="50292" y="460248"/>
                </a:moveTo>
                <a:lnTo>
                  <a:pt x="0" y="359664"/>
                </a:lnTo>
                <a:lnTo>
                  <a:pt x="33528" y="359664"/>
                </a:lnTo>
                <a:lnTo>
                  <a:pt x="33528" y="376428"/>
                </a:lnTo>
                <a:lnTo>
                  <a:pt x="92202" y="376428"/>
                </a:lnTo>
                <a:lnTo>
                  <a:pt x="50292" y="460248"/>
                </a:lnTo>
                <a:close/>
              </a:path>
              <a:path w="100965" h="460375">
                <a:moveTo>
                  <a:pt x="92202" y="376428"/>
                </a:moveTo>
                <a:lnTo>
                  <a:pt x="67056" y="376428"/>
                </a:lnTo>
                <a:lnTo>
                  <a:pt x="67056" y="359664"/>
                </a:lnTo>
                <a:lnTo>
                  <a:pt x="100584" y="359664"/>
                </a:lnTo>
                <a:lnTo>
                  <a:pt x="92202" y="3764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46976" y="2279904"/>
            <a:ext cx="0" cy="4377055"/>
          </a:xfrm>
          <a:custGeom>
            <a:avLst/>
            <a:gdLst/>
            <a:ahLst/>
            <a:cxnLst/>
            <a:rect l="l" t="t" r="r" b="b"/>
            <a:pathLst>
              <a:path h="4377055">
                <a:moveTo>
                  <a:pt x="0" y="0"/>
                </a:moveTo>
                <a:lnTo>
                  <a:pt x="0" y="4376928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/>
      <p:bldP spid="7" grpId="0"/>
      <p:bldP spid="8" grpId="0" build="p"/>
      <p:bldP spid="9" grpId="0"/>
      <p:bldP spid="12" grpId="0" animBg="1"/>
      <p:bldP spid="13" grpId="0" build="p"/>
      <p:bldP spid="14" grpId="0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26124"/>
              </p:ext>
            </p:extLst>
          </p:nvPr>
        </p:nvGraphicFramePr>
        <p:xfrm>
          <a:off x="327929" y="1479217"/>
          <a:ext cx="7492999" cy="1241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3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marL="31750">
                        <a:lnSpc>
                          <a:spcPts val="2320"/>
                        </a:lnSpc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bb)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20"/>
                        </a:lnSpc>
                      </a:pPr>
                      <a:r>
                        <a:rPr sz="21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Störer</a:t>
                      </a:r>
                      <a:r>
                        <a:rPr sz="21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1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/</a:t>
                      </a:r>
                      <a:r>
                        <a:rPr sz="21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Ordnungspflicht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(1)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654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2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Begriffe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654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31750">
                        <a:lnSpc>
                          <a:spcPts val="2305"/>
                        </a:lnSpc>
                        <a:spcBef>
                          <a:spcPts val="520"/>
                        </a:spcBef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(a)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660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05"/>
                        </a:lnSpc>
                        <a:spcBef>
                          <a:spcPts val="520"/>
                        </a:spcBef>
                      </a:pPr>
                      <a:r>
                        <a:rPr sz="2100" dirty="0" err="1" smtClean="0">
                          <a:latin typeface="Arial"/>
                          <a:cs typeface="Arial"/>
                        </a:rPr>
                        <a:t>Grundsätzlich</a:t>
                      </a:r>
                      <a:r>
                        <a:rPr lang="de-DE" sz="2100" dirty="0" smtClean="0">
                          <a:latin typeface="Arial"/>
                          <a:cs typeface="Arial"/>
                        </a:rPr>
                        <a:t>:</a:t>
                      </a:r>
                      <a:r>
                        <a:rPr sz="21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0" dirty="0">
                          <a:latin typeface="Arial"/>
                          <a:cs typeface="Arial"/>
                        </a:rPr>
                        <a:t>Handlungsstörer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ts val="2305"/>
                        </a:lnSpc>
                        <a:spcBef>
                          <a:spcPts val="520"/>
                        </a:spcBef>
                      </a:pPr>
                      <a:r>
                        <a:rPr sz="2100" spc="-25" dirty="0">
                          <a:latin typeface="Arial"/>
                          <a:cs typeface="Arial"/>
                        </a:rPr>
                        <a:t>und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ts val="2305"/>
                        </a:lnSpc>
                        <a:spcBef>
                          <a:spcPts val="520"/>
                        </a:spcBef>
                      </a:pPr>
                      <a:r>
                        <a:rPr sz="2100" spc="-10" dirty="0">
                          <a:latin typeface="Arial"/>
                          <a:cs typeface="Arial"/>
                        </a:rPr>
                        <a:t>Zustandsstörer</a:t>
                      </a:r>
                      <a:endParaRPr sz="2100" dirty="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264651" y="2749295"/>
            <a:ext cx="6311265" cy="372110"/>
          </a:xfrm>
          <a:custGeom>
            <a:avLst/>
            <a:gdLst/>
            <a:ahLst/>
            <a:cxnLst/>
            <a:rect l="l" t="t" r="r" b="b"/>
            <a:pathLst>
              <a:path w="6311265" h="372110">
                <a:moveTo>
                  <a:pt x="6310896" y="332244"/>
                </a:moveTo>
                <a:lnTo>
                  <a:pt x="6216408" y="272808"/>
                </a:lnTo>
                <a:lnTo>
                  <a:pt x="6212802" y="306273"/>
                </a:lnTo>
                <a:lnTo>
                  <a:pt x="3156229" y="165"/>
                </a:lnTo>
                <a:lnTo>
                  <a:pt x="3156216" y="0"/>
                </a:lnTo>
                <a:lnTo>
                  <a:pt x="3155442" y="88"/>
                </a:lnTo>
                <a:lnTo>
                  <a:pt x="3154692" y="0"/>
                </a:lnTo>
                <a:lnTo>
                  <a:pt x="3154667" y="165"/>
                </a:lnTo>
                <a:lnTo>
                  <a:pt x="98094" y="306273"/>
                </a:lnTo>
                <a:lnTo>
                  <a:pt x="94488" y="272808"/>
                </a:lnTo>
                <a:lnTo>
                  <a:pt x="0" y="332244"/>
                </a:lnTo>
                <a:lnTo>
                  <a:pt x="105156" y="371868"/>
                </a:lnTo>
                <a:lnTo>
                  <a:pt x="101714" y="339864"/>
                </a:lnTo>
                <a:lnTo>
                  <a:pt x="101536" y="338239"/>
                </a:lnTo>
                <a:lnTo>
                  <a:pt x="3155442" y="33921"/>
                </a:lnTo>
                <a:lnTo>
                  <a:pt x="6209360" y="338239"/>
                </a:lnTo>
                <a:lnTo>
                  <a:pt x="6205740" y="371868"/>
                </a:lnTo>
                <a:lnTo>
                  <a:pt x="6290665" y="339864"/>
                </a:lnTo>
                <a:lnTo>
                  <a:pt x="6310896" y="332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1876" y="3248025"/>
            <a:ext cx="5029835" cy="3567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00"/>
              </a:spcBef>
            </a:pPr>
            <a:r>
              <a:rPr lang="de-DE" sz="2100" u="sng" spc="-10" dirty="0">
                <a:latin typeface="Arial"/>
                <a:cs typeface="Arial"/>
              </a:rPr>
              <a:t>§ 8 SOG</a:t>
            </a:r>
          </a:p>
          <a:p>
            <a:pPr marL="327660" marR="5080" indent="-315595">
              <a:lnSpc>
                <a:spcPct val="100000"/>
              </a:lnSpc>
            </a:pPr>
            <a:r>
              <a:rPr lang="de-DE" sz="2100" spc="-10" dirty="0">
                <a:latin typeface="Arial"/>
                <a:cs typeface="Arial"/>
              </a:rPr>
              <a:t>→ </a:t>
            </a:r>
            <a:r>
              <a:rPr lang="de-DE" sz="2100" spc="-10" dirty="0" err="1">
                <a:latin typeface="Arial"/>
                <a:cs typeface="Arial"/>
              </a:rPr>
              <a:t>grds</a:t>
            </a:r>
            <a:r>
              <a:rPr lang="de-DE" sz="2100" spc="-10" dirty="0">
                <a:latin typeface="Arial"/>
                <a:cs typeface="Arial"/>
              </a:rPr>
              <a:t>. unmittelbarer Verursacher, d.h. wer durch sein Verhalten unmittelbar</a:t>
            </a:r>
            <a:r>
              <a:rPr sz="2100" spc="-10" dirty="0">
                <a:latin typeface="Arial"/>
                <a:cs typeface="Arial"/>
              </a:rPr>
              <a:t>(</a:t>
            </a:r>
            <a:r>
              <a:rPr sz="2100" spc="-10" dirty="0" err="1">
                <a:latin typeface="Arial"/>
                <a:cs typeface="Arial"/>
              </a:rPr>
              <a:t>ohne</a:t>
            </a:r>
            <a:r>
              <a:rPr sz="2100" spc="-10" dirty="0">
                <a:latin typeface="Arial"/>
                <a:cs typeface="Arial"/>
              </a:rPr>
              <a:t> Zwischenursachen) </a:t>
            </a:r>
            <a:r>
              <a:rPr sz="2100" spc="-10" dirty="0" err="1" smtClean="0">
                <a:latin typeface="Arial"/>
                <a:cs typeface="Arial"/>
              </a:rPr>
              <a:t>Gefahren</a:t>
            </a:r>
            <a:r>
              <a:rPr sz="2100" dirty="0" err="1" smtClean="0">
                <a:latin typeface="Arial"/>
                <a:cs typeface="Arial"/>
              </a:rPr>
              <a:t>schwelle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überschreitet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(hM)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auch </a:t>
            </a: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mittelbarer</a:t>
            </a:r>
            <a:r>
              <a:rPr sz="2100" u="sng" spc="-6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Verursacher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(„Zweck-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veranlasser“)</a:t>
            </a:r>
            <a:r>
              <a:rPr sz="2100" u="none" dirty="0">
                <a:latin typeface="Arial"/>
                <a:cs typeface="Arial"/>
              </a:rPr>
              <a:t>, d.h.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wer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Gefahr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subjektiv </a:t>
            </a:r>
            <a:r>
              <a:rPr sz="2100" u="none" dirty="0">
                <a:latin typeface="Arial"/>
                <a:cs typeface="Arial"/>
              </a:rPr>
              <a:t>bezweckt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(billigend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in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Kauf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nimmt)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oder </a:t>
            </a:r>
            <a:r>
              <a:rPr sz="2100" u="none" dirty="0">
                <a:latin typeface="Arial"/>
                <a:cs typeface="Arial"/>
              </a:rPr>
              <a:t>wenn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diese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objektiv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zwangsläufige</a:t>
            </a:r>
            <a:r>
              <a:rPr sz="2100" u="none" spc="3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Fol- </a:t>
            </a:r>
            <a:r>
              <a:rPr sz="2100" u="none" dirty="0">
                <a:latin typeface="Arial"/>
                <a:cs typeface="Arial"/>
              </a:rPr>
              <a:t>ge</a:t>
            </a:r>
            <a:r>
              <a:rPr sz="2100" u="none" spc="-5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seines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Verhaltens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(„natürliche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Ein- </a:t>
            </a:r>
            <a:r>
              <a:rPr sz="2100" u="none" dirty="0">
                <a:latin typeface="Arial"/>
                <a:cs typeface="Arial"/>
              </a:rPr>
              <a:t>heit“,</a:t>
            </a:r>
            <a:r>
              <a:rPr sz="2100" u="none" spc="-9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str.)</a:t>
            </a:r>
            <a:r>
              <a:rPr sz="2100" u="none" spc="-9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ist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52521" y="3076453"/>
            <a:ext cx="442468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9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SOG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Inhaber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tats.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Gewalt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+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Eigentümer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2070" y="4097568"/>
            <a:ext cx="4961255" cy="2936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wenn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abhandengekommen</a:t>
            </a:r>
            <a:endParaRPr sz="2100" dirty="0">
              <a:latin typeface="Arial"/>
              <a:cs typeface="Arial"/>
            </a:endParaRPr>
          </a:p>
          <a:p>
            <a:pPr marL="327660" marR="426084" indent="-315595">
              <a:lnSpc>
                <a:spcPts val="2530"/>
              </a:lnSpc>
              <a:spcBef>
                <a:spcPts val="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auch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(sittenwidriger)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Dereliktion </a:t>
            </a:r>
            <a:r>
              <a:rPr sz="2100" dirty="0">
                <a:latin typeface="Arial"/>
                <a:cs typeface="Arial"/>
              </a:rPr>
              <a:t>(„nachwirkende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Zustandshaftung“)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ts val="252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auch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 „gestörter</a:t>
            </a:r>
            <a:r>
              <a:rPr sz="2100" spc="-10" dirty="0">
                <a:latin typeface="Arial"/>
                <a:cs typeface="Arial"/>
              </a:rPr>
              <a:t> Privatnützigkeit“ </a:t>
            </a:r>
            <a:r>
              <a:rPr sz="2100" dirty="0">
                <a:latin typeface="Arial"/>
                <a:cs typeface="Arial"/>
              </a:rPr>
              <a:t>(wenn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unfreiwillig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zum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Störer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gemacht)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Arial"/>
              <a:cs typeface="Arial"/>
            </a:endParaRPr>
          </a:p>
          <a:p>
            <a:pPr marL="327660">
              <a:spcBef>
                <a:spcPts val="5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vgl.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„latenter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Störer“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(obj.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von</a:t>
            </a:r>
            <a:r>
              <a:rPr sz="2100" u="none" spc="-125" dirty="0">
                <a:latin typeface="Arial"/>
                <a:cs typeface="Arial"/>
              </a:rPr>
              <a:t> </a:t>
            </a:r>
            <a:r>
              <a:rPr sz="2100" u="none" spc="-10" dirty="0" err="1" smtClean="0">
                <a:latin typeface="Arial"/>
                <a:cs typeface="Arial"/>
              </a:rPr>
              <a:t>Anfang</a:t>
            </a:r>
            <a:r>
              <a:rPr lang="de-DE" sz="2100" u="none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erhöhte </a:t>
            </a:r>
            <a:r>
              <a:rPr lang="de-DE" sz="2100" spc="-10" dirty="0" smtClean="0">
                <a:latin typeface="Arial"/>
                <a:cs typeface="Arial"/>
              </a:rPr>
              <a:t>Gefahrentendenz)</a:t>
            </a:r>
            <a:endParaRPr lang="de-DE" sz="2100" dirty="0" smtClean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5"/>
              </a:spcBef>
            </a:pPr>
            <a:endParaRPr sz="21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97923" y="3781044"/>
            <a:ext cx="100965" cy="315595"/>
          </a:xfrm>
          <a:custGeom>
            <a:avLst/>
            <a:gdLst/>
            <a:ahLst/>
            <a:cxnLst/>
            <a:rect l="l" t="t" r="r" b="b"/>
            <a:pathLst>
              <a:path w="100965" h="315595">
                <a:moveTo>
                  <a:pt x="67056" y="231648"/>
                </a:moveTo>
                <a:lnTo>
                  <a:pt x="33528" y="231648"/>
                </a:lnTo>
                <a:lnTo>
                  <a:pt x="33528" y="0"/>
                </a:lnTo>
                <a:lnTo>
                  <a:pt x="67056" y="0"/>
                </a:lnTo>
                <a:lnTo>
                  <a:pt x="67056" y="231648"/>
                </a:lnTo>
                <a:close/>
              </a:path>
              <a:path w="100965" h="315595">
                <a:moveTo>
                  <a:pt x="50292" y="315468"/>
                </a:moveTo>
                <a:lnTo>
                  <a:pt x="0" y="214884"/>
                </a:lnTo>
                <a:lnTo>
                  <a:pt x="33528" y="214884"/>
                </a:lnTo>
                <a:lnTo>
                  <a:pt x="33528" y="231648"/>
                </a:lnTo>
                <a:lnTo>
                  <a:pt x="92202" y="231648"/>
                </a:lnTo>
                <a:lnTo>
                  <a:pt x="50292" y="315468"/>
                </a:lnTo>
                <a:close/>
              </a:path>
              <a:path w="100965" h="315595">
                <a:moveTo>
                  <a:pt x="92202" y="231648"/>
                </a:moveTo>
                <a:lnTo>
                  <a:pt x="67056" y="231648"/>
                </a:lnTo>
                <a:lnTo>
                  <a:pt x="67056" y="214884"/>
                </a:lnTo>
                <a:lnTo>
                  <a:pt x="100584" y="214884"/>
                </a:lnTo>
                <a:lnTo>
                  <a:pt x="92202" y="231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20783" y="5734811"/>
            <a:ext cx="100965" cy="315595"/>
          </a:xfrm>
          <a:custGeom>
            <a:avLst/>
            <a:gdLst/>
            <a:ahLst/>
            <a:cxnLst/>
            <a:rect l="l" t="t" r="r" b="b"/>
            <a:pathLst>
              <a:path w="100965" h="315595">
                <a:moveTo>
                  <a:pt x="67056" y="231648"/>
                </a:moveTo>
                <a:lnTo>
                  <a:pt x="33528" y="231648"/>
                </a:lnTo>
                <a:lnTo>
                  <a:pt x="33528" y="0"/>
                </a:lnTo>
                <a:lnTo>
                  <a:pt x="67056" y="0"/>
                </a:lnTo>
                <a:lnTo>
                  <a:pt x="67056" y="231648"/>
                </a:lnTo>
                <a:close/>
              </a:path>
              <a:path w="100965" h="315595">
                <a:moveTo>
                  <a:pt x="50292" y="315468"/>
                </a:moveTo>
                <a:lnTo>
                  <a:pt x="0" y="214884"/>
                </a:lnTo>
                <a:lnTo>
                  <a:pt x="33528" y="214884"/>
                </a:lnTo>
                <a:lnTo>
                  <a:pt x="33528" y="231648"/>
                </a:lnTo>
                <a:lnTo>
                  <a:pt x="92202" y="231648"/>
                </a:lnTo>
                <a:lnTo>
                  <a:pt x="50292" y="315468"/>
                </a:lnTo>
                <a:close/>
              </a:path>
              <a:path w="100965" h="315595">
                <a:moveTo>
                  <a:pt x="92202" y="231648"/>
                </a:moveTo>
                <a:lnTo>
                  <a:pt x="67056" y="231648"/>
                </a:lnTo>
                <a:lnTo>
                  <a:pt x="67056" y="214884"/>
                </a:lnTo>
                <a:lnTo>
                  <a:pt x="100584" y="214884"/>
                </a:lnTo>
                <a:lnTo>
                  <a:pt x="92202" y="231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281427" y="3037332"/>
            <a:ext cx="3589020" cy="3630295"/>
            <a:chOff x="2281427" y="3037332"/>
            <a:chExt cx="3589020" cy="3630295"/>
          </a:xfrm>
        </p:grpSpPr>
        <p:sp>
          <p:nvSpPr>
            <p:cNvPr id="14" name="object 14"/>
            <p:cNvSpPr/>
            <p:nvPr/>
          </p:nvSpPr>
          <p:spPr>
            <a:xfrm>
              <a:off x="2281427" y="6230111"/>
              <a:ext cx="3293745" cy="289560"/>
            </a:xfrm>
            <a:custGeom>
              <a:avLst/>
              <a:gdLst/>
              <a:ahLst/>
              <a:cxnLst/>
              <a:rect l="l" t="t" r="r" b="b"/>
              <a:pathLst>
                <a:path w="3293745" h="289559">
                  <a:moveTo>
                    <a:pt x="0" y="284987"/>
                  </a:moveTo>
                  <a:lnTo>
                    <a:pt x="3293363" y="284987"/>
                  </a:lnTo>
                </a:path>
                <a:path w="3293745" h="289559">
                  <a:moveTo>
                    <a:pt x="3293363" y="289559"/>
                  </a:moveTo>
                  <a:lnTo>
                    <a:pt x="3293363" y="0"/>
                  </a:lnTo>
                </a:path>
              </a:pathLst>
            </a:custGeom>
            <a:ln w="335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558027" y="6181344"/>
              <a:ext cx="312420" cy="99060"/>
            </a:xfrm>
            <a:custGeom>
              <a:avLst/>
              <a:gdLst/>
              <a:ahLst/>
              <a:cxnLst/>
              <a:rect l="l" t="t" r="r" b="b"/>
              <a:pathLst>
                <a:path w="312420" h="99060">
                  <a:moveTo>
                    <a:pt x="211836" y="99060"/>
                  </a:moveTo>
                  <a:lnTo>
                    <a:pt x="211836" y="0"/>
                  </a:lnTo>
                  <a:lnTo>
                    <a:pt x="277844" y="32004"/>
                  </a:lnTo>
                  <a:lnTo>
                    <a:pt x="228600" y="32004"/>
                  </a:lnTo>
                  <a:lnTo>
                    <a:pt x="228600" y="65532"/>
                  </a:lnTo>
                  <a:lnTo>
                    <a:pt x="278892" y="65532"/>
                  </a:lnTo>
                  <a:lnTo>
                    <a:pt x="211836" y="99060"/>
                  </a:lnTo>
                  <a:close/>
                </a:path>
                <a:path w="312420" h="99060">
                  <a:moveTo>
                    <a:pt x="211836" y="65532"/>
                  </a:moveTo>
                  <a:lnTo>
                    <a:pt x="0" y="65532"/>
                  </a:lnTo>
                  <a:lnTo>
                    <a:pt x="0" y="32004"/>
                  </a:lnTo>
                  <a:lnTo>
                    <a:pt x="211836" y="32004"/>
                  </a:lnTo>
                  <a:lnTo>
                    <a:pt x="211836" y="65532"/>
                  </a:lnTo>
                  <a:close/>
                </a:path>
                <a:path w="312420" h="99060">
                  <a:moveTo>
                    <a:pt x="278892" y="65532"/>
                  </a:moveTo>
                  <a:lnTo>
                    <a:pt x="228600" y="65532"/>
                  </a:lnTo>
                  <a:lnTo>
                    <a:pt x="228600" y="32004"/>
                  </a:lnTo>
                  <a:lnTo>
                    <a:pt x="277844" y="32004"/>
                  </a:lnTo>
                  <a:lnTo>
                    <a:pt x="312420" y="48768"/>
                  </a:lnTo>
                  <a:lnTo>
                    <a:pt x="278892" y="655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26963" y="3037332"/>
              <a:ext cx="0" cy="1169035"/>
            </a:xfrm>
            <a:custGeom>
              <a:avLst/>
              <a:gdLst/>
              <a:ahLst/>
              <a:cxnLst/>
              <a:rect l="l" t="t" r="r" b="b"/>
              <a:pathLst>
                <a:path h="1169035">
                  <a:moveTo>
                    <a:pt x="0" y="0"/>
                  </a:moveTo>
                  <a:lnTo>
                    <a:pt x="0" y="1168908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11711" y="4239767"/>
              <a:ext cx="33655" cy="1170940"/>
            </a:xfrm>
            <a:custGeom>
              <a:avLst/>
              <a:gdLst/>
              <a:ahLst/>
              <a:cxnLst/>
              <a:rect l="l" t="t" r="r" b="b"/>
              <a:pathLst>
                <a:path w="33654" h="1170939">
                  <a:moveTo>
                    <a:pt x="32016" y="0"/>
                  </a:moveTo>
                  <a:lnTo>
                    <a:pt x="0" y="0"/>
                  </a:lnTo>
                  <a:lnTo>
                    <a:pt x="0" y="33540"/>
                  </a:lnTo>
                  <a:lnTo>
                    <a:pt x="32016" y="33540"/>
                  </a:lnTo>
                  <a:lnTo>
                    <a:pt x="32016" y="0"/>
                  </a:lnTo>
                  <a:close/>
                </a:path>
                <a:path w="33654" h="1170939">
                  <a:moveTo>
                    <a:pt x="33540" y="1136916"/>
                  </a:moveTo>
                  <a:lnTo>
                    <a:pt x="0" y="1136916"/>
                  </a:lnTo>
                  <a:lnTo>
                    <a:pt x="0" y="1170444"/>
                  </a:lnTo>
                  <a:lnTo>
                    <a:pt x="33540" y="1168920"/>
                  </a:lnTo>
                  <a:lnTo>
                    <a:pt x="33540" y="1136916"/>
                  </a:lnTo>
                  <a:close/>
                </a:path>
                <a:path w="33654" h="1170939">
                  <a:moveTo>
                    <a:pt x="33540" y="1069860"/>
                  </a:moveTo>
                  <a:lnTo>
                    <a:pt x="0" y="1069860"/>
                  </a:lnTo>
                  <a:lnTo>
                    <a:pt x="0" y="1103388"/>
                  </a:lnTo>
                  <a:lnTo>
                    <a:pt x="33540" y="1103388"/>
                  </a:lnTo>
                  <a:lnTo>
                    <a:pt x="33540" y="1069860"/>
                  </a:lnTo>
                  <a:close/>
                </a:path>
                <a:path w="33654" h="1170939">
                  <a:moveTo>
                    <a:pt x="33540" y="1002804"/>
                  </a:moveTo>
                  <a:lnTo>
                    <a:pt x="0" y="1002804"/>
                  </a:lnTo>
                  <a:lnTo>
                    <a:pt x="0" y="1036332"/>
                  </a:lnTo>
                  <a:lnTo>
                    <a:pt x="33540" y="1036332"/>
                  </a:lnTo>
                  <a:lnTo>
                    <a:pt x="33540" y="1002804"/>
                  </a:lnTo>
                  <a:close/>
                </a:path>
                <a:path w="33654" h="1170939">
                  <a:moveTo>
                    <a:pt x="33540" y="935748"/>
                  </a:moveTo>
                  <a:lnTo>
                    <a:pt x="0" y="935748"/>
                  </a:lnTo>
                  <a:lnTo>
                    <a:pt x="0" y="969276"/>
                  </a:lnTo>
                  <a:lnTo>
                    <a:pt x="33540" y="969276"/>
                  </a:lnTo>
                  <a:lnTo>
                    <a:pt x="33540" y="935748"/>
                  </a:lnTo>
                  <a:close/>
                </a:path>
                <a:path w="33654" h="1170939">
                  <a:moveTo>
                    <a:pt x="33540" y="868692"/>
                  </a:moveTo>
                  <a:lnTo>
                    <a:pt x="0" y="868692"/>
                  </a:lnTo>
                  <a:lnTo>
                    <a:pt x="0" y="902220"/>
                  </a:lnTo>
                  <a:lnTo>
                    <a:pt x="33540" y="902220"/>
                  </a:lnTo>
                  <a:lnTo>
                    <a:pt x="33540" y="868692"/>
                  </a:lnTo>
                  <a:close/>
                </a:path>
                <a:path w="33654" h="1170939">
                  <a:moveTo>
                    <a:pt x="33540" y="801624"/>
                  </a:moveTo>
                  <a:lnTo>
                    <a:pt x="0" y="801624"/>
                  </a:lnTo>
                  <a:lnTo>
                    <a:pt x="0" y="835164"/>
                  </a:lnTo>
                  <a:lnTo>
                    <a:pt x="33540" y="835164"/>
                  </a:lnTo>
                  <a:lnTo>
                    <a:pt x="33540" y="801624"/>
                  </a:lnTo>
                  <a:close/>
                </a:path>
                <a:path w="33654" h="1170939">
                  <a:moveTo>
                    <a:pt x="33540" y="734580"/>
                  </a:moveTo>
                  <a:lnTo>
                    <a:pt x="0" y="736104"/>
                  </a:lnTo>
                  <a:lnTo>
                    <a:pt x="0" y="768108"/>
                  </a:lnTo>
                  <a:lnTo>
                    <a:pt x="33540" y="768108"/>
                  </a:lnTo>
                  <a:lnTo>
                    <a:pt x="33540" y="734580"/>
                  </a:lnTo>
                  <a:close/>
                </a:path>
                <a:path w="33654" h="1170939">
                  <a:moveTo>
                    <a:pt x="33540" y="669048"/>
                  </a:moveTo>
                  <a:lnTo>
                    <a:pt x="0" y="669048"/>
                  </a:lnTo>
                  <a:lnTo>
                    <a:pt x="0" y="702576"/>
                  </a:lnTo>
                  <a:lnTo>
                    <a:pt x="33540" y="702576"/>
                  </a:lnTo>
                  <a:lnTo>
                    <a:pt x="33540" y="669048"/>
                  </a:lnTo>
                  <a:close/>
                </a:path>
                <a:path w="33654" h="1170939">
                  <a:moveTo>
                    <a:pt x="33540" y="601992"/>
                  </a:moveTo>
                  <a:lnTo>
                    <a:pt x="0" y="601992"/>
                  </a:lnTo>
                  <a:lnTo>
                    <a:pt x="0" y="635520"/>
                  </a:lnTo>
                  <a:lnTo>
                    <a:pt x="33540" y="635520"/>
                  </a:lnTo>
                  <a:lnTo>
                    <a:pt x="33540" y="601992"/>
                  </a:lnTo>
                  <a:close/>
                </a:path>
                <a:path w="33654" h="1170939">
                  <a:moveTo>
                    <a:pt x="33540" y="534936"/>
                  </a:moveTo>
                  <a:lnTo>
                    <a:pt x="0" y="534936"/>
                  </a:lnTo>
                  <a:lnTo>
                    <a:pt x="0" y="568464"/>
                  </a:lnTo>
                  <a:lnTo>
                    <a:pt x="33540" y="568464"/>
                  </a:lnTo>
                  <a:lnTo>
                    <a:pt x="33540" y="534936"/>
                  </a:lnTo>
                  <a:close/>
                </a:path>
                <a:path w="33654" h="1170939">
                  <a:moveTo>
                    <a:pt x="33540" y="467880"/>
                  </a:moveTo>
                  <a:lnTo>
                    <a:pt x="0" y="467880"/>
                  </a:lnTo>
                  <a:lnTo>
                    <a:pt x="0" y="501408"/>
                  </a:lnTo>
                  <a:lnTo>
                    <a:pt x="33540" y="501408"/>
                  </a:lnTo>
                  <a:lnTo>
                    <a:pt x="33540" y="467880"/>
                  </a:lnTo>
                  <a:close/>
                </a:path>
                <a:path w="33654" h="1170939">
                  <a:moveTo>
                    <a:pt x="33540" y="400812"/>
                  </a:moveTo>
                  <a:lnTo>
                    <a:pt x="0" y="400812"/>
                  </a:lnTo>
                  <a:lnTo>
                    <a:pt x="0" y="434352"/>
                  </a:lnTo>
                  <a:lnTo>
                    <a:pt x="33540" y="434352"/>
                  </a:lnTo>
                  <a:lnTo>
                    <a:pt x="33540" y="400812"/>
                  </a:lnTo>
                  <a:close/>
                </a:path>
                <a:path w="33654" h="1170939">
                  <a:moveTo>
                    <a:pt x="33540" y="333768"/>
                  </a:moveTo>
                  <a:lnTo>
                    <a:pt x="0" y="333768"/>
                  </a:lnTo>
                  <a:lnTo>
                    <a:pt x="0" y="367296"/>
                  </a:lnTo>
                  <a:lnTo>
                    <a:pt x="33540" y="367296"/>
                  </a:lnTo>
                  <a:lnTo>
                    <a:pt x="33540" y="333768"/>
                  </a:lnTo>
                  <a:close/>
                </a:path>
                <a:path w="33654" h="1170939">
                  <a:moveTo>
                    <a:pt x="33540" y="268236"/>
                  </a:moveTo>
                  <a:lnTo>
                    <a:pt x="0" y="268236"/>
                  </a:lnTo>
                  <a:lnTo>
                    <a:pt x="0" y="301764"/>
                  </a:lnTo>
                  <a:lnTo>
                    <a:pt x="33540" y="300240"/>
                  </a:lnTo>
                  <a:lnTo>
                    <a:pt x="33540" y="268236"/>
                  </a:lnTo>
                  <a:close/>
                </a:path>
                <a:path w="33654" h="1170939">
                  <a:moveTo>
                    <a:pt x="33540" y="201180"/>
                  </a:moveTo>
                  <a:lnTo>
                    <a:pt x="0" y="201180"/>
                  </a:lnTo>
                  <a:lnTo>
                    <a:pt x="0" y="234708"/>
                  </a:lnTo>
                  <a:lnTo>
                    <a:pt x="33540" y="234708"/>
                  </a:lnTo>
                  <a:lnTo>
                    <a:pt x="33540" y="201180"/>
                  </a:lnTo>
                  <a:close/>
                </a:path>
                <a:path w="33654" h="1170939">
                  <a:moveTo>
                    <a:pt x="33540" y="134124"/>
                  </a:moveTo>
                  <a:lnTo>
                    <a:pt x="0" y="134124"/>
                  </a:lnTo>
                  <a:lnTo>
                    <a:pt x="0" y="167652"/>
                  </a:lnTo>
                  <a:lnTo>
                    <a:pt x="33540" y="167652"/>
                  </a:lnTo>
                  <a:lnTo>
                    <a:pt x="33540" y="134124"/>
                  </a:lnTo>
                  <a:close/>
                </a:path>
                <a:path w="33654" h="1170939">
                  <a:moveTo>
                    <a:pt x="33540" y="100596"/>
                  </a:moveTo>
                  <a:lnTo>
                    <a:pt x="32016" y="67068"/>
                  </a:lnTo>
                  <a:lnTo>
                    <a:pt x="0" y="67068"/>
                  </a:lnTo>
                  <a:lnTo>
                    <a:pt x="0" y="100596"/>
                  </a:lnTo>
                  <a:lnTo>
                    <a:pt x="33540" y="1005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29250" y="5442204"/>
              <a:ext cx="0" cy="1225550"/>
            </a:xfrm>
            <a:custGeom>
              <a:avLst/>
              <a:gdLst/>
              <a:ahLst/>
              <a:cxnLst/>
              <a:rect l="l" t="t" r="r" b="b"/>
              <a:pathLst>
                <a:path h="1225550">
                  <a:moveTo>
                    <a:pt x="0" y="0"/>
                  </a:moveTo>
                  <a:lnTo>
                    <a:pt x="0" y="1225296"/>
                  </a:lnTo>
                </a:path>
              </a:pathLst>
            </a:custGeom>
            <a:ln w="3505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/>
      <p:bldP spid="7" grpId="0" build="p"/>
      <p:bldP spid="9" grpId="0" uiExpand="1" build="p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7515" y="3764279"/>
            <a:ext cx="7577455" cy="374015"/>
          </a:xfrm>
          <a:custGeom>
            <a:avLst/>
            <a:gdLst/>
            <a:ahLst/>
            <a:cxnLst/>
            <a:rect l="l" t="t" r="r" b="b"/>
            <a:pathLst>
              <a:path w="7577455" h="374014">
                <a:moveTo>
                  <a:pt x="7577341" y="332244"/>
                </a:moveTo>
                <a:lnTo>
                  <a:pt x="7481329" y="274332"/>
                </a:lnTo>
                <a:lnTo>
                  <a:pt x="7478852" y="306514"/>
                </a:lnTo>
                <a:lnTo>
                  <a:pt x="3790200" y="0"/>
                </a:lnTo>
                <a:lnTo>
                  <a:pt x="3788664" y="16764"/>
                </a:lnTo>
                <a:lnTo>
                  <a:pt x="3787152" y="0"/>
                </a:lnTo>
                <a:lnTo>
                  <a:pt x="98983" y="306463"/>
                </a:lnTo>
                <a:lnTo>
                  <a:pt x="96012" y="274332"/>
                </a:lnTo>
                <a:lnTo>
                  <a:pt x="0" y="332244"/>
                </a:lnTo>
                <a:lnTo>
                  <a:pt x="105156" y="373392"/>
                </a:lnTo>
                <a:lnTo>
                  <a:pt x="102209" y="341388"/>
                </a:lnTo>
                <a:lnTo>
                  <a:pt x="102082" y="339991"/>
                </a:lnTo>
                <a:lnTo>
                  <a:pt x="3771900" y="35064"/>
                </a:lnTo>
                <a:lnTo>
                  <a:pt x="3771900" y="231660"/>
                </a:lnTo>
                <a:lnTo>
                  <a:pt x="3738372" y="231660"/>
                </a:lnTo>
                <a:lnTo>
                  <a:pt x="3788664" y="332244"/>
                </a:lnTo>
                <a:lnTo>
                  <a:pt x="3830586" y="248424"/>
                </a:lnTo>
                <a:lnTo>
                  <a:pt x="3838968" y="231660"/>
                </a:lnTo>
                <a:lnTo>
                  <a:pt x="3805440" y="231660"/>
                </a:lnTo>
                <a:lnTo>
                  <a:pt x="3805440" y="35064"/>
                </a:lnTo>
                <a:lnTo>
                  <a:pt x="7476274" y="339953"/>
                </a:lnTo>
                <a:lnTo>
                  <a:pt x="7473709" y="373392"/>
                </a:lnTo>
                <a:lnTo>
                  <a:pt x="7554303" y="341388"/>
                </a:lnTo>
                <a:lnTo>
                  <a:pt x="7577341" y="332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6100" y="1206496"/>
            <a:ext cx="9473565" cy="320484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360"/>
              </a:spcBef>
              <a:tabLst>
                <a:tab pos="691515" algn="l"/>
              </a:tabLst>
            </a:pPr>
            <a:r>
              <a:rPr sz="2100" spc="-25" dirty="0">
                <a:latin typeface="Arial"/>
                <a:cs typeface="Arial"/>
              </a:rPr>
              <a:t>(b)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Notstandspflichtiger: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10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SOG</a:t>
            </a:r>
            <a:endParaRPr sz="2100" dirty="0">
              <a:latin typeface="Arial"/>
              <a:cs typeface="Arial"/>
            </a:endParaRPr>
          </a:p>
          <a:p>
            <a:pPr marL="69088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„doppelte Subsidiarität“: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 Handlungs-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Zustandsstörer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ggü.</a:t>
            </a:r>
            <a:endParaRPr sz="2100" dirty="0">
              <a:latin typeface="Arial"/>
              <a:cs typeface="Arial"/>
            </a:endParaRPr>
          </a:p>
          <a:p>
            <a:pPr marR="51435" algn="r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Gefahrenabwehr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 den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Staat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einen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Beauftragten</a:t>
            </a:r>
            <a:endParaRPr sz="2100" dirty="0">
              <a:latin typeface="Arial"/>
              <a:cs typeface="Arial"/>
            </a:endParaRPr>
          </a:p>
          <a:p>
            <a:pPr marL="69088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ggf.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„unechter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Notstand“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„krassem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Missverhältnis“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(hM)</a:t>
            </a:r>
            <a:endParaRPr sz="2100" dirty="0">
              <a:latin typeface="Arial"/>
              <a:cs typeface="Arial"/>
            </a:endParaRPr>
          </a:p>
          <a:p>
            <a:pPr marL="59690">
              <a:lnSpc>
                <a:spcPct val="100000"/>
              </a:lnSpc>
              <a:spcBef>
                <a:spcPts val="1260"/>
              </a:spcBef>
              <a:tabLst>
                <a:tab pos="691515" algn="l"/>
              </a:tabLst>
            </a:pPr>
            <a:r>
              <a:rPr sz="2100" spc="-25" dirty="0">
                <a:latin typeface="Arial"/>
                <a:cs typeface="Arial"/>
              </a:rPr>
              <a:t>(2)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Problem: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objektiver</a:t>
            </a:r>
            <a:r>
              <a:rPr sz="21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Störer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fehlt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→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subjektiver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Störer?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75"/>
              </a:spcBef>
            </a:pPr>
            <a:endParaRPr sz="21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3696970" algn="l"/>
                <a:tab pos="6822440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Anscheinsstörer</a:t>
            </a:r>
            <a:r>
              <a:rPr sz="2100" u="none" dirty="0">
                <a:latin typeface="Arial"/>
                <a:cs typeface="Arial"/>
              </a:rPr>
              <a:t>	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Verdachtsstörer</a:t>
            </a:r>
            <a:r>
              <a:rPr sz="2100" u="none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Schein-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Putativstörer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2420" y="4588764"/>
            <a:ext cx="6743700" cy="391795"/>
          </a:xfrm>
          <a:custGeom>
            <a:avLst/>
            <a:gdLst/>
            <a:ahLst/>
            <a:cxnLst/>
            <a:rect l="l" t="t" r="r" b="b"/>
            <a:pathLst>
              <a:path w="6743700" h="391795">
                <a:moveTo>
                  <a:pt x="0" y="0"/>
                </a:moveTo>
                <a:lnTo>
                  <a:pt x="16177" y="44875"/>
                </a:lnTo>
                <a:lnTo>
                  <a:pt x="62239" y="85992"/>
                </a:lnTo>
                <a:lnTo>
                  <a:pt x="134480" y="122204"/>
                </a:lnTo>
                <a:lnTo>
                  <a:pt x="179260" y="138112"/>
                </a:lnTo>
                <a:lnTo>
                  <a:pt x="229195" y="152364"/>
                </a:lnTo>
                <a:lnTo>
                  <a:pt x="283822" y="164816"/>
                </a:lnTo>
                <a:lnTo>
                  <a:pt x="342677" y="175326"/>
                </a:lnTo>
                <a:lnTo>
                  <a:pt x="405299" y="183750"/>
                </a:lnTo>
                <a:lnTo>
                  <a:pt x="471222" y="189944"/>
                </a:lnTo>
                <a:lnTo>
                  <a:pt x="539985" y="193766"/>
                </a:lnTo>
                <a:lnTo>
                  <a:pt x="611124" y="195072"/>
                </a:lnTo>
                <a:lnTo>
                  <a:pt x="2763012" y="195072"/>
                </a:lnTo>
                <a:lnTo>
                  <a:pt x="2834128" y="196399"/>
                </a:lnTo>
                <a:lnTo>
                  <a:pt x="2902829" y="200283"/>
                </a:lnTo>
                <a:lnTo>
                  <a:pt x="2968657" y="206573"/>
                </a:lnTo>
                <a:lnTo>
                  <a:pt x="3031156" y="215119"/>
                </a:lnTo>
                <a:lnTo>
                  <a:pt x="3089869" y="225771"/>
                </a:lnTo>
                <a:lnTo>
                  <a:pt x="3144340" y="238379"/>
                </a:lnTo>
                <a:lnTo>
                  <a:pt x="3194113" y="252793"/>
                </a:lnTo>
                <a:lnTo>
                  <a:pt x="3238731" y="268863"/>
                </a:lnTo>
                <a:lnTo>
                  <a:pt x="3277736" y="286440"/>
                </a:lnTo>
                <a:lnTo>
                  <a:pt x="3337087" y="325512"/>
                </a:lnTo>
                <a:lnTo>
                  <a:pt x="3368512" y="368809"/>
                </a:lnTo>
                <a:lnTo>
                  <a:pt x="3372612" y="391667"/>
                </a:lnTo>
                <a:lnTo>
                  <a:pt x="3376711" y="368809"/>
                </a:lnTo>
                <a:lnTo>
                  <a:pt x="3408136" y="325512"/>
                </a:lnTo>
                <a:lnTo>
                  <a:pt x="3467487" y="286440"/>
                </a:lnTo>
                <a:lnTo>
                  <a:pt x="3506492" y="268863"/>
                </a:lnTo>
                <a:lnTo>
                  <a:pt x="3551110" y="252793"/>
                </a:lnTo>
                <a:lnTo>
                  <a:pt x="3600883" y="238379"/>
                </a:lnTo>
                <a:lnTo>
                  <a:pt x="3655354" y="225771"/>
                </a:lnTo>
                <a:lnTo>
                  <a:pt x="3714067" y="215119"/>
                </a:lnTo>
                <a:lnTo>
                  <a:pt x="3776566" y="206573"/>
                </a:lnTo>
                <a:lnTo>
                  <a:pt x="3842394" y="200283"/>
                </a:lnTo>
                <a:lnTo>
                  <a:pt x="3911095" y="196399"/>
                </a:lnTo>
                <a:lnTo>
                  <a:pt x="3982212" y="195072"/>
                </a:lnTo>
                <a:lnTo>
                  <a:pt x="6134100" y="195072"/>
                </a:lnTo>
                <a:lnTo>
                  <a:pt x="6205216" y="193766"/>
                </a:lnTo>
                <a:lnTo>
                  <a:pt x="6273917" y="189944"/>
                </a:lnTo>
                <a:lnTo>
                  <a:pt x="6339745" y="183750"/>
                </a:lnTo>
                <a:lnTo>
                  <a:pt x="6402244" y="175326"/>
                </a:lnTo>
                <a:lnTo>
                  <a:pt x="6460957" y="164816"/>
                </a:lnTo>
                <a:lnTo>
                  <a:pt x="6515428" y="152364"/>
                </a:lnTo>
                <a:lnTo>
                  <a:pt x="6565201" y="138112"/>
                </a:lnTo>
                <a:lnTo>
                  <a:pt x="6609819" y="122204"/>
                </a:lnTo>
                <a:lnTo>
                  <a:pt x="6648824" y="104783"/>
                </a:lnTo>
                <a:lnTo>
                  <a:pt x="6708175" y="65975"/>
                </a:lnTo>
                <a:lnTo>
                  <a:pt x="6739600" y="22836"/>
                </a:lnTo>
                <a:lnTo>
                  <a:pt x="6743700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92183" y="4518660"/>
            <a:ext cx="99060" cy="462280"/>
          </a:xfrm>
          <a:custGeom>
            <a:avLst/>
            <a:gdLst/>
            <a:ahLst/>
            <a:cxnLst/>
            <a:rect l="l" t="t" r="r" b="b"/>
            <a:pathLst>
              <a:path w="99059" h="462279">
                <a:moveTo>
                  <a:pt x="65532" y="377952"/>
                </a:moveTo>
                <a:lnTo>
                  <a:pt x="32004" y="377952"/>
                </a:lnTo>
                <a:lnTo>
                  <a:pt x="32004" y="0"/>
                </a:lnTo>
                <a:lnTo>
                  <a:pt x="65532" y="0"/>
                </a:lnTo>
                <a:lnTo>
                  <a:pt x="65532" y="377952"/>
                </a:lnTo>
                <a:close/>
              </a:path>
              <a:path w="99059" h="462279">
                <a:moveTo>
                  <a:pt x="48768" y="461772"/>
                </a:moveTo>
                <a:lnTo>
                  <a:pt x="0" y="361188"/>
                </a:lnTo>
                <a:lnTo>
                  <a:pt x="32004" y="361188"/>
                </a:lnTo>
                <a:lnTo>
                  <a:pt x="32004" y="377952"/>
                </a:lnTo>
                <a:lnTo>
                  <a:pt x="90678" y="377952"/>
                </a:lnTo>
                <a:lnTo>
                  <a:pt x="48768" y="461772"/>
                </a:lnTo>
                <a:close/>
              </a:path>
              <a:path w="99059" h="462279">
                <a:moveTo>
                  <a:pt x="90678" y="377952"/>
                </a:moveTo>
                <a:lnTo>
                  <a:pt x="65532" y="377952"/>
                </a:lnTo>
                <a:lnTo>
                  <a:pt x="65532" y="361188"/>
                </a:lnTo>
                <a:lnTo>
                  <a:pt x="99060" y="361188"/>
                </a:lnTo>
                <a:lnTo>
                  <a:pt x="90678" y="3779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9707" y="4996637"/>
            <a:ext cx="6689853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188" indent="-344488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wie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objektiver</a:t>
            </a:r>
            <a:r>
              <a:rPr sz="2100" u="sng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Störer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Primärebene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(vgl.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Gefahr)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22678" y="4996637"/>
            <a:ext cx="3297554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Störer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(-</a:t>
            </a:r>
            <a:r>
              <a:rPr sz="2100" dirty="0">
                <a:latin typeface="Arial"/>
                <a:cs typeface="Arial"/>
              </a:rPr>
              <a:t>),</a:t>
            </a:r>
            <a:r>
              <a:rPr sz="2100" spc="3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ist</a:t>
            </a:r>
            <a:endParaRPr sz="2100" dirty="0">
              <a:latin typeface="Arial"/>
              <a:cs typeface="Arial"/>
            </a:endParaRPr>
          </a:p>
          <a:p>
            <a:pPr marL="1591310">
              <a:lnSpc>
                <a:spcPct val="100000"/>
              </a:lnSpc>
            </a:pPr>
            <a:r>
              <a:rPr sz="2100" spc="-10" dirty="0">
                <a:latin typeface="Arial"/>
                <a:cs typeface="Arial"/>
              </a:rPr>
              <a:t>rechtswidrig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56119" y="4160520"/>
            <a:ext cx="0" cy="1569720"/>
          </a:xfrm>
          <a:custGeom>
            <a:avLst/>
            <a:gdLst/>
            <a:ahLst/>
            <a:cxnLst/>
            <a:rect l="l" t="t" r="r" b="b"/>
            <a:pathLst>
              <a:path h="1569720">
                <a:moveTo>
                  <a:pt x="0" y="0"/>
                </a:moveTo>
                <a:lnTo>
                  <a:pt x="0" y="1569720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91725" cy="441659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3"/>
              <a:tabLst>
                <a:tab pos="644525" algn="l"/>
              </a:tabLst>
            </a:pPr>
            <a:r>
              <a:rPr sz="2100" u="sng" spc="-2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lang="de-DE" sz="2100" u="sng" spc="-2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echtsfolge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Grds.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Ermessen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Opportunitätsprinzip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bzgl.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„Ob“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(Entschließung)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bzgl.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„Wie“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(Auswahl: Mittel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 ggf.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Störer)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Verhältnismäßigkeit: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SOG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Ggf.</a:t>
            </a:r>
            <a:r>
              <a:rPr sz="2100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Ermessensreduktion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Null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z.B.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wegen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GR-</a:t>
            </a:r>
            <a:r>
              <a:rPr sz="2100" dirty="0">
                <a:latin typeface="Arial"/>
                <a:cs typeface="Arial"/>
              </a:rPr>
              <a:t>Schutzpflichten,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insbes.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  <a:tabLst>
                <a:tab pos="1590040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i.Ü.:</a:t>
            </a:r>
            <a:r>
              <a:rPr sz="2100" dirty="0">
                <a:latin typeface="Arial"/>
                <a:cs typeface="Arial"/>
              </a:rPr>
              <a:t>	→</a:t>
            </a:r>
            <a:r>
              <a:rPr sz="2100" spc="-1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Anwendungsvorrang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 </a:t>
            </a:r>
            <a:r>
              <a:rPr sz="2100" spc="-10" dirty="0">
                <a:latin typeface="Arial"/>
                <a:cs typeface="Arial"/>
              </a:rPr>
              <a:t>EU-</a:t>
            </a:r>
            <a:r>
              <a:rPr sz="2100" dirty="0">
                <a:latin typeface="Arial"/>
                <a:cs typeface="Arial"/>
              </a:rPr>
              <a:t>Recht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(Art.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 III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55" dirty="0">
                <a:latin typeface="Arial"/>
                <a:cs typeface="Arial"/>
              </a:rPr>
              <a:t>EUV,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23 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  <a:p>
            <a:pPr marL="159131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Selbstbindung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Verwaltung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(Art.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  <a:p>
            <a:pPr marL="159131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Soll-</a:t>
            </a:r>
            <a:r>
              <a:rPr sz="2100" dirty="0">
                <a:latin typeface="Arial"/>
                <a:cs typeface="Arial"/>
              </a:rPr>
              <a:t>Vorschriften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(„intendiertes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Ermessen“,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atypischer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SV</a:t>
            </a:r>
            <a:r>
              <a:rPr sz="2100" spc="-25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Übungsfall</a:t>
            </a:r>
            <a:r>
              <a:rPr spc="-95" dirty="0"/>
              <a:t> </a:t>
            </a:r>
            <a:r>
              <a:rPr spc="-50" dirty="0"/>
              <a:t>1</a:t>
            </a:r>
          </a:p>
        </p:txBody>
      </p:sp>
      <p:sp>
        <p:nvSpPr>
          <p:cNvPr id="3" name="object 3"/>
          <p:cNvSpPr/>
          <p:nvPr/>
        </p:nvSpPr>
        <p:spPr>
          <a:xfrm>
            <a:off x="3476244" y="2462784"/>
            <a:ext cx="3767454" cy="100965"/>
          </a:xfrm>
          <a:custGeom>
            <a:avLst/>
            <a:gdLst/>
            <a:ahLst/>
            <a:cxnLst/>
            <a:rect l="l" t="t" r="r" b="b"/>
            <a:pathLst>
              <a:path w="3767454" h="100964">
                <a:moveTo>
                  <a:pt x="3666744" y="100584"/>
                </a:moveTo>
                <a:lnTo>
                  <a:pt x="3666744" y="0"/>
                </a:lnTo>
                <a:lnTo>
                  <a:pt x="3733800" y="33528"/>
                </a:lnTo>
                <a:lnTo>
                  <a:pt x="3683508" y="33528"/>
                </a:lnTo>
                <a:lnTo>
                  <a:pt x="3683508" y="67056"/>
                </a:lnTo>
                <a:lnTo>
                  <a:pt x="3733800" y="67056"/>
                </a:lnTo>
                <a:lnTo>
                  <a:pt x="3666744" y="100584"/>
                </a:lnTo>
                <a:close/>
              </a:path>
              <a:path w="3767454" h="100964">
                <a:moveTo>
                  <a:pt x="3666744" y="67056"/>
                </a:moveTo>
                <a:lnTo>
                  <a:pt x="0" y="67056"/>
                </a:lnTo>
                <a:lnTo>
                  <a:pt x="0" y="33528"/>
                </a:lnTo>
                <a:lnTo>
                  <a:pt x="3666744" y="33528"/>
                </a:lnTo>
                <a:lnTo>
                  <a:pt x="3666744" y="67056"/>
                </a:lnTo>
                <a:close/>
              </a:path>
              <a:path w="3767454" h="100964">
                <a:moveTo>
                  <a:pt x="3733800" y="67056"/>
                </a:moveTo>
                <a:lnTo>
                  <a:pt x="3683508" y="67056"/>
                </a:lnTo>
                <a:lnTo>
                  <a:pt x="3683508" y="33528"/>
                </a:lnTo>
                <a:lnTo>
                  <a:pt x="3733800" y="33528"/>
                </a:lnTo>
                <a:lnTo>
                  <a:pt x="3767328" y="50292"/>
                </a:lnTo>
                <a:lnTo>
                  <a:pt x="3733800" y="67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49006" y="2215437"/>
            <a:ext cx="197418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 smtClean="0">
                <a:latin typeface="Arial"/>
                <a:cs typeface="Arial"/>
              </a:rPr>
              <a:t>A</a:t>
            </a:r>
            <a:r>
              <a:rPr lang="de-DE" sz="2100" b="1" dirty="0" smtClean="0">
                <a:latin typeface="Arial"/>
                <a:cs typeface="Arial"/>
              </a:rPr>
              <a:t>S</a:t>
            </a:r>
            <a:r>
              <a:rPr sz="2100" b="1" dirty="0" smtClean="0">
                <a:latin typeface="Arial"/>
                <a:cs typeface="Arial"/>
              </a:rPr>
              <a:t>t</a:t>
            </a:r>
            <a:r>
              <a:rPr sz="2100" b="1" dirty="0">
                <a:latin typeface="Arial"/>
                <a:cs typeface="Arial"/>
              </a:rPr>
              <a:t>.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(Nachbar)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7854" y="2215437"/>
            <a:ext cx="11049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Behörde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67121" y="2695522"/>
            <a:ext cx="2828290" cy="1467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770890" indent="-315595">
              <a:lnSpc>
                <a:spcPct val="15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Vorbescheid </a:t>
            </a:r>
            <a:r>
              <a:rPr sz="2100" dirty="0">
                <a:latin typeface="Arial"/>
                <a:cs typeface="Arial"/>
              </a:rPr>
              <a:t>(Disco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 </a:t>
            </a:r>
            <a:r>
              <a:rPr sz="2100" spc="-25" dirty="0">
                <a:latin typeface="Arial"/>
                <a:cs typeface="Arial"/>
              </a:rPr>
              <a:t>WR)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7369" y="1976085"/>
            <a:ext cx="15208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0" y="2753868"/>
            <a:ext cx="100965" cy="2052955"/>
          </a:xfrm>
          <a:custGeom>
            <a:avLst/>
            <a:gdLst/>
            <a:ahLst/>
            <a:cxnLst/>
            <a:rect l="l" t="t" r="r" b="b"/>
            <a:pathLst>
              <a:path w="100965" h="2052954">
                <a:moveTo>
                  <a:pt x="67056" y="1969008"/>
                </a:moveTo>
                <a:lnTo>
                  <a:pt x="33528" y="1969008"/>
                </a:lnTo>
                <a:lnTo>
                  <a:pt x="33528" y="0"/>
                </a:lnTo>
                <a:lnTo>
                  <a:pt x="67056" y="0"/>
                </a:lnTo>
                <a:lnTo>
                  <a:pt x="67056" y="1969008"/>
                </a:lnTo>
                <a:close/>
              </a:path>
              <a:path w="100965" h="2052954">
                <a:moveTo>
                  <a:pt x="50292" y="2052828"/>
                </a:moveTo>
                <a:lnTo>
                  <a:pt x="0" y="1952244"/>
                </a:lnTo>
                <a:lnTo>
                  <a:pt x="33528" y="1952244"/>
                </a:lnTo>
                <a:lnTo>
                  <a:pt x="33528" y="1969008"/>
                </a:lnTo>
                <a:lnTo>
                  <a:pt x="92202" y="1969008"/>
                </a:lnTo>
                <a:lnTo>
                  <a:pt x="50292" y="2052828"/>
                </a:lnTo>
                <a:close/>
              </a:path>
              <a:path w="100965" h="2052954">
                <a:moveTo>
                  <a:pt x="92202" y="1969008"/>
                </a:moveTo>
                <a:lnTo>
                  <a:pt x="67056" y="1969008"/>
                </a:lnTo>
                <a:lnTo>
                  <a:pt x="67056" y="1952244"/>
                </a:lnTo>
                <a:lnTo>
                  <a:pt x="100584" y="1952244"/>
                </a:lnTo>
                <a:lnTo>
                  <a:pt x="92202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25952" y="2773680"/>
            <a:ext cx="99060" cy="2052955"/>
          </a:xfrm>
          <a:custGeom>
            <a:avLst/>
            <a:gdLst/>
            <a:ahLst/>
            <a:cxnLst/>
            <a:rect l="l" t="t" r="r" b="b"/>
            <a:pathLst>
              <a:path w="99060" h="2052954">
                <a:moveTo>
                  <a:pt x="67056" y="1969008"/>
                </a:moveTo>
                <a:lnTo>
                  <a:pt x="33528" y="1969008"/>
                </a:lnTo>
                <a:lnTo>
                  <a:pt x="33528" y="0"/>
                </a:lnTo>
                <a:lnTo>
                  <a:pt x="67056" y="0"/>
                </a:lnTo>
                <a:lnTo>
                  <a:pt x="67056" y="1969008"/>
                </a:lnTo>
                <a:close/>
              </a:path>
              <a:path w="99060" h="2052954">
                <a:moveTo>
                  <a:pt x="50292" y="2052828"/>
                </a:moveTo>
                <a:lnTo>
                  <a:pt x="0" y="1952244"/>
                </a:lnTo>
                <a:lnTo>
                  <a:pt x="33528" y="1952244"/>
                </a:lnTo>
                <a:lnTo>
                  <a:pt x="33528" y="1969008"/>
                </a:lnTo>
                <a:lnTo>
                  <a:pt x="90932" y="1969008"/>
                </a:lnTo>
                <a:lnTo>
                  <a:pt x="50292" y="2052828"/>
                </a:lnTo>
                <a:close/>
              </a:path>
              <a:path w="99060" h="2052954">
                <a:moveTo>
                  <a:pt x="90932" y="1969008"/>
                </a:moveTo>
                <a:lnTo>
                  <a:pt x="67056" y="1969008"/>
                </a:lnTo>
                <a:lnTo>
                  <a:pt x="67056" y="1952244"/>
                </a:lnTo>
                <a:lnTo>
                  <a:pt x="99060" y="1952244"/>
                </a:lnTo>
                <a:lnTo>
                  <a:pt x="90932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57" y="2695522"/>
            <a:ext cx="2961640" cy="1467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5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 </a:t>
            </a:r>
            <a:r>
              <a:rPr sz="2100" dirty="0">
                <a:latin typeface="Arial"/>
                <a:cs typeface="Arial"/>
              </a:rPr>
              <a:t>(Unterlassen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Ge- </a:t>
            </a:r>
            <a:r>
              <a:rPr sz="2100" spc="-10" dirty="0">
                <a:latin typeface="Arial"/>
                <a:cs typeface="Arial"/>
              </a:rPr>
              <a:t>nehmigungserteilung)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7068" y="5001195"/>
            <a:ext cx="10471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Bauherr</a:t>
            </a:r>
            <a:endParaRPr sz="2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9433" y="5013436"/>
            <a:ext cx="2103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VG:</a:t>
            </a:r>
            <a:r>
              <a:rPr sz="2100" b="1" spc="-11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Auslegung?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569450" cy="3436838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Statthafte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Antragsart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§§ 122 I,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88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des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iVm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958850">
              <a:lnSpc>
                <a:spcPct val="100000"/>
              </a:lnSpc>
              <a:spcBef>
                <a:spcPts val="1270"/>
              </a:spcBef>
              <a:tabLst>
                <a:tab pos="1273175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Suspendierung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sofortige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-25" dirty="0">
                <a:latin typeface="Arial"/>
                <a:cs typeface="Arial"/>
              </a:rPr>
              <a:t> VA?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Auslegung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richterlicher</a:t>
            </a:r>
            <a:r>
              <a:rPr sz="2100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Hinweis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86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III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zwar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einstweilige</a:t>
            </a:r>
            <a:r>
              <a:rPr sz="2100" spc="-9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beantragt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aber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vorrangig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00643" y="4703064"/>
            <a:ext cx="6303645" cy="311150"/>
          </a:xfrm>
          <a:custGeom>
            <a:avLst/>
            <a:gdLst/>
            <a:ahLst/>
            <a:cxnLst/>
            <a:rect l="l" t="t" r="r" b="b"/>
            <a:pathLst>
              <a:path w="6303645" h="311150">
                <a:moveTo>
                  <a:pt x="6303276" y="269760"/>
                </a:moveTo>
                <a:lnTo>
                  <a:pt x="6207264" y="211848"/>
                </a:lnTo>
                <a:lnTo>
                  <a:pt x="6204661" y="245579"/>
                </a:lnTo>
                <a:lnTo>
                  <a:pt x="3156267" y="749"/>
                </a:lnTo>
                <a:lnTo>
                  <a:pt x="3156204" y="0"/>
                </a:lnTo>
                <a:lnTo>
                  <a:pt x="3151632" y="368"/>
                </a:lnTo>
                <a:lnTo>
                  <a:pt x="3147072" y="0"/>
                </a:lnTo>
                <a:lnTo>
                  <a:pt x="3146996" y="749"/>
                </a:lnTo>
                <a:lnTo>
                  <a:pt x="99123" y="245541"/>
                </a:lnTo>
                <a:lnTo>
                  <a:pt x="96012" y="211848"/>
                </a:lnTo>
                <a:lnTo>
                  <a:pt x="0" y="269760"/>
                </a:lnTo>
                <a:lnTo>
                  <a:pt x="105156" y="310908"/>
                </a:lnTo>
                <a:lnTo>
                  <a:pt x="102209" y="278904"/>
                </a:lnTo>
                <a:lnTo>
                  <a:pt x="102082" y="277558"/>
                </a:lnTo>
                <a:lnTo>
                  <a:pt x="3151632" y="34150"/>
                </a:lnTo>
                <a:lnTo>
                  <a:pt x="6202197" y="277647"/>
                </a:lnTo>
                <a:lnTo>
                  <a:pt x="6199644" y="310908"/>
                </a:lnTo>
                <a:lnTo>
                  <a:pt x="6280239" y="278904"/>
                </a:lnTo>
                <a:lnTo>
                  <a:pt x="6303276" y="269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3113" y="4821303"/>
            <a:ext cx="3498850" cy="98615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„Aussetzung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</a:t>
            </a:r>
            <a:r>
              <a:rPr sz="2100" spc="-10" dirty="0">
                <a:latin typeface="Arial"/>
                <a:cs typeface="Arial"/>
              </a:rPr>
              <a:t>Vollziehung“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00393" y="4821303"/>
            <a:ext cx="4523105" cy="98615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§§ 80a III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 </a:t>
            </a:r>
            <a:r>
              <a:rPr sz="2100" spc="-2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„Wiederherst.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5067" y="5753100"/>
            <a:ext cx="9523730" cy="341630"/>
          </a:xfrm>
          <a:custGeom>
            <a:avLst/>
            <a:gdLst/>
            <a:ahLst/>
            <a:cxnLst/>
            <a:rect l="l" t="t" r="r" b="b"/>
            <a:pathLst>
              <a:path w="9523730" h="341629">
                <a:moveTo>
                  <a:pt x="0" y="0"/>
                </a:moveTo>
                <a:lnTo>
                  <a:pt x="5364" y="54034"/>
                </a:lnTo>
                <a:lnTo>
                  <a:pt x="20238" y="100900"/>
                </a:lnTo>
                <a:lnTo>
                  <a:pt x="42793" y="137818"/>
                </a:lnTo>
                <a:lnTo>
                  <a:pt x="103632" y="170688"/>
                </a:lnTo>
                <a:lnTo>
                  <a:pt x="4341876" y="170688"/>
                </a:lnTo>
                <a:lnTo>
                  <a:pt x="4374148" y="179368"/>
                </a:lnTo>
                <a:lnTo>
                  <a:pt x="4402177" y="203557"/>
                </a:lnTo>
                <a:lnTo>
                  <a:pt x="4424281" y="240475"/>
                </a:lnTo>
                <a:lnTo>
                  <a:pt x="4438778" y="287341"/>
                </a:lnTo>
                <a:lnTo>
                  <a:pt x="4443984" y="341376"/>
                </a:lnTo>
                <a:lnTo>
                  <a:pt x="4449202" y="287341"/>
                </a:lnTo>
                <a:lnTo>
                  <a:pt x="4463783" y="240475"/>
                </a:lnTo>
                <a:lnTo>
                  <a:pt x="4486119" y="203557"/>
                </a:lnTo>
                <a:lnTo>
                  <a:pt x="4514600" y="179368"/>
                </a:lnTo>
                <a:lnTo>
                  <a:pt x="4547616" y="170688"/>
                </a:lnTo>
                <a:lnTo>
                  <a:pt x="9419844" y="170688"/>
                </a:lnTo>
                <a:lnTo>
                  <a:pt x="9452859" y="162007"/>
                </a:lnTo>
                <a:lnTo>
                  <a:pt x="9481340" y="137818"/>
                </a:lnTo>
                <a:lnTo>
                  <a:pt x="9503676" y="100900"/>
                </a:lnTo>
                <a:lnTo>
                  <a:pt x="9518257" y="54034"/>
                </a:lnTo>
                <a:lnTo>
                  <a:pt x="9523476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33795" y="6093907"/>
            <a:ext cx="20593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Verhältnis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streitig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/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281286"/>
            <a:ext cx="9415780" cy="1485022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1.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Vorbescheid (§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75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BauOBln)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als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25" dirty="0">
                <a:latin typeface="Arial"/>
                <a:cs typeface="Arial"/>
              </a:rPr>
              <a:t>VA</a:t>
            </a:r>
          </a:p>
          <a:p>
            <a:pPr marL="958850" marR="5080" indent="-315595">
              <a:lnSpc>
                <a:spcPts val="3790"/>
              </a:lnSpc>
              <a:spcBef>
                <a:spcPts val="125"/>
              </a:spcBef>
            </a:pPr>
            <a:r>
              <a:rPr b="0" u="none" dirty="0">
                <a:latin typeface="Arial"/>
                <a:cs typeface="Arial"/>
              </a:rPr>
              <a:t>→</a:t>
            </a:r>
            <a:r>
              <a:rPr b="0" u="none" spc="-2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zwar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noch</a:t>
            </a:r>
            <a:r>
              <a:rPr b="0" u="none" spc="-1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keine</a:t>
            </a:r>
            <a:r>
              <a:rPr b="0" u="none" spc="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Baugenehmigung,</a:t>
            </a:r>
            <a:r>
              <a:rPr b="0" u="none" spc="2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aber</a:t>
            </a:r>
            <a:r>
              <a:rPr b="0" u="none" spc="1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verbindliche</a:t>
            </a:r>
            <a:r>
              <a:rPr b="0" u="none" spc="2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Klärung</a:t>
            </a:r>
            <a:r>
              <a:rPr b="0" u="none" spc="5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einzelner </a:t>
            </a:r>
            <a:r>
              <a:rPr b="0" u="none" dirty="0">
                <a:latin typeface="Arial"/>
                <a:cs typeface="Arial"/>
              </a:rPr>
              <a:t>Fragen</a:t>
            </a:r>
            <a:r>
              <a:rPr b="0" u="none" spc="-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(</a:t>
            </a:r>
            <a:r>
              <a:rPr b="0" u="none" dirty="0" err="1" smtClean="0">
                <a:latin typeface="Arial"/>
                <a:cs typeface="Arial"/>
              </a:rPr>
              <a:t>idR</a:t>
            </a:r>
            <a:r>
              <a:rPr b="0" u="none" spc="-35" dirty="0" smtClean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Bauplanungsrecht),</a:t>
            </a:r>
            <a:r>
              <a:rPr b="0" u="none" spc="-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d.h.</a:t>
            </a:r>
            <a:r>
              <a:rPr b="0" u="none" spc="-3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feststellender</a:t>
            </a:r>
            <a:r>
              <a:rPr b="0" u="none" spc="-20" dirty="0">
                <a:latin typeface="Arial"/>
                <a:cs typeface="Arial"/>
              </a:rPr>
              <a:t> </a:t>
            </a:r>
            <a:r>
              <a:rPr b="0" u="none" spc="-25" dirty="0">
                <a:latin typeface="Arial"/>
                <a:cs typeface="Arial"/>
              </a:rPr>
              <a:t>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2724301"/>
            <a:ext cx="9920605" cy="471154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2.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Begehren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durch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Suspendierung</a:t>
            </a:r>
            <a:r>
              <a:rPr sz="2100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erreichbar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Bindungswirkung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vollziehbar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erklärten Vorbescheids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1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Baugenehmigungserteilung </a:t>
            </a:r>
            <a:r>
              <a:rPr sz="2100" spc="-10" dirty="0">
                <a:latin typeface="Arial"/>
                <a:cs typeface="Arial"/>
              </a:rPr>
              <a:t>verhindern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lnSpc>
                <a:spcPct val="100000"/>
              </a:lnSpc>
              <a:spcBef>
                <a:spcPts val="919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lang="de-DE" sz="2100" dirty="0" smtClean="0">
                <a:latin typeface="Arial"/>
                <a:cs typeface="Arial"/>
              </a:rPr>
              <a:t>Ü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würde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vorbeugender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Unterlassungsanspruch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lang="de-DE" sz="2100" spc="-15" dirty="0" smtClean="0">
                <a:latin typeface="Arial"/>
                <a:cs typeface="Arial"/>
              </a:rPr>
              <a:t>fehlendem RSB scheitern (</a:t>
            </a:r>
            <a:r>
              <a:rPr sz="2100" dirty="0" err="1" smtClean="0">
                <a:latin typeface="Arial"/>
                <a:cs typeface="Arial"/>
              </a:rPr>
              <a:t>Abwarten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Genehmigung</a:t>
            </a:r>
            <a:r>
              <a:rPr sz="210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und nachgelagerter </a:t>
            </a:r>
            <a:r>
              <a:rPr lang="de-DE" sz="2100" dirty="0" err="1" smtClean="0">
                <a:latin typeface="Arial"/>
                <a:cs typeface="Arial"/>
              </a:rPr>
              <a:t>Rs</a:t>
            </a:r>
            <a:r>
              <a:rPr lang="de-DE" sz="2100" dirty="0" smtClean="0">
                <a:latin typeface="Arial"/>
                <a:cs typeface="Arial"/>
              </a:rPr>
              <a:t>. zumutbar)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beachte VGH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Baden-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Württemberg,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18.9.2019,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1930/19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kein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RSB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5" dirty="0" err="1" smtClean="0">
                <a:latin typeface="Arial"/>
                <a:cs typeface="Arial"/>
              </a:rPr>
              <a:t>für</a:t>
            </a:r>
            <a:r>
              <a:rPr lang="de-DE" sz="2100" u="none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Nachbar,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da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Bindungswirkung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fehlt,</a:t>
            </a:r>
            <a:r>
              <a:rPr lang="de-DE" sz="2100" spc="-7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sofern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Vorbescheid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anfechtbar</a:t>
            </a:r>
          </a:p>
          <a:p>
            <a:pPr marL="357188" indent="-357188"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</a:rPr>
              <a:t>→ Auslegung als Antrag auf Wiederherstellung der aufschiebenden Wirkung nach §§ 80 V 1, 2. Alt., 80a III 2 VwGO</a:t>
            </a: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Übungsfall</a:t>
            </a:r>
            <a:r>
              <a:rPr spc="-95" dirty="0"/>
              <a:t> </a:t>
            </a:r>
            <a:r>
              <a:rPr spc="-50" dirty="0"/>
              <a:t>2</a:t>
            </a:r>
          </a:p>
        </p:txBody>
      </p:sp>
      <p:sp>
        <p:nvSpPr>
          <p:cNvPr id="4" name="object 4"/>
          <p:cNvSpPr/>
          <p:nvPr/>
        </p:nvSpPr>
        <p:spPr>
          <a:xfrm>
            <a:off x="3476244" y="2462784"/>
            <a:ext cx="3767454" cy="100965"/>
          </a:xfrm>
          <a:custGeom>
            <a:avLst/>
            <a:gdLst/>
            <a:ahLst/>
            <a:cxnLst/>
            <a:rect l="l" t="t" r="r" b="b"/>
            <a:pathLst>
              <a:path w="3767454" h="100964">
                <a:moveTo>
                  <a:pt x="3666744" y="100584"/>
                </a:moveTo>
                <a:lnTo>
                  <a:pt x="3666744" y="0"/>
                </a:lnTo>
                <a:lnTo>
                  <a:pt x="3733800" y="33528"/>
                </a:lnTo>
                <a:lnTo>
                  <a:pt x="3683508" y="33528"/>
                </a:lnTo>
                <a:lnTo>
                  <a:pt x="3683508" y="67056"/>
                </a:lnTo>
                <a:lnTo>
                  <a:pt x="3733800" y="67056"/>
                </a:lnTo>
                <a:lnTo>
                  <a:pt x="3666744" y="100584"/>
                </a:lnTo>
                <a:close/>
              </a:path>
              <a:path w="3767454" h="100964">
                <a:moveTo>
                  <a:pt x="3666744" y="67056"/>
                </a:moveTo>
                <a:lnTo>
                  <a:pt x="0" y="67056"/>
                </a:lnTo>
                <a:lnTo>
                  <a:pt x="0" y="33528"/>
                </a:lnTo>
                <a:lnTo>
                  <a:pt x="3666744" y="33528"/>
                </a:lnTo>
                <a:lnTo>
                  <a:pt x="3666744" y="67056"/>
                </a:lnTo>
                <a:close/>
              </a:path>
              <a:path w="3767454" h="100964">
                <a:moveTo>
                  <a:pt x="3733800" y="67056"/>
                </a:moveTo>
                <a:lnTo>
                  <a:pt x="3683508" y="67056"/>
                </a:lnTo>
                <a:lnTo>
                  <a:pt x="3683508" y="33528"/>
                </a:lnTo>
                <a:lnTo>
                  <a:pt x="3733800" y="33528"/>
                </a:lnTo>
                <a:lnTo>
                  <a:pt x="3767328" y="50292"/>
                </a:lnTo>
                <a:lnTo>
                  <a:pt x="3733800" y="67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7289" y="2215437"/>
            <a:ext cx="92001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20" dirty="0" smtClean="0">
                <a:latin typeface="Arial"/>
                <a:cs typeface="Arial"/>
              </a:rPr>
              <a:t>A</a:t>
            </a:r>
            <a:r>
              <a:rPr lang="de-DE" sz="2100" b="1" spc="-20" dirty="0" smtClean="0">
                <a:latin typeface="Arial"/>
                <a:cs typeface="Arial"/>
              </a:rPr>
              <a:t>S</a:t>
            </a:r>
            <a:r>
              <a:rPr sz="2100" b="1" spc="-20" dirty="0" smtClean="0">
                <a:latin typeface="Arial"/>
                <a:cs typeface="Arial"/>
              </a:rPr>
              <a:t>t</a:t>
            </a:r>
            <a:r>
              <a:rPr lang="de-DE" sz="2100" b="1" spc="-20" dirty="0" smtClean="0">
                <a:latin typeface="Arial"/>
                <a:cs typeface="Arial"/>
              </a:rPr>
              <a:t>'in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7391" y="2215437"/>
            <a:ext cx="11074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Behörde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67121" y="2855490"/>
            <a:ext cx="29317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geplante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Beförderung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18461" y="1976085"/>
            <a:ext cx="367855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Widerspruch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gegen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Ablehnung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93280" y="2753868"/>
            <a:ext cx="100965" cy="2052955"/>
          </a:xfrm>
          <a:custGeom>
            <a:avLst/>
            <a:gdLst/>
            <a:ahLst/>
            <a:cxnLst/>
            <a:rect l="l" t="t" r="r" b="b"/>
            <a:pathLst>
              <a:path w="100965" h="2052954">
                <a:moveTo>
                  <a:pt x="67056" y="1969008"/>
                </a:moveTo>
                <a:lnTo>
                  <a:pt x="33528" y="1969008"/>
                </a:lnTo>
                <a:lnTo>
                  <a:pt x="33528" y="0"/>
                </a:lnTo>
                <a:lnTo>
                  <a:pt x="67056" y="0"/>
                </a:lnTo>
                <a:lnTo>
                  <a:pt x="67056" y="1969008"/>
                </a:lnTo>
                <a:close/>
              </a:path>
              <a:path w="100965" h="2052954">
                <a:moveTo>
                  <a:pt x="50292" y="2052828"/>
                </a:moveTo>
                <a:lnTo>
                  <a:pt x="0" y="1952244"/>
                </a:lnTo>
                <a:lnTo>
                  <a:pt x="33528" y="1952244"/>
                </a:lnTo>
                <a:lnTo>
                  <a:pt x="33528" y="1969008"/>
                </a:lnTo>
                <a:lnTo>
                  <a:pt x="92202" y="1969008"/>
                </a:lnTo>
                <a:lnTo>
                  <a:pt x="50292" y="2052828"/>
                </a:lnTo>
                <a:close/>
              </a:path>
              <a:path w="100965" h="2052954">
                <a:moveTo>
                  <a:pt x="92202" y="1969008"/>
                </a:moveTo>
                <a:lnTo>
                  <a:pt x="67056" y="1969008"/>
                </a:lnTo>
                <a:lnTo>
                  <a:pt x="67056" y="1952244"/>
                </a:lnTo>
                <a:lnTo>
                  <a:pt x="100584" y="1952244"/>
                </a:lnTo>
                <a:lnTo>
                  <a:pt x="92202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25952" y="2773680"/>
            <a:ext cx="99060" cy="2052955"/>
          </a:xfrm>
          <a:custGeom>
            <a:avLst/>
            <a:gdLst/>
            <a:ahLst/>
            <a:cxnLst/>
            <a:rect l="l" t="t" r="r" b="b"/>
            <a:pathLst>
              <a:path w="99060" h="2052954">
                <a:moveTo>
                  <a:pt x="67056" y="1969008"/>
                </a:moveTo>
                <a:lnTo>
                  <a:pt x="33528" y="1969008"/>
                </a:lnTo>
                <a:lnTo>
                  <a:pt x="33528" y="0"/>
                </a:lnTo>
                <a:lnTo>
                  <a:pt x="67056" y="0"/>
                </a:lnTo>
                <a:lnTo>
                  <a:pt x="67056" y="1969008"/>
                </a:lnTo>
                <a:close/>
              </a:path>
              <a:path w="99060" h="2052954">
                <a:moveTo>
                  <a:pt x="50292" y="2052828"/>
                </a:moveTo>
                <a:lnTo>
                  <a:pt x="0" y="1952244"/>
                </a:lnTo>
                <a:lnTo>
                  <a:pt x="33528" y="1952244"/>
                </a:lnTo>
                <a:lnTo>
                  <a:pt x="33528" y="1969008"/>
                </a:lnTo>
                <a:lnTo>
                  <a:pt x="90932" y="1969008"/>
                </a:lnTo>
                <a:lnTo>
                  <a:pt x="50292" y="2052828"/>
                </a:lnTo>
                <a:close/>
              </a:path>
              <a:path w="99060" h="2052954">
                <a:moveTo>
                  <a:pt x="90932" y="1969008"/>
                </a:moveTo>
                <a:lnTo>
                  <a:pt x="67056" y="1969008"/>
                </a:lnTo>
                <a:lnTo>
                  <a:pt x="67056" y="1952244"/>
                </a:lnTo>
                <a:lnTo>
                  <a:pt x="99060" y="1952244"/>
                </a:lnTo>
                <a:lnTo>
                  <a:pt x="90932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58557" y="2695522"/>
            <a:ext cx="2992120" cy="1467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 algn="just">
              <a:lnSpc>
                <a:spcPct val="15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unterlegene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Bewerbe- </a:t>
            </a:r>
            <a:r>
              <a:rPr sz="2100" dirty="0">
                <a:latin typeface="Arial"/>
                <a:cs typeface="Arial"/>
              </a:rPr>
              <a:t>rin,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obwohl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besser </a:t>
            </a:r>
            <a:r>
              <a:rPr sz="2100" spc="-25" dirty="0">
                <a:latin typeface="Arial"/>
                <a:cs typeface="Arial"/>
              </a:rPr>
              <a:t>ge- </a:t>
            </a:r>
            <a:r>
              <a:rPr sz="2100" dirty="0">
                <a:latin typeface="Arial"/>
                <a:cs typeface="Arial"/>
              </a:rPr>
              <a:t>eignet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Konkurrent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7068" y="5001195"/>
            <a:ext cx="14611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Konkurrent</a:t>
            </a:r>
            <a:endParaRPr sz="2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0011" y="5013436"/>
            <a:ext cx="15836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VG:</a:t>
            </a:r>
            <a:r>
              <a:rPr sz="2100" b="1" spc="-11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Antrag?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55086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I.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Statthafte</a:t>
            </a:r>
            <a:r>
              <a:rPr b="0" spc="-1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Antragsart</a:t>
            </a:r>
            <a:r>
              <a:rPr b="0" u="none" dirty="0">
                <a:latin typeface="Arial"/>
                <a:cs typeface="Arial"/>
              </a:rPr>
              <a:t>:</a:t>
            </a:r>
            <a:r>
              <a:rPr b="0" u="none" spc="2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§§ 122 I,</a:t>
            </a:r>
            <a:r>
              <a:rPr b="0" u="none" spc="-2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88 </a:t>
            </a:r>
            <a:r>
              <a:rPr b="0" u="none" spc="-20" dirty="0">
                <a:latin typeface="Arial"/>
                <a:cs typeface="Arial"/>
              </a:rPr>
              <a:t>VwGO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6979" y="1813242"/>
            <a:ext cx="9827260" cy="5046253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Begehren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de</a:t>
            </a:r>
            <a:r>
              <a:rPr lang="de-DE" sz="2100" dirty="0" smtClean="0">
                <a:latin typeface="Arial"/>
                <a:cs typeface="Arial"/>
              </a:rPr>
              <a:t>r</a:t>
            </a:r>
            <a:r>
              <a:rPr sz="2100" spc="-14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lang="de-DE" sz="2100" dirty="0">
                <a:latin typeface="Arial"/>
                <a:cs typeface="Arial"/>
              </a:rPr>
              <a:t>'</a:t>
            </a:r>
            <a:r>
              <a:rPr lang="de-DE" sz="2100" dirty="0" smtClean="0">
                <a:latin typeface="Arial"/>
                <a:cs typeface="Arial"/>
              </a:rPr>
              <a:t>in</a:t>
            </a:r>
            <a:r>
              <a:rPr sz="2100" spc="-8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iVm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II.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Eigenbegünstigung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begehrt, aber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Kapazität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erschöpft</a:t>
            </a:r>
            <a:endParaRPr sz="2100" dirty="0">
              <a:latin typeface="Arial"/>
              <a:cs typeface="Arial"/>
            </a:endParaRPr>
          </a:p>
          <a:p>
            <a:pPr marL="958850" marR="164465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„Prinzip 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Bestenauslese“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(Auswahlkriterien: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Eignung, </a:t>
            </a:r>
            <a:r>
              <a:rPr sz="2100" dirty="0">
                <a:latin typeface="Arial"/>
                <a:cs typeface="Arial"/>
              </a:rPr>
              <a:t>Befähigung,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fachliche</a:t>
            </a:r>
            <a:r>
              <a:rPr sz="2100" spc="-10" dirty="0">
                <a:latin typeface="Arial"/>
                <a:cs typeface="Arial"/>
              </a:rPr>
              <a:t> Leistung)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lnSpc>
                <a:spcPct val="100000"/>
              </a:lnSpc>
              <a:spcBef>
                <a:spcPts val="919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Ernennung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Konkurrenten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mit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Drittwirkung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lang="de-DE" sz="2100" dirty="0" smtClean="0">
                <a:latin typeface="Arial"/>
                <a:cs typeface="Arial"/>
              </a:rPr>
              <a:t>‚in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</a:t>
            </a:r>
            <a:r>
              <a:rPr sz="2100" spc="-10" dirty="0" err="1" smtClean="0">
                <a:latin typeface="Arial"/>
                <a:cs typeface="Arial"/>
              </a:rPr>
              <a:t>einheitliche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untrennbare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Entscheidung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2100" spc="-10" dirty="0" err="1" smtClean="0">
                <a:latin typeface="Arial"/>
                <a:cs typeface="Arial"/>
                <a:sym typeface="Wingdings" panose="05000000000000000000" pitchFamily="2" charset="2"/>
              </a:rPr>
              <a:t>Grds</a:t>
            </a:r>
            <a:r>
              <a:rPr lang="de-DE" sz="2100" spc="-10" dirty="0" smtClean="0">
                <a:latin typeface="Arial"/>
                <a:cs typeface="Arial"/>
                <a:sym typeface="Wingdings" panose="05000000000000000000" pitchFamily="2" charset="2"/>
              </a:rPr>
              <a:t>. der Ämterstabilität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lang="de-DE" sz="2100" spc="-10" dirty="0" smtClean="0">
              <a:latin typeface="Arial"/>
              <a:cs typeface="Arial"/>
            </a:endParaRPr>
          </a:p>
          <a:p>
            <a:pPr marL="628650" indent="-628650">
              <a:lnSpc>
                <a:spcPct val="100000"/>
              </a:lnSpc>
              <a:spcBef>
                <a:spcPts val="919"/>
              </a:spcBef>
            </a:pPr>
            <a:r>
              <a:rPr lang="de-DE" sz="2100" dirty="0" smtClean="0">
                <a:latin typeface="Arial"/>
                <a:cs typeface="Arial"/>
              </a:rPr>
              <a:t>III. 	</a:t>
            </a: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Regelfall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Konkurrentenverdrängungsantrag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Anfechtung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Drittbegünstigung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+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Eigenbegünstigung</a:t>
            </a:r>
            <a:r>
              <a:rPr lang="de-DE" sz="2100" spc="-10" dirty="0" smtClean="0">
                <a:latin typeface="Arial"/>
                <a:cs typeface="Arial"/>
              </a:rPr>
              <a:t> (</a:t>
            </a:r>
            <a:r>
              <a:rPr lang="de-DE" sz="2100" dirty="0" smtClean="0">
                <a:latin typeface="Arial"/>
                <a:cs typeface="Arial"/>
              </a:rPr>
              <a:t>z.B.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Widerspruch</a:t>
            </a:r>
            <a:r>
              <a:rPr lang="de-DE" sz="2100" spc="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/</a:t>
            </a:r>
            <a:r>
              <a:rPr lang="de-DE" sz="2100" spc="-140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AnfKl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/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80a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VwGO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+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VerpflKl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/</a:t>
            </a:r>
            <a:r>
              <a:rPr lang="de-DE" sz="2100" spc="-3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123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</a:t>
            </a:r>
            <a:r>
              <a:rPr lang="de-DE" sz="2100" spc="-10" dirty="0" smtClean="0">
                <a:latin typeface="Arial"/>
                <a:cs typeface="Arial"/>
              </a:rPr>
              <a:t> VwGO)</a:t>
            </a:r>
            <a:endParaRPr lang="de-DE" sz="2100" dirty="0" smtClean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endParaRPr sz="2100" dirty="0"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848215" cy="550663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IV.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Ausnahme: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Ämterstabilität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Bewerbungsverfahrensanspruch</a:t>
            </a:r>
            <a:endParaRPr sz="2100" dirty="0">
              <a:latin typeface="Arial"/>
              <a:cs typeface="Arial"/>
            </a:endParaRPr>
          </a:p>
          <a:p>
            <a:pPr marL="958850" marR="86995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Ämterstabilität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33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(hergebrachter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Grundsatz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0" dirty="0">
                <a:latin typeface="Arial"/>
                <a:cs typeface="Arial"/>
              </a:rPr>
              <a:t> Berufsbe- amtentums):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Aufhebung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Ernennung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außerhalb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gesetzlich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vorgese- </a:t>
            </a:r>
            <a:r>
              <a:rPr sz="2100" dirty="0">
                <a:latin typeface="Arial"/>
                <a:cs typeface="Arial"/>
              </a:rPr>
              <a:t>henen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Tatbestände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Rücknahme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BeamtStG)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unmöglich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lnSpc>
                <a:spcPct val="150000"/>
              </a:lnSpc>
              <a:spcBef>
                <a:spcPts val="9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Bewerbungsverfahrensanspruch aus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II,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19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GG: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Konkurrentenmit</a:t>
            </a:r>
            <a:r>
              <a:rPr sz="2100" dirty="0" err="1" smtClean="0">
                <a:latin typeface="Arial"/>
                <a:cs typeface="Arial"/>
              </a:rPr>
              <a:t>teilung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mit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Wartezeit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Wochen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nötig,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dass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R</a:t>
            </a:r>
            <a:r>
              <a:rPr lang="de-DE" sz="2100" dirty="0" smtClean="0">
                <a:latin typeface="Arial"/>
                <a:cs typeface="Arial"/>
              </a:rPr>
              <a:t>s.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Form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der </a:t>
            </a:r>
            <a:r>
              <a:rPr sz="2100" dirty="0" err="1">
                <a:latin typeface="Arial"/>
                <a:cs typeface="Arial"/>
              </a:rPr>
              <a:t>SicherungsAO</a:t>
            </a:r>
            <a:r>
              <a:rPr sz="210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(gerichtet auf Unterlassen</a:t>
            </a:r>
            <a:r>
              <a:rPr lang="de-DE" sz="2100" spc="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Ernennung) </a:t>
            </a:r>
            <a:r>
              <a:rPr sz="2100" dirty="0" err="1" smtClean="0">
                <a:latin typeface="Arial"/>
                <a:cs typeface="Arial"/>
              </a:rPr>
              <a:t>möglich</a:t>
            </a:r>
            <a:endParaRPr sz="2100" dirty="0">
              <a:latin typeface="Arial"/>
              <a:cs typeface="Arial"/>
            </a:endParaRPr>
          </a:p>
          <a:p>
            <a:pPr marL="958850" marR="38735" indent="-315595">
              <a:lnSpc>
                <a:spcPct val="15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bzgl.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eigener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Ernennung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(RegelungsAO,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fehlt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RSB,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da </a:t>
            </a:r>
            <a:r>
              <a:rPr sz="2100" dirty="0">
                <a:latin typeface="Arial"/>
                <a:cs typeface="Arial"/>
              </a:rPr>
              <a:t>unzulässige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Vorwegnahme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(auch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Ast.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würde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Äm- </a:t>
            </a:r>
            <a:r>
              <a:rPr sz="2100" dirty="0">
                <a:latin typeface="Arial"/>
                <a:cs typeface="Arial"/>
              </a:rPr>
              <a:t>terstabilität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gelten)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94301" y="6787921"/>
            <a:ext cx="152399" cy="651103"/>
          </a:xfrm>
          <a:custGeom>
            <a:avLst/>
            <a:gdLst/>
            <a:ahLst/>
            <a:cxnLst/>
            <a:rect l="l" t="t" r="r" b="b"/>
            <a:pathLst>
              <a:path w="100964" h="474345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5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5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1175" y="1724025"/>
            <a:ext cx="9569450" cy="42550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2050"/>
              </a:spcBef>
              <a:buAutoNum type="romanUcPeriod"/>
              <a:tabLst>
                <a:tab pos="644525" algn="l"/>
              </a:tabLst>
            </a:pPr>
            <a:r>
              <a:rPr sz="2100" b="1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</a:t>
            </a:r>
            <a:r>
              <a:rPr sz="2100" b="1" u="sng" spc="-2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eines</a:t>
            </a:r>
            <a:r>
              <a:rPr sz="2100" b="1" u="sng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gemäß</a:t>
            </a:r>
            <a:r>
              <a:rPr sz="21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123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Zuständiges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Gericht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Gericht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II,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45,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52</a:t>
            </a:r>
            <a:r>
              <a:rPr sz="2100" spc="-1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rabicPeriod" startAt="2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Statthafte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Antragsart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§§ </a:t>
            </a:r>
            <a:r>
              <a:rPr sz="2100" b="1" dirty="0">
                <a:latin typeface="Arial"/>
                <a:cs typeface="Arial"/>
              </a:rPr>
              <a:t>122 I</a:t>
            </a:r>
            <a:r>
              <a:rPr sz="2100" u="none" dirty="0">
                <a:latin typeface="Arial"/>
                <a:cs typeface="Arial"/>
              </a:rPr>
              <a:t>,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88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des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iVm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3175" lvl="2" indent="-314325">
              <a:lnSpc>
                <a:spcPct val="100000"/>
              </a:lnSpc>
              <a:spcBef>
                <a:spcPts val="1275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Vorliegen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iSv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VwVfG</a:t>
            </a:r>
            <a:endParaRPr sz="2100" dirty="0">
              <a:latin typeface="Arial"/>
              <a:cs typeface="Arial"/>
            </a:endParaRPr>
          </a:p>
          <a:p>
            <a:pPr marL="1273175" lvl="2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Begehren durch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Suspendierung /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sofortige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erreichbar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Falls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(-</a:t>
            </a:r>
            <a:r>
              <a:rPr sz="2100" dirty="0">
                <a:latin typeface="Arial"/>
                <a:cs typeface="Arial"/>
              </a:rPr>
              <a:t>),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dann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 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(+)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5900" y="6166104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5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5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5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00" y="1"/>
            <a:ext cx="2755900" cy="1407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537" y="1952625"/>
            <a:ext cx="9050655" cy="24352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7660" marR="5080" indent="-315595" algn="just">
              <a:lnSpc>
                <a:spcPct val="150300"/>
              </a:lnSpc>
              <a:spcBef>
                <a:spcPts val="9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7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Antragsgegnerin</a:t>
            </a:r>
            <a:r>
              <a:rPr sz="2100" i="1" spc="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Wege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einstweiligen</a:t>
            </a:r>
            <a:r>
              <a:rPr sz="2100" i="1" spc="-6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Anordnung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vorläufig </a:t>
            </a:r>
            <a:r>
              <a:rPr sz="2100" i="1" dirty="0">
                <a:latin typeface="Arial"/>
                <a:cs typeface="Arial"/>
              </a:rPr>
              <a:t>untersagt,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am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01.10.2017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ausgeschriebene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Stelle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einer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Oberamtsan- </a:t>
            </a:r>
            <a:r>
              <a:rPr sz="2100" i="1" dirty="0">
                <a:latin typeface="Arial"/>
                <a:cs typeface="Arial"/>
              </a:rPr>
              <a:t>wältin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bzw.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eines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Oberamtsanwalts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(Besoldungsgruppe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</a:t>
            </a:r>
            <a:r>
              <a:rPr sz="2100" i="1" spc="-114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13)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lang="de-DE" sz="2100" i="1" spc="-40" dirty="0" smtClean="0">
                <a:latin typeface="Arial"/>
                <a:cs typeface="Arial"/>
              </a:rPr>
              <a:t>mit dem Beigeladenen</a:t>
            </a:r>
            <a:r>
              <a:rPr sz="2100" i="1" spc="-1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besetzen,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solange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lang="de-DE" sz="2100" i="1" spc="-95" dirty="0" smtClean="0">
                <a:latin typeface="Arial"/>
                <a:cs typeface="Arial"/>
              </a:rPr>
              <a:t>Widerspruch</a:t>
            </a:r>
            <a:r>
              <a:rPr sz="2100" i="1" spc="-1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Antragstellerin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vom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lang="de-DE" sz="2100" i="1" spc="-30" dirty="0" smtClean="0">
                <a:latin typeface="Arial"/>
                <a:cs typeface="Arial"/>
              </a:rPr>
              <a:t>[…]</a:t>
            </a:r>
            <a:r>
              <a:rPr sz="2100" i="1" spc="-1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nicht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unanfechtbar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20" dirty="0" err="1" smtClean="0">
                <a:latin typeface="Arial"/>
                <a:cs typeface="Arial"/>
              </a:rPr>
              <a:t>ent</a:t>
            </a:r>
            <a:r>
              <a:rPr sz="2100" i="1" dirty="0" err="1" smtClean="0">
                <a:latin typeface="Arial"/>
                <a:cs typeface="Arial"/>
              </a:rPr>
              <a:t>schieden</a:t>
            </a:r>
            <a:r>
              <a:rPr sz="2100" i="1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worden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ist.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70500" y="733425"/>
            <a:ext cx="76200" cy="838199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1480">
              <a:lnSpc>
                <a:spcPct val="100000"/>
              </a:lnSpc>
              <a:spcBef>
                <a:spcPts val="100"/>
              </a:spcBef>
            </a:pPr>
            <a:r>
              <a:rPr dirty="0"/>
              <a:t>Akte</a:t>
            </a:r>
            <a:r>
              <a:rPr spc="-10" dirty="0"/>
              <a:t> </a:t>
            </a:r>
            <a:r>
              <a:rPr spc="-50" dirty="0"/>
              <a:t>5</a:t>
            </a:r>
          </a:p>
        </p:txBody>
      </p:sp>
      <p:sp>
        <p:nvSpPr>
          <p:cNvPr id="3" name="object 3"/>
          <p:cNvSpPr/>
          <p:nvPr/>
        </p:nvSpPr>
        <p:spPr>
          <a:xfrm>
            <a:off x="3578352" y="2462784"/>
            <a:ext cx="3473450" cy="100965"/>
          </a:xfrm>
          <a:custGeom>
            <a:avLst/>
            <a:gdLst/>
            <a:ahLst/>
            <a:cxnLst/>
            <a:rect l="l" t="t" r="r" b="b"/>
            <a:pathLst>
              <a:path w="3473450" h="100964">
                <a:moveTo>
                  <a:pt x="100584" y="100584"/>
                </a:moveTo>
                <a:lnTo>
                  <a:pt x="0" y="50292"/>
                </a:lnTo>
                <a:lnTo>
                  <a:pt x="100584" y="0"/>
                </a:lnTo>
                <a:lnTo>
                  <a:pt x="100584" y="33528"/>
                </a:lnTo>
                <a:lnTo>
                  <a:pt x="83820" y="33528"/>
                </a:lnTo>
                <a:lnTo>
                  <a:pt x="83820" y="67056"/>
                </a:lnTo>
                <a:lnTo>
                  <a:pt x="100584" y="67056"/>
                </a:lnTo>
                <a:lnTo>
                  <a:pt x="100584" y="100584"/>
                </a:lnTo>
                <a:close/>
              </a:path>
              <a:path w="3473450" h="100964">
                <a:moveTo>
                  <a:pt x="100584" y="67056"/>
                </a:moveTo>
                <a:lnTo>
                  <a:pt x="83820" y="67056"/>
                </a:lnTo>
                <a:lnTo>
                  <a:pt x="83820" y="33528"/>
                </a:lnTo>
                <a:lnTo>
                  <a:pt x="100584" y="33528"/>
                </a:lnTo>
                <a:lnTo>
                  <a:pt x="100584" y="67056"/>
                </a:lnTo>
                <a:close/>
              </a:path>
              <a:path w="3473450" h="100964">
                <a:moveTo>
                  <a:pt x="3473196" y="67056"/>
                </a:moveTo>
                <a:lnTo>
                  <a:pt x="100584" y="67056"/>
                </a:lnTo>
                <a:lnTo>
                  <a:pt x="100584" y="33528"/>
                </a:lnTo>
                <a:lnTo>
                  <a:pt x="3473196" y="33528"/>
                </a:lnTo>
                <a:lnTo>
                  <a:pt x="3473196" y="67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061" y="2215437"/>
            <a:ext cx="24003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 smtClean="0">
                <a:latin typeface="Arial"/>
                <a:cs typeface="Arial"/>
              </a:rPr>
              <a:t>A</a:t>
            </a:r>
            <a:r>
              <a:rPr lang="de-DE" sz="2100" b="1" dirty="0" smtClean="0">
                <a:latin typeface="Arial"/>
                <a:cs typeface="Arial"/>
              </a:rPr>
              <a:t>S</a:t>
            </a:r>
            <a:r>
              <a:rPr sz="2100" b="1" dirty="0" smtClean="0">
                <a:latin typeface="Arial"/>
                <a:cs typeface="Arial"/>
              </a:rPr>
              <a:t>t</a:t>
            </a:r>
            <a:r>
              <a:rPr sz="2100" b="1" dirty="0">
                <a:latin typeface="Arial"/>
                <a:cs typeface="Arial"/>
              </a:rPr>
              <a:t>.</a:t>
            </a:r>
            <a:r>
              <a:rPr sz="2100" b="1" spc="-20" dirty="0">
                <a:latin typeface="Arial"/>
                <a:cs typeface="Arial"/>
              </a:rPr>
              <a:t>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27257" y="2215437"/>
            <a:ext cx="20713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Stadt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Pinneberg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0895" y="2695522"/>
            <a:ext cx="3070225" cy="19488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7660" marR="5080" indent="-315595">
              <a:lnSpc>
                <a:spcPct val="150300"/>
              </a:lnSpc>
              <a:spcBef>
                <a:spcPts val="9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begehrt: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Maulkorb </a:t>
            </a:r>
            <a:r>
              <a:rPr sz="2100" dirty="0">
                <a:latin typeface="Arial"/>
                <a:cs typeface="Arial"/>
              </a:rPr>
              <a:t>außerhalb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Hauses </a:t>
            </a:r>
            <a:r>
              <a:rPr sz="2100" dirty="0">
                <a:latin typeface="Arial"/>
                <a:cs typeface="Arial"/>
              </a:rPr>
              <a:t>und </a:t>
            </a:r>
            <a:r>
              <a:rPr sz="2100" spc="-10" dirty="0">
                <a:latin typeface="Arial"/>
                <a:cs typeface="Arial"/>
              </a:rPr>
              <a:t>Zwangsgeldandro- </a:t>
            </a:r>
            <a:r>
              <a:rPr sz="2100" spc="-20" dirty="0">
                <a:latin typeface="Arial"/>
                <a:cs typeface="Arial"/>
              </a:rPr>
              <a:t>hung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9107" y="1976085"/>
            <a:ext cx="20574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Antrag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abgelehnt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04304" y="2753868"/>
            <a:ext cx="100965" cy="2052955"/>
          </a:xfrm>
          <a:custGeom>
            <a:avLst/>
            <a:gdLst/>
            <a:ahLst/>
            <a:cxnLst/>
            <a:rect l="l" t="t" r="r" b="b"/>
            <a:pathLst>
              <a:path w="100965" h="2052954">
                <a:moveTo>
                  <a:pt x="67056" y="1969008"/>
                </a:moveTo>
                <a:lnTo>
                  <a:pt x="33528" y="1969008"/>
                </a:lnTo>
                <a:lnTo>
                  <a:pt x="33528" y="0"/>
                </a:lnTo>
                <a:lnTo>
                  <a:pt x="67056" y="0"/>
                </a:lnTo>
                <a:lnTo>
                  <a:pt x="67056" y="1969008"/>
                </a:lnTo>
                <a:close/>
              </a:path>
              <a:path w="100965" h="2052954">
                <a:moveTo>
                  <a:pt x="50292" y="2052828"/>
                </a:moveTo>
                <a:lnTo>
                  <a:pt x="0" y="1952244"/>
                </a:lnTo>
                <a:lnTo>
                  <a:pt x="33528" y="1952244"/>
                </a:lnTo>
                <a:lnTo>
                  <a:pt x="33528" y="1969008"/>
                </a:lnTo>
                <a:lnTo>
                  <a:pt x="92202" y="1969008"/>
                </a:lnTo>
                <a:lnTo>
                  <a:pt x="50292" y="2052828"/>
                </a:lnTo>
                <a:close/>
              </a:path>
              <a:path w="100965" h="2052954">
                <a:moveTo>
                  <a:pt x="92202" y="1969008"/>
                </a:moveTo>
                <a:lnTo>
                  <a:pt x="67056" y="1969008"/>
                </a:lnTo>
                <a:lnTo>
                  <a:pt x="67056" y="1952244"/>
                </a:lnTo>
                <a:lnTo>
                  <a:pt x="100584" y="1952244"/>
                </a:lnTo>
                <a:lnTo>
                  <a:pt x="92202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29584" y="2773680"/>
            <a:ext cx="99060" cy="2052955"/>
          </a:xfrm>
          <a:custGeom>
            <a:avLst/>
            <a:gdLst/>
            <a:ahLst/>
            <a:cxnLst/>
            <a:rect l="l" t="t" r="r" b="b"/>
            <a:pathLst>
              <a:path w="99060" h="2052954">
                <a:moveTo>
                  <a:pt x="65532" y="1969008"/>
                </a:moveTo>
                <a:lnTo>
                  <a:pt x="32004" y="1969008"/>
                </a:lnTo>
                <a:lnTo>
                  <a:pt x="32004" y="0"/>
                </a:lnTo>
                <a:lnTo>
                  <a:pt x="65532" y="0"/>
                </a:lnTo>
                <a:lnTo>
                  <a:pt x="65532" y="1969008"/>
                </a:lnTo>
                <a:close/>
              </a:path>
              <a:path w="99060" h="2052954">
                <a:moveTo>
                  <a:pt x="48768" y="2052828"/>
                </a:moveTo>
                <a:lnTo>
                  <a:pt x="0" y="1952244"/>
                </a:lnTo>
                <a:lnTo>
                  <a:pt x="32004" y="1952244"/>
                </a:lnTo>
                <a:lnTo>
                  <a:pt x="32004" y="1969008"/>
                </a:lnTo>
                <a:lnTo>
                  <a:pt x="90678" y="1969008"/>
                </a:lnTo>
                <a:lnTo>
                  <a:pt x="48768" y="2052828"/>
                </a:lnTo>
                <a:close/>
              </a:path>
              <a:path w="99060" h="2052954">
                <a:moveTo>
                  <a:pt x="90678" y="1969008"/>
                </a:moveTo>
                <a:lnTo>
                  <a:pt x="65532" y="1969008"/>
                </a:lnTo>
                <a:lnTo>
                  <a:pt x="65532" y="1952244"/>
                </a:lnTo>
                <a:lnTo>
                  <a:pt x="99060" y="1952244"/>
                </a:lnTo>
                <a:lnTo>
                  <a:pt x="90678" y="1969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57" y="2695522"/>
            <a:ext cx="319151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5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mehrere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Beißvorfälle: </a:t>
            </a:r>
            <a:r>
              <a:rPr sz="2100" dirty="0">
                <a:latin typeface="Arial"/>
                <a:cs typeface="Arial"/>
              </a:rPr>
              <a:t>Hund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Beigeladenen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7068" y="5001195"/>
            <a:ext cx="170053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Beigeladener</a:t>
            </a:r>
            <a:endParaRPr sz="2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061" y="5013436"/>
            <a:ext cx="23983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VG:</a:t>
            </a:r>
            <a:r>
              <a:rPr sz="2100" b="1" spc="-7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vorläufiger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RS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900" y="657225"/>
            <a:ext cx="9740265" cy="636841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60"/>
              </a:spcBef>
              <a:tabLst>
                <a:tab pos="657225" algn="l"/>
              </a:tabLst>
            </a:pPr>
            <a:r>
              <a:rPr sz="2100" b="1" u="sng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Gründe</a:t>
            </a:r>
            <a:r>
              <a:rPr sz="21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b="1" u="sng" spc="-8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 „</a:t>
            </a:r>
            <a:r>
              <a:rPr sz="2100" b="1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lang="de-DE" sz="2100" b="1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.“</a:t>
            </a:r>
            <a:endParaRPr sz="2100" dirty="0">
              <a:latin typeface="Arial"/>
              <a:cs typeface="Arial"/>
            </a:endParaRPr>
          </a:p>
          <a:p>
            <a:pPr marL="657225" lvl="1" indent="-631825">
              <a:lnSpc>
                <a:spcPct val="100000"/>
              </a:lnSpc>
              <a:spcBef>
                <a:spcPts val="1260"/>
              </a:spcBef>
              <a:buAutoNum type="romanUcPeriod"/>
              <a:tabLst>
                <a:tab pos="657225" algn="l"/>
              </a:tabLst>
            </a:pPr>
            <a:r>
              <a:rPr sz="2100" u="sng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Einleitungssatz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2100" dirty="0">
              <a:latin typeface="Arial"/>
              <a:cs typeface="Arial"/>
            </a:endParaRPr>
          </a:p>
          <a:p>
            <a:pPr marL="971550" marR="17780" indent="-315595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lang="de-DE" sz="2100" spc="-25" dirty="0" smtClean="0">
                <a:latin typeface="Arial"/>
                <a:cs typeface="Arial"/>
              </a:rPr>
              <a:t>Die </a:t>
            </a:r>
            <a:r>
              <a:rPr sz="2100" dirty="0" err="1" smtClean="0">
                <a:latin typeface="Arial"/>
                <a:cs typeface="Arial"/>
              </a:rPr>
              <a:t>Beteiligte</a:t>
            </a:r>
            <a:r>
              <a:rPr lang="de-DE" sz="2100" dirty="0" smtClean="0">
                <a:latin typeface="Arial"/>
                <a:cs typeface="Arial"/>
              </a:rPr>
              <a:t>n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streiten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vorläuf.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R</a:t>
            </a:r>
            <a:r>
              <a:rPr lang="de-DE" sz="2100" dirty="0" smtClean="0">
                <a:latin typeface="Arial"/>
                <a:cs typeface="Arial"/>
              </a:rPr>
              <a:t>s.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um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den </a:t>
            </a:r>
            <a:r>
              <a:rPr sz="2100" dirty="0" err="1" smtClean="0">
                <a:latin typeface="Arial"/>
                <a:cs typeface="Arial"/>
              </a:rPr>
              <a:t>Erlass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lang="de-DE" sz="2100" spc="-20" dirty="0" smtClean="0">
                <a:latin typeface="Arial"/>
                <a:cs typeface="Arial"/>
              </a:rPr>
              <a:t>einer </a:t>
            </a:r>
            <a:r>
              <a:rPr sz="2100" dirty="0" err="1" smtClean="0">
                <a:latin typeface="Arial"/>
                <a:cs typeface="Arial"/>
              </a:rPr>
              <a:t>ordnungsrechtliche</a:t>
            </a:r>
            <a:r>
              <a:rPr lang="de-DE" sz="2100" dirty="0" smtClean="0">
                <a:latin typeface="Arial"/>
                <a:cs typeface="Arial"/>
              </a:rPr>
              <a:t>n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Verfügun</a:t>
            </a:r>
            <a:r>
              <a:rPr sz="2100" dirty="0" err="1" smtClean="0">
                <a:latin typeface="Arial"/>
                <a:cs typeface="Arial"/>
              </a:rPr>
              <a:t>g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lang="de-DE" sz="2100" spc="-5" dirty="0" smtClean="0">
                <a:latin typeface="Arial"/>
                <a:cs typeface="Arial"/>
              </a:rPr>
              <a:t>dem </a:t>
            </a:r>
            <a:r>
              <a:rPr sz="2100" spc="-10" dirty="0" err="1" smtClean="0">
                <a:latin typeface="Arial"/>
                <a:cs typeface="Arial"/>
              </a:rPr>
              <a:t>Beigeladenem</a:t>
            </a:r>
            <a:r>
              <a:rPr lang="de-DE" sz="2100" spc="-10" dirty="0" smtClean="0">
                <a:latin typeface="Arial"/>
                <a:cs typeface="Arial"/>
              </a:rPr>
              <a:t>, gerichtet darauf, diesem aufzuerlegen, seinen Hund unter bestimmten Voraussetzungen nur mit Maulkorb zu führen.</a:t>
            </a:r>
            <a:endParaRPr sz="2100" dirty="0">
              <a:latin typeface="Arial"/>
              <a:cs typeface="Arial"/>
            </a:endParaRPr>
          </a:p>
          <a:p>
            <a:pPr marL="657225" lvl="1" indent="-631825">
              <a:lnSpc>
                <a:spcPct val="100000"/>
              </a:lnSpc>
              <a:spcBef>
                <a:spcPts val="1260"/>
              </a:spcBef>
              <a:buAutoNum type="romanUcPeriod" startAt="2"/>
              <a:tabLst>
                <a:tab pos="6572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Unstreitiger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SV</a:t>
            </a:r>
            <a:endParaRPr sz="2100" dirty="0">
              <a:latin typeface="Arial"/>
              <a:cs typeface="Arial"/>
            </a:endParaRPr>
          </a:p>
          <a:p>
            <a:pPr marL="6559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Nachbarschaftsverhältnis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(1,5m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hoher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Zaun,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Hecke)</a:t>
            </a:r>
            <a:endParaRPr sz="2100" dirty="0">
              <a:latin typeface="Arial"/>
              <a:cs typeface="Arial"/>
            </a:endParaRPr>
          </a:p>
          <a:p>
            <a:pPr marL="6559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seit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12/2016</a:t>
            </a:r>
            <a:r>
              <a:rPr sz="2100" dirty="0">
                <a:latin typeface="Arial"/>
                <a:cs typeface="Arial"/>
              </a:rPr>
              <a:t>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Beigeladener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Dobermannrüde</a:t>
            </a:r>
            <a:r>
              <a:rPr lang="de-DE" sz="2100" dirty="0" smtClean="0">
                <a:latin typeface="Arial"/>
                <a:cs typeface="Arial"/>
              </a:rPr>
              <a:t>n</a:t>
            </a:r>
            <a:r>
              <a:rPr sz="2100" dirty="0" smtClean="0">
                <a:latin typeface="Arial"/>
                <a:cs typeface="Arial"/>
              </a:rPr>
              <a:t>,</a:t>
            </a:r>
            <a:r>
              <a:rPr sz="2100" spc="-8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fühlen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sich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bedroht</a:t>
            </a:r>
            <a:endParaRPr sz="2100" dirty="0">
              <a:latin typeface="Arial"/>
              <a:cs typeface="Arial"/>
            </a:endParaRPr>
          </a:p>
          <a:p>
            <a:pPr marL="6559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Vorfälle:</a:t>
            </a:r>
            <a:endParaRPr sz="2100" dirty="0">
              <a:latin typeface="Arial"/>
              <a:cs typeface="Arial"/>
            </a:endParaRPr>
          </a:p>
          <a:p>
            <a:pPr marL="1285875" lvl="2" indent="-314325">
              <a:lnSpc>
                <a:spcPct val="100000"/>
              </a:lnSpc>
              <a:spcBef>
                <a:spcPts val="1275"/>
              </a:spcBef>
              <a:buChar char="-"/>
              <a:tabLst>
                <a:tab pos="1285875" algn="l"/>
              </a:tabLst>
            </a:pPr>
            <a:r>
              <a:rPr sz="2100" dirty="0">
                <a:latin typeface="Arial"/>
                <a:cs typeface="Arial"/>
              </a:rPr>
              <a:t>1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2017: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(Straße: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Biss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Bein)</a:t>
            </a:r>
            <a:endParaRPr sz="2100" dirty="0">
              <a:latin typeface="Arial"/>
              <a:cs typeface="Arial"/>
            </a:endParaRPr>
          </a:p>
          <a:p>
            <a:pPr marL="1285875" lvl="2" indent="-314325">
              <a:lnSpc>
                <a:spcPct val="100000"/>
              </a:lnSpc>
              <a:spcBef>
                <a:spcPts val="1260"/>
              </a:spcBef>
              <a:buChar char="-"/>
              <a:tabLst>
                <a:tab pos="1285875" algn="l"/>
              </a:tabLst>
            </a:pPr>
            <a:r>
              <a:rPr sz="2100" dirty="0">
                <a:latin typeface="Arial"/>
                <a:cs typeface="Arial"/>
              </a:rPr>
              <a:t>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2017: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(Grundstück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Eltern: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Anfallen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Umreißen)</a:t>
            </a:r>
            <a:endParaRPr sz="2100" dirty="0">
              <a:latin typeface="Arial"/>
              <a:cs typeface="Arial"/>
            </a:endParaRPr>
          </a:p>
          <a:p>
            <a:pPr marL="1285875" lvl="2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85875" algn="l"/>
              </a:tabLst>
            </a:pPr>
            <a:r>
              <a:rPr sz="2100" dirty="0">
                <a:latin typeface="Arial"/>
                <a:cs typeface="Arial"/>
              </a:rPr>
              <a:t>27.02.2017: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Abmahnung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Eltern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Beigeladenem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</a:t>
            </a:r>
            <a:r>
              <a:rPr sz="2100" spc="-10" dirty="0" err="1" smtClean="0">
                <a:latin typeface="Arial"/>
                <a:cs typeface="Arial"/>
              </a:rPr>
              <a:t>Einfriedung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sz="1575" baseline="-7936" dirty="0">
              <a:latin typeface="Times New Roman"/>
              <a:cs typeface="Times New Roman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132" y="1450708"/>
            <a:ext cx="4432567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7025" algn="l"/>
              </a:tabLst>
            </a:pPr>
            <a:r>
              <a:rPr b="0" u="none" spc="-50" dirty="0">
                <a:latin typeface="Arial"/>
                <a:cs typeface="Arial"/>
              </a:rPr>
              <a:t>-</a:t>
            </a:r>
            <a:r>
              <a:rPr b="0" u="none" dirty="0">
                <a:latin typeface="Arial"/>
                <a:cs typeface="Arial"/>
              </a:rPr>
              <a:t>	4 /</a:t>
            </a:r>
            <a:r>
              <a:rPr b="0" u="none" spc="-2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2017:</a:t>
            </a:r>
            <a:r>
              <a:rPr b="0" u="none" spc="-105" dirty="0">
                <a:latin typeface="Arial"/>
                <a:cs typeface="Arial"/>
              </a:rPr>
              <a:t> </a:t>
            </a:r>
            <a:r>
              <a:rPr b="0" u="none" dirty="0" smtClean="0">
                <a:latin typeface="Arial"/>
                <a:cs typeface="Arial"/>
              </a:rPr>
              <a:t>A</a:t>
            </a:r>
            <a:r>
              <a:rPr lang="de-DE" b="0" u="none" dirty="0" smtClean="0">
                <a:latin typeface="Arial"/>
                <a:cs typeface="Arial"/>
              </a:rPr>
              <a:t>S</a:t>
            </a:r>
            <a:r>
              <a:rPr b="0" u="none" dirty="0" smtClean="0">
                <a:latin typeface="Arial"/>
                <a:cs typeface="Arial"/>
              </a:rPr>
              <a:t>t</a:t>
            </a:r>
            <a:r>
              <a:rPr b="0" u="none" dirty="0">
                <a:latin typeface="Arial"/>
                <a:cs typeface="Arial"/>
              </a:rPr>
              <a:t>.</a:t>
            </a:r>
            <a:r>
              <a:rPr b="0" u="none" spc="-2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2 (Biss</a:t>
            </a:r>
            <a:r>
              <a:rPr b="0" u="none" spc="-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in </a:t>
            </a:r>
            <a:r>
              <a:rPr b="0" u="none" spc="-10" dirty="0">
                <a:latin typeface="Arial"/>
                <a:cs typeface="Arial"/>
              </a:rPr>
              <a:t>Schulter)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3318" y="1759730"/>
            <a:ext cx="5196382" cy="988732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327025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26.06.2017: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</a:t>
            </a:r>
            <a:r>
              <a:rPr sz="2100" spc="-10" dirty="0" err="1" smtClean="0">
                <a:latin typeface="Arial"/>
                <a:cs typeface="Arial"/>
              </a:rPr>
              <a:t>Biss</a:t>
            </a:r>
            <a:r>
              <a:rPr lang="de-DE" sz="2100" spc="-10" dirty="0" smtClean="0">
                <a:latin typeface="Arial"/>
                <a:cs typeface="Arial"/>
              </a:rPr>
              <a:t>, Krankenhaus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  <a:tabLst>
                <a:tab pos="327025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03.07.2017: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</a:t>
            </a:r>
            <a:r>
              <a:rPr sz="2100" spc="-10" dirty="0" err="1" smtClean="0">
                <a:latin typeface="Arial"/>
                <a:cs typeface="Arial"/>
              </a:rPr>
              <a:t>Biss</a:t>
            </a:r>
            <a:r>
              <a:rPr lang="de-DE" sz="2100" spc="-10" dirty="0" smtClean="0">
                <a:latin typeface="Arial"/>
                <a:cs typeface="Arial"/>
              </a:rPr>
              <a:t>, Krankenhaus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100" y="3171825"/>
            <a:ext cx="7129780" cy="3284232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360"/>
              </a:spcBef>
              <a:tabLst>
                <a:tab pos="627063" algn="l"/>
              </a:tabLst>
            </a:pPr>
            <a:r>
              <a:rPr lang="de-DE" sz="2100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III.	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Verwaltungsverfahren</a:t>
            </a:r>
            <a:endParaRPr lang="de-DE" sz="2100" dirty="0" smtClean="0">
              <a:latin typeface="Arial"/>
              <a:cs typeface="Arial"/>
            </a:endParaRPr>
          </a:p>
          <a:p>
            <a:pPr marL="984250" indent="-357188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</a:rPr>
              <a:t>→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24.04.2017:</a:t>
            </a:r>
            <a:r>
              <a:rPr lang="de-DE" sz="2100" spc="-8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Antrag</a:t>
            </a:r>
            <a:r>
              <a:rPr lang="de-DE" sz="2100" spc="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Eltern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</a:t>
            </a:r>
            <a:r>
              <a:rPr lang="de-DE" sz="2100" spc="-1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Ag.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(Ordnungsverfügung</a:t>
            </a:r>
            <a:r>
              <a:rPr lang="de-DE" sz="2100" spc="15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ggü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lang="de-DE" sz="2100" spc="-10" dirty="0" smtClean="0">
                <a:latin typeface="Arial"/>
                <a:cs typeface="Arial"/>
              </a:rPr>
              <a:t> Beigeladenem)</a:t>
            </a:r>
            <a:endParaRPr lang="de-DE" sz="2100" dirty="0" smtClean="0">
              <a:latin typeface="Arial"/>
              <a:cs typeface="Arial"/>
            </a:endParaRP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dirty="0" smtClean="0">
                <a:latin typeface="Arial"/>
                <a:cs typeface="Arial"/>
              </a:rPr>
              <a:t>→ </a:t>
            </a:r>
            <a:r>
              <a:rPr lang="de-DE" sz="2100" spc="-10" dirty="0" smtClean="0">
                <a:latin typeface="Arial"/>
                <a:cs typeface="Arial"/>
              </a:rPr>
              <a:t>17.07.2017:</a:t>
            </a:r>
            <a:r>
              <a:rPr lang="de-DE" sz="2100" spc="-7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Ablehnung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spc="-25" dirty="0" smtClean="0">
                <a:latin typeface="Arial"/>
                <a:cs typeface="Arial"/>
              </a:rPr>
              <a:t>Ag.</a:t>
            </a:r>
            <a:endParaRPr lang="de-DE" sz="2100" dirty="0" smtClean="0">
              <a:latin typeface="Arial"/>
              <a:cs typeface="Arial"/>
            </a:endParaRPr>
          </a:p>
          <a:p>
            <a:pPr marL="205104" algn="ctr">
              <a:lnSpc>
                <a:spcPct val="100000"/>
              </a:lnSpc>
              <a:spcBef>
                <a:spcPts val="1370"/>
              </a:spcBef>
              <a:tabLst>
                <a:tab pos="519430" algn="l"/>
              </a:tabLst>
            </a:pPr>
            <a:r>
              <a:rPr sz="2100" spc="-50" dirty="0" smtClean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</a:t>
            </a:r>
            <a:r>
              <a:rPr lang="de-DE" sz="2100" dirty="0" smtClean="0">
                <a:latin typeface="Arial"/>
                <a:cs typeface="Arial"/>
              </a:rPr>
              <a:t>"</a:t>
            </a:r>
            <a:r>
              <a:rPr sz="2100" dirty="0" err="1" smtClean="0">
                <a:latin typeface="Arial"/>
                <a:cs typeface="Arial"/>
              </a:rPr>
              <a:t>unzuständig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zum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Schutz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privater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Rechte</a:t>
            </a:r>
            <a:r>
              <a:rPr lang="de-DE" sz="2100" spc="-10" dirty="0" smtClean="0">
                <a:latin typeface="Arial"/>
                <a:cs typeface="Arial"/>
              </a:rPr>
              <a:t>"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27.07.2017: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IV.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vorläufiger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RS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01.08.2017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(Eingang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bei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VG)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8" y="1441254"/>
            <a:ext cx="233272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V.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 smtClean="0">
                <a:latin typeface="Arial"/>
                <a:cs typeface="Arial"/>
              </a:rPr>
              <a:t>A</a:t>
            </a:r>
            <a:r>
              <a:rPr lang="de-DE" b="0" spc="-10" dirty="0" smtClean="0">
                <a:latin typeface="Arial"/>
                <a:cs typeface="Arial"/>
              </a:rPr>
              <a:t>S</a:t>
            </a:r>
            <a:r>
              <a:rPr b="0" spc="-10" dirty="0" smtClean="0">
                <a:latin typeface="Arial"/>
                <a:cs typeface="Arial"/>
              </a:rPr>
              <a:t>t</a:t>
            </a:r>
            <a:r>
              <a:rPr b="0" spc="-10" dirty="0">
                <a:latin typeface="Arial"/>
                <a:cs typeface="Arial"/>
              </a:rPr>
              <a:t>.-Vortrag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9678670" cy="2948243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3175" indent="-314325">
              <a:lnSpc>
                <a:spcPct val="100000"/>
              </a:lnSpc>
              <a:spcBef>
                <a:spcPts val="13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Ordnungsverfügung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nötig,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Bedrohung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Hund</a:t>
            </a:r>
            <a:endParaRPr sz="2100" dirty="0">
              <a:latin typeface="Arial"/>
              <a:cs typeface="Arial"/>
            </a:endParaRPr>
          </a:p>
          <a:p>
            <a:pPr marL="1273175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Zwangsgeldandrohung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nötig,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Beigeladener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uneinsichtig</a:t>
            </a:r>
            <a:endParaRPr sz="2100" dirty="0">
              <a:latin typeface="Arial"/>
              <a:cs typeface="Arial"/>
            </a:endParaRPr>
          </a:p>
          <a:p>
            <a:pPr marL="1273175" indent="-314325">
              <a:lnSpc>
                <a:spcPct val="100000"/>
              </a:lnSpc>
              <a:spcBef>
                <a:spcPts val="1275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Eilfall,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andauernde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Gefahr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6"/>
              <a:tabLst>
                <a:tab pos="644525" algn="l"/>
              </a:tabLst>
            </a:pP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.-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Maulkorb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außerhalb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Haus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und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Zwangsgeldandrohung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(5.000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€)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romanUcPeriod" startAt="6"/>
              <a:tabLst>
                <a:tab pos="644525" algn="l"/>
              </a:tabLst>
            </a:pP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.-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none" spc="-10" dirty="0">
                <a:latin typeface="Arial"/>
                <a:cs typeface="Arial"/>
              </a:rPr>
              <a:t>:</a:t>
            </a:r>
            <a:r>
              <a:rPr sz="2100" u="none" spc="-7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Ablehnung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6"/>
              <a:tabLst>
                <a:tab pos="644525" algn="l"/>
              </a:tabLst>
            </a:pP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.-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Vortrag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3319" y="4646151"/>
            <a:ext cx="7080884" cy="195072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327025" indent="-314325">
              <a:lnSpc>
                <a:spcPct val="100000"/>
              </a:lnSpc>
              <a:spcBef>
                <a:spcPts val="137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unzuständig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zum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Schutz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privater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(Zivilrechtsweg)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nur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Beißvorfall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Dritten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(Briefträger)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265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begehrte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Ordnungsverfügung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unbestimmt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kein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Anspruch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 </a:t>
            </a:r>
            <a:r>
              <a:rPr sz="2100" spc="-55" dirty="0">
                <a:latin typeface="Arial"/>
                <a:cs typeface="Arial"/>
              </a:rPr>
              <a:t>Verw.-</a:t>
            </a:r>
            <a:r>
              <a:rPr sz="2100" spc="-10" dirty="0">
                <a:latin typeface="Arial"/>
                <a:cs typeface="Arial"/>
              </a:rPr>
              <a:t>Vollstreckung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44596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IX.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Beigeladenenantrag</a:t>
            </a:r>
            <a:r>
              <a:rPr b="0" u="none" dirty="0">
                <a:latin typeface="Arial"/>
                <a:cs typeface="Arial"/>
              </a:rPr>
              <a:t>:</a:t>
            </a:r>
            <a:r>
              <a:rPr b="0" u="none" spc="-125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Ablehnung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6051550" cy="195072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70"/>
              </a:spcBef>
              <a:buAutoNum type="romanUcPeriod" startAt="10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Beigeladenenvortrag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Hund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ungefährlich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(gereizt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durch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A</a:t>
            </a:r>
            <a:r>
              <a:rPr lang="de-DE" sz="2100" spc="-10" dirty="0" smtClean="0">
                <a:latin typeface="Arial"/>
                <a:cs typeface="Arial"/>
              </a:rPr>
              <a:t>S</a:t>
            </a:r>
            <a:r>
              <a:rPr sz="2100" spc="-10" dirty="0" smtClean="0">
                <a:latin typeface="Arial"/>
                <a:cs typeface="Arial"/>
              </a:rPr>
              <a:t>t</a:t>
            </a:r>
            <a:r>
              <a:rPr sz="2100" spc="-10" dirty="0">
                <a:latin typeface="Arial"/>
                <a:cs typeface="Arial"/>
              </a:rPr>
              <a:t>.)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75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für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atypische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Gefahr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verantwortlich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10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Eidesstaatliche</a:t>
            </a:r>
            <a:r>
              <a:rPr sz="21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Versicherung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Eltern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88" y="765657"/>
            <a:ext cx="20066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lang="de-DE" spc="-25" dirty="0" smtClean="0"/>
              <a:t>Lösungsskizze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69900" y="1038225"/>
            <a:ext cx="9664065" cy="6043962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rabicPeriod"/>
              <a:tabLst>
                <a:tab pos="644525" algn="l"/>
              </a:tabLst>
            </a:pP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4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spc="-4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 </a:t>
            </a:r>
            <a:r>
              <a:rPr sz="2100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lang="de-DE" sz="2100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</a:p>
          <a:p>
            <a:pPr marL="627063" indent="-614363">
              <a:lnSpc>
                <a:spcPct val="100000"/>
              </a:lnSpc>
              <a:spcBef>
                <a:spcPts val="1270"/>
              </a:spcBef>
              <a:buAutoNum type="alphaLcPeriod"/>
              <a:tabLst>
                <a:tab pos="627063" algn="l"/>
              </a:tabLst>
            </a:pPr>
            <a:r>
              <a:rPr lang="de-DE" sz="2100" u="sng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Sachentscheidungvoraussetzungen</a:t>
            </a:r>
            <a:endParaRPr lang="de-DE" sz="2100" u="sng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627063" algn="l"/>
              </a:tabLst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 Verwaltungsrechtsweg</a:t>
            </a:r>
          </a:p>
          <a:p>
            <a:pPr marL="1079500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(P) streitentscheidenden Norm: §§ 1004, 823 I BGB / Generalklausel?</a:t>
            </a:r>
          </a:p>
          <a:p>
            <a:pPr marL="1436688" indent="-35718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ASt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wünschen ausdrücklich ein Vorgehen der Behörde gegen den Beigeladenen</a:t>
            </a:r>
          </a:p>
          <a:p>
            <a:pPr marL="1436688" indent="-35718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Generalklausel</a:t>
            </a:r>
            <a:endParaRPr lang="de-DE" sz="2100" dirty="0">
              <a:latin typeface="Arial"/>
              <a:cs typeface="Arial"/>
              <a:sym typeface="Wingdings" panose="05000000000000000000" pitchFamily="2" charset="2"/>
            </a:endParaRPr>
          </a:p>
          <a:p>
            <a:pPr marL="1436688" indent="-35718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Verwaltungsrechtsweg (+)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bb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statthafte Antragsart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§§ 122, 88 VwGO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 123 V VwGO, aber keine Suspendierung eines VA streitgegenständliche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 123 I VwGO (+)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2300" y="276225"/>
            <a:ext cx="9664065" cy="7013458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627063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cc. Antragsbefugnis</a:t>
            </a:r>
          </a:p>
          <a:p>
            <a:pPr marL="1436688" indent="-35718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 42 II VwGO analog</a:t>
            </a:r>
          </a:p>
          <a:p>
            <a:pPr marL="1436688" indent="-35718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Art. 2 II 1 GG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dd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Antragsgegner: § 78 I Nr. 1 VwGO analog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ee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geneinsames Vorgehen beider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ASt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möglich, § 64 VwGO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iVm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 § 60 ZPO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107950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ff.	RSB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vorheriger Antrag an Behörde (+)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(P) Vorwegnahme der Hauptsache?</a:t>
            </a:r>
          </a:p>
          <a:p>
            <a:pPr marL="2063750" indent="-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e.A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.: (-), da zwar beantragt ist, was auch in der Hauptsache beantragt wurde, aber nur vorübergehend (vgl.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Nds.OVG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, 7 ME 49/24)</a:t>
            </a:r>
          </a:p>
          <a:p>
            <a:pPr marL="2063750" indent="-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a.A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.: (+), auch eine nur vorübergehende Gewährung des in der Hauptsache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Erlangbaren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 = Vorwegnahme der Hauptsache (vgl.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Nds.OVG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, 13 ME 72/21)</a:t>
            </a:r>
          </a:p>
          <a:p>
            <a:pPr marL="1793875" indent="-357188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 	kann hier dahinstehen, da auch nach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a.A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aufgrund der Unzumutbarkeit weiterer Bissverletzungen eine Vorwegnahme der Hauptsache ausnahmsweise möglich wäre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6101" y="581025"/>
            <a:ext cx="9296400" cy="6523581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ts val="1270"/>
              </a:spcBef>
              <a:buAutoNum type="alphaLcPeriod" startAt="2"/>
              <a:tabLst>
                <a:tab pos="539750" algn="l"/>
              </a:tabLst>
            </a:pPr>
            <a:r>
              <a:rPr lang="de-DE" sz="2100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</a:t>
            </a:r>
          </a:p>
          <a:p>
            <a:pPr marL="444500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Anordnungsanspruch</a:t>
            </a:r>
          </a:p>
          <a:p>
            <a:pPr marL="1354138" indent="-457200">
              <a:lnSpc>
                <a:spcPct val="100000"/>
              </a:lnSpc>
              <a:spcBef>
                <a:spcPts val="1270"/>
              </a:spcBef>
              <a:buAutoNum type="arabicParenBoth"/>
              <a:tabLst>
                <a:tab pos="539750" algn="l"/>
                <a:tab pos="896938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Anspruchsgrundlage</a:t>
            </a:r>
          </a:p>
          <a:p>
            <a:pPr marL="1684338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§§ 174, 176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LVwG</a:t>
            </a: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  <a:p>
            <a:pPr marL="896938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(2) formelle Anspruchsvoraussetzungen</a:t>
            </a:r>
          </a:p>
          <a:p>
            <a:pPr marL="1597025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ordnungsgemäßer Antrag bei zuständiger Behörde?</a:t>
            </a:r>
          </a:p>
          <a:p>
            <a:pPr marL="1597025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(P) mangelnde Zuständigkeit wg. § 162 II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LVwG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?</a:t>
            </a:r>
          </a:p>
          <a:p>
            <a:pPr marL="1597025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Problematik ließe sich zwar auch auf dem ordentlichen Rechtsweg behandeln</a:t>
            </a:r>
          </a:p>
          <a:p>
            <a:pPr marL="1597025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durch die im Raum stehende Verletzung des § 229 StGB als Bestandteil der Rechtsordnung sowie der körperlichen Integrität als individuellem Rechtsgut und damit insgesamt die Betroffenheit der öffentlichen Sicherheit besteht jedoch auch eine Zuständigkeit nach § 162 I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LVwG</a:t>
            </a: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  <a:p>
            <a:pPr marL="1597025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formelle Anspruchsvoraussetzungen (+)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2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6100" y="276225"/>
            <a:ext cx="9296400" cy="7670048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896938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(3) materielle Anspruchsvoraussetzungen</a:t>
            </a:r>
          </a:p>
          <a:p>
            <a:pPr marL="1711325" indent="-457200" defTabSz="896938">
              <a:lnSpc>
                <a:spcPct val="100000"/>
              </a:lnSpc>
              <a:spcBef>
                <a:spcPts val="1270"/>
              </a:spcBef>
              <a:buAutoNum type="alphaLcParenBoth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Gefahr?</a:t>
            </a:r>
          </a:p>
          <a:p>
            <a:pPr marL="2049463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s.o. (+)</a:t>
            </a:r>
          </a:p>
          <a:p>
            <a:pPr marL="1254125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  <a:tab pos="1706563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(b) 	Beigeladener = </a:t>
            </a:r>
            <a:r>
              <a:rPr lang="de-DE" sz="2100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S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törer?</a:t>
            </a:r>
          </a:p>
          <a:p>
            <a:pPr marL="1954213" indent="-24765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§§ 219, 246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LVwG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 (+)</a:t>
            </a:r>
          </a:p>
          <a:p>
            <a:pPr marL="1954213" indent="-24765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(P) „Reizen“ des Hundes</a:t>
            </a:r>
          </a:p>
          <a:p>
            <a:pPr marL="2333625" indent="-357188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unerheblich, da typischer Geschehensablauf, für den der Unterhalter einzustehen hat</a:t>
            </a:r>
          </a:p>
          <a:p>
            <a:pPr marL="1954213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Effektivität der Gefahrenabwehr; Verschulden unerheblich</a:t>
            </a:r>
          </a:p>
          <a:p>
            <a:pPr marL="1711325" indent="-457200" defTabSz="896938">
              <a:lnSpc>
                <a:spcPct val="100000"/>
              </a:lnSpc>
              <a:spcBef>
                <a:spcPts val="1270"/>
              </a:spcBef>
              <a:buAutoNum type="alphaLcParenBoth" startAt="3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Rechtsfolge</a:t>
            </a:r>
          </a:p>
          <a:p>
            <a:pPr marL="2049463" indent="-342900" defTabSz="896938">
              <a:lnSpc>
                <a:spcPct val="100000"/>
              </a:lnSpc>
              <a:spcBef>
                <a:spcPts val="1270"/>
              </a:spcBef>
              <a:buFontTx/>
              <a:buChar char="-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(P) Ermessen,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grds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nur Anspruch auf ermessensfehlerfreie Bescheidung</a:t>
            </a:r>
          </a:p>
          <a:p>
            <a:pPr marL="2049463" indent="-342900" defTabSz="896938">
              <a:lnSpc>
                <a:spcPct val="100000"/>
              </a:lnSpc>
              <a:spcBef>
                <a:spcPts val="1270"/>
              </a:spcBef>
              <a:buFontTx/>
              <a:buChar char="-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hier wegen Betroffenheit von Art. 2 II 1 GG und hoher Wiederholungswahrscheinlichkeit aber Ermessensreduzierung auf Null</a:t>
            </a:r>
          </a:p>
          <a:p>
            <a:pPr marL="1706563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  <a:p>
            <a:pPr marL="1706563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5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441254"/>
            <a:ext cx="79749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Differenzierung zwischen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Sicherungs-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Regelungsanordnung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00643" y="1807463"/>
            <a:ext cx="6303645" cy="311150"/>
          </a:xfrm>
          <a:custGeom>
            <a:avLst/>
            <a:gdLst/>
            <a:ahLst/>
            <a:cxnLst/>
            <a:rect l="l" t="t" r="r" b="b"/>
            <a:pathLst>
              <a:path w="6303645" h="311150">
                <a:moveTo>
                  <a:pt x="6303276" y="269760"/>
                </a:moveTo>
                <a:lnTo>
                  <a:pt x="6207264" y="211848"/>
                </a:lnTo>
                <a:lnTo>
                  <a:pt x="6204775" y="244081"/>
                </a:lnTo>
                <a:lnTo>
                  <a:pt x="3156267" y="736"/>
                </a:lnTo>
                <a:lnTo>
                  <a:pt x="3156204" y="0"/>
                </a:lnTo>
                <a:lnTo>
                  <a:pt x="3151632" y="368"/>
                </a:lnTo>
                <a:lnTo>
                  <a:pt x="3147072" y="0"/>
                </a:lnTo>
                <a:lnTo>
                  <a:pt x="3146996" y="736"/>
                </a:lnTo>
                <a:lnTo>
                  <a:pt x="98996" y="244043"/>
                </a:lnTo>
                <a:lnTo>
                  <a:pt x="96012" y="211848"/>
                </a:lnTo>
                <a:lnTo>
                  <a:pt x="0" y="269760"/>
                </a:lnTo>
                <a:lnTo>
                  <a:pt x="105156" y="310908"/>
                </a:lnTo>
                <a:lnTo>
                  <a:pt x="102209" y="278904"/>
                </a:lnTo>
                <a:lnTo>
                  <a:pt x="102082" y="277558"/>
                </a:lnTo>
                <a:lnTo>
                  <a:pt x="3151632" y="34150"/>
                </a:lnTo>
                <a:lnTo>
                  <a:pt x="6202197" y="277647"/>
                </a:lnTo>
                <a:lnTo>
                  <a:pt x="6199644" y="310908"/>
                </a:lnTo>
                <a:lnTo>
                  <a:pt x="6280239" y="278904"/>
                </a:lnTo>
                <a:lnTo>
                  <a:pt x="6303276" y="269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0324" y="1924204"/>
            <a:ext cx="3575050" cy="194881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S.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1: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Sicherungsanordnung</a:t>
            </a:r>
            <a:endParaRPr sz="2100" dirty="0">
              <a:latin typeface="Arial"/>
              <a:cs typeface="Arial"/>
            </a:endParaRPr>
          </a:p>
          <a:p>
            <a:pPr marL="327660" marR="4445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gerichtet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Erhaltung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des </a:t>
            </a:r>
            <a:r>
              <a:rPr sz="2100" dirty="0">
                <a:latin typeface="Arial"/>
                <a:cs typeface="Arial"/>
              </a:rPr>
              <a:t>status</a:t>
            </a:r>
            <a:r>
              <a:rPr sz="2100" spc="-25" dirty="0">
                <a:latin typeface="Arial"/>
                <a:cs typeface="Arial"/>
              </a:rPr>
              <a:t> quo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Unterlassen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40714" y="1924204"/>
            <a:ext cx="3815715" cy="242887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S.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2: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Regelungsanordnung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gerichtet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Erweiterung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des </a:t>
            </a:r>
            <a:r>
              <a:rPr sz="2100" dirty="0">
                <a:latin typeface="Arial"/>
                <a:cs typeface="Arial"/>
              </a:rPr>
              <a:t>status</a:t>
            </a:r>
            <a:r>
              <a:rPr sz="2100" spc="-25" dirty="0">
                <a:latin typeface="Arial"/>
                <a:cs typeface="Arial"/>
              </a:rPr>
              <a:t> quo</a:t>
            </a:r>
            <a:endParaRPr sz="2100" dirty="0">
              <a:latin typeface="Arial"/>
              <a:cs typeface="Arial"/>
            </a:endParaRPr>
          </a:p>
          <a:p>
            <a:pPr marL="327660" marR="169545" indent="-315595">
              <a:lnSpc>
                <a:spcPts val="3779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positive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Leistung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Fest- stellung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95900" y="902208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46191" y="2007108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0"/>
                </a:moveTo>
                <a:lnTo>
                  <a:pt x="0" y="2368296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00" y="1"/>
            <a:ext cx="2755900" cy="1407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build="p"/>
      <p:bldP spid="5" grpId="0" build="p"/>
      <p:bldP spid="6" grpId="0" animBg="1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9900" y="581025"/>
            <a:ext cx="8382000" cy="489749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2049463" indent="-342900" defTabSz="896938">
              <a:lnSpc>
                <a:spcPct val="100000"/>
              </a:lnSpc>
              <a:spcBef>
                <a:spcPts val="1270"/>
              </a:spcBef>
              <a:buFontTx/>
              <a:buChar char="-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Antrag zu unbestimmt?</a:t>
            </a:r>
          </a:p>
          <a:p>
            <a:pPr marL="2406650" indent="-342900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(-) </a:t>
            </a:r>
          </a:p>
          <a:p>
            <a:pPr marL="2063750" indent="-357188" defTabSz="896938">
              <a:lnSpc>
                <a:spcPct val="100000"/>
              </a:lnSpc>
              <a:spcBef>
                <a:spcPts val="1270"/>
              </a:spcBef>
              <a:buFontTx/>
              <a:buChar char="-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 246 Satz 2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LVwG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: Maulkorb kollidiert nicht mit artgerechter Haltung, insb. nicht in Abwägung mit Rechtsgütern der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ASt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</a:t>
            </a:r>
          </a:p>
          <a:p>
            <a:pPr marL="1079500" indent="-365125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Anordnungsanspruch (+)</a:t>
            </a:r>
          </a:p>
          <a:p>
            <a:pPr marL="1079500" indent="-365125" defTabSz="896938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auch Glaubhaftmachung, § 123 III VwGO </a:t>
            </a: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iVm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 §§ 920 II, 294 ZPO (+)</a:t>
            </a:r>
          </a:p>
          <a:p>
            <a:pPr marL="714375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bb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Anordnungsgrund (+)</a:t>
            </a:r>
          </a:p>
          <a:p>
            <a:pPr marL="357188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 Antrag zu 1. (+)</a:t>
            </a:r>
          </a:p>
          <a:p>
            <a:pPr marL="1706563" defTabSz="896938">
              <a:lnSpc>
                <a:spcPct val="100000"/>
              </a:lnSpc>
              <a:spcBef>
                <a:spcPts val="1270"/>
              </a:spcBef>
              <a:tabLst>
                <a:tab pos="539750" algn="l"/>
              </a:tabLst>
            </a:pP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9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9900" y="1038225"/>
            <a:ext cx="9753600" cy="639790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rabicPeriod"/>
              <a:tabLst>
                <a:tab pos="644525" algn="l"/>
              </a:tabLst>
            </a:pP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4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spc="-4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 2</a:t>
            </a:r>
            <a:r>
              <a:rPr lang="de-DE" sz="2100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</a:p>
          <a:p>
            <a:pPr marL="627063" indent="-614363">
              <a:lnSpc>
                <a:spcPct val="100000"/>
              </a:lnSpc>
              <a:spcBef>
                <a:spcPts val="1270"/>
              </a:spcBef>
              <a:buAutoNum type="alphaLcPeriod"/>
              <a:tabLst>
                <a:tab pos="627063" algn="l"/>
              </a:tabLst>
            </a:pPr>
            <a:r>
              <a:rPr lang="de-DE" sz="2100" u="sng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Sachentscheidungvoraussetzungen</a:t>
            </a:r>
            <a:endParaRPr lang="de-DE" sz="2100" u="sng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627063" algn="l"/>
              </a:tabLst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aa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 Verwaltungsrechtsweg (+)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bb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. statthafte Antragsart</a:t>
            </a:r>
          </a:p>
          <a:p>
            <a:pPr marL="1422400" indent="-342900">
              <a:lnSpc>
                <a:spcPct val="100000"/>
              </a:lnSpc>
              <a:spcBef>
                <a:spcPts val="1270"/>
              </a:spcBef>
              <a:buFont typeface="Wingdings" panose="05000000000000000000" pitchFamily="2" charset="2"/>
              <a:buChar char="à"/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§ 123 I VwGO (+)</a:t>
            </a:r>
          </a:p>
          <a:p>
            <a:pPr marL="627063">
              <a:lnSpc>
                <a:spcPct val="100000"/>
              </a:lnSpc>
              <a:spcBef>
                <a:spcPts val="1270"/>
              </a:spcBef>
            </a:pP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Wingdings" panose="05000000000000000000" pitchFamily="2" charset="2"/>
              </a:rPr>
              <a:t>cc. Antragsbefugnis </a:t>
            </a:r>
          </a:p>
          <a:p>
            <a:pPr marL="1436688" marR="5080" indent="-357188">
              <a:lnSpc>
                <a:spcPts val="3790"/>
              </a:lnSpc>
              <a:spcBef>
                <a:spcPts val="330"/>
              </a:spcBef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2100" dirty="0" smtClean="0">
                <a:latin typeface="Arial"/>
                <a:cs typeface="Arial"/>
              </a:rPr>
              <a:t>Zwangsgeldandrohung</a:t>
            </a:r>
            <a:r>
              <a:rPr lang="de-DE" sz="2100" spc="3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zur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Durchsetzung</a:t>
            </a:r>
            <a:r>
              <a:rPr lang="de-DE" sz="2100" spc="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von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HDU-</a:t>
            </a:r>
            <a:r>
              <a:rPr lang="de-DE" sz="2100" spc="-85" dirty="0" smtClean="0">
                <a:latin typeface="Arial"/>
                <a:cs typeface="Arial"/>
              </a:rPr>
              <a:t>VA</a:t>
            </a:r>
            <a:r>
              <a:rPr lang="de-DE" sz="2100" spc="-75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grds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rechtlich</a:t>
            </a:r>
            <a:r>
              <a:rPr lang="de-DE" sz="2100" spc="15" dirty="0" smtClean="0">
                <a:latin typeface="Arial"/>
                <a:cs typeface="Arial"/>
              </a:rPr>
              <a:t> </a:t>
            </a:r>
            <a:r>
              <a:rPr lang="de-DE" sz="2100" spc="-20" dirty="0" smtClean="0">
                <a:latin typeface="Arial"/>
                <a:cs typeface="Arial"/>
              </a:rPr>
              <a:t>mög</a:t>
            </a:r>
            <a:r>
              <a:rPr lang="de-DE" sz="2100" dirty="0" smtClean="0">
                <a:latin typeface="Arial"/>
                <a:cs typeface="Arial"/>
              </a:rPr>
              <a:t>lich: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§§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228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I,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235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</a:t>
            </a:r>
            <a:r>
              <a:rPr lang="de-DE" sz="2100" spc="-4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Nr.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1,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236,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237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spc="-20" dirty="0" err="1" smtClean="0">
                <a:latin typeface="Arial"/>
                <a:cs typeface="Arial"/>
              </a:rPr>
              <a:t>LVwG</a:t>
            </a:r>
            <a:endParaRPr lang="de-DE" sz="2100" dirty="0" smtClean="0">
              <a:latin typeface="Arial"/>
              <a:cs typeface="Arial"/>
            </a:endParaRPr>
          </a:p>
          <a:p>
            <a:pPr marL="1436688" marR="170180" indent="-357188">
              <a:lnSpc>
                <a:spcPts val="3779"/>
              </a:lnSpc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aber</a:t>
            </a:r>
            <a:r>
              <a:rPr lang="de-DE" sz="2100" spc="10" dirty="0" smtClean="0">
                <a:latin typeface="Arial"/>
                <a:cs typeface="Arial"/>
              </a:rPr>
              <a:t> </a:t>
            </a:r>
            <a:r>
              <a:rPr lang="de-DE" sz="2100" dirty="0">
                <a:latin typeface="Arial"/>
                <a:cs typeface="Arial"/>
              </a:rPr>
              <a:t>kein </a:t>
            </a:r>
            <a:r>
              <a:rPr lang="de-DE" sz="2100" dirty="0" err="1">
                <a:latin typeface="Arial"/>
                <a:cs typeface="Arial"/>
              </a:rPr>
              <a:t>subj</a:t>
            </a:r>
            <a:r>
              <a:rPr lang="de-DE" sz="2100" dirty="0">
                <a:latin typeface="Arial"/>
                <a:cs typeface="Arial"/>
              </a:rPr>
              <a:t>. Recht der </a:t>
            </a:r>
            <a:r>
              <a:rPr lang="de-DE" sz="2100" dirty="0" err="1">
                <a:latin typeface="Arial"/>
                <a:cs typeface="Arial"/>
              </a:rPr>
              <a:t>ASt</a:t>
            </a:r>
            <a:r>
              <a:rPr lang="de-DE" sz="2100" dirty="0">
                <a:latin typeface="Arial"/>
                <a:cs typeface="Arial"/>
              </a:rPr>
              <a:t>. auf Durchführung der Verwaltungsvollstreckung, da primär Allgemeininteresse, für </a:t>
            </a:r>
            <a:r>
              <a:rPr lang="de-DE" sz="2100" dirty="0" err="1">
                <a:latin typeface="Arial"/>
                <a:cs typeface="Arial"/>
              </a:rPr>
              <a:t>ASt</a:t>
            </a:r>
            <a:r>
              <a:rPr lang="de-DE" sz="2100" dirty="0">
                <a:latin typeface="Arial"/>
                <a:cs typeface="Arial"/>
              </a:rPr>
              <a:t>. nur „Reflex“ (kein „Gesetzesvollziehungsanspruch“; </a:t>
            </a:r>
            <a:r>
              <a:rPr lang="de-DE" sz="2100" dirty="0" err="1">
                <a:latin typeface="Arial"/>
                <a:cs typeface="Arial"/>
              </a:rPr>
              <a:t>a.A</a:t>
            </a:r>
            <a:r>
              <a:rPr lang="de-DE" sz="2100" dirty="0">
                <a:latin typeface="Arial"/>
                <a:cs typeface="Arial"/>
              </a:rPr>
              <a:t>. vertretbar, vgl. </a:t>
            </a:r>
            <a:r>
              <a:rPr lang="de-DE" sz="2100" dirty="0" err="1">
                <a:latin typeface="Arial"/>
                <a:cs typeface="Arial"/>
              </a:rPr>
              <a:t>Nds.OVG</a:t>
            </a:r>
            <a:r>
              <a:rPr lang="de-DE" sz="2100" dirty="0">
                <a:latin typeface="Arial"/>
                <a:cs typeface="Arial"/>
              </a:rPr>
              <a:t>, 1 LB 128/13</a:t>
            </a:r>
            <a:r>
              <a:rPr lang="de-DE" sz="2100" dirty="0" smtClean="0">
                <a:latin typeface="Arial"/>
                <a:cs typeface="Arial"/>
              </a:rPr>
              <a:t>)</a:t>
            </a:r>
          </a:p>
          <a:p>
            <a:pPr marL="627063" marR="170180">
              <a:lnSpc>
                <a:spcPts val="3779"/>
              </a:lnSpc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 Antrag zu 2. (-)</a:t>
            </a:r>
            <a:endParaRPr lang="de-DE" sz="2100" spc="-50" dirty="0" smtClean="0">
              <a:uFill>
                <a:solidFill>
                  <a:srgbClr val="000000"/>
                </a:solidFill>
              </a:uFill>
              <a:latin typeface="Arial"/>
              <a:cs typeface="Arial"/>
              <a:sym typeface="Wingdings" panose="05000000000000000000" pitchFamily="2" charset="2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7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55714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dirty="0" smtClean="0"/>
              <a:t>Kopf</a:t>
            </a:r>
            <a:r>
              <a:rPr dirty="0"/>
              <a:t>,</a:t>
            </a:r>
            <a:r>
              <a:rPr spc="-70" dirty="0"/>
              <a:t> </a:t>
            </a:r>
            <a:r>
              <a:rPr dirty="0"/>
              <a:t>Rubrum,</a:t>
            </a:r>
            <a:r>
              <a:rPr spc="-70" dirty="0"/>
              <a:t> </a:t>
            </a:r>
            <a:r>
              <a:rPr spc="-20" dirty="0"/>
              <a:t>Tenor</a:t>
            </a:r>
            <a:r>
              <a:rPr spc="-70" dirty="0"/>
              <a:t> </a:t>
            </a:r>
            <a:r>
              <a:rPr spc="-10" dirty="0"/>
              <a:t>(Besonderheiten)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7916" y="1759730"/>
            <a:ext cx="9451975" cy="4414029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„Beschluss“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(nicht: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„Im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Namen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</a:t>
            </a:r>
            <a:r>
              <a:rPr sz="2100" spc="-10" dirty="0">
                <a:latin typeface="Arial"/>
                <a:cs typeface="Arial"/>
              </a:rPr>
              <a:t>Volkes“)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zwei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.,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gesetzlich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vertreten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Eltern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(mit</a:t>
            </a:r>
            <a:r>
              <a:rPr sz="2100" spc="-10" dirty="0">
                <a:latin typeface="Arial"/>
                <a:cs typeface="Arial"/>
              </a:rPr>
              <a:t> Verfahrensbevollmächtigtem)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beigeladen: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Hundehalter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(mit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Verfahrensbevollmächtigtem)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„beschlossen“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Hauptsache: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-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teilweise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erfolgreich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(bzgl.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Ordnungsverfügung)</a:t>
            </a:r>
            <a:endParaRPr sz="2100" dirty="0">
              <a:latin typeface="Arial"/>
              <a:cs typeface="Arial"/>
            </a:endParaRPr>
          </a:p>
          <a:p>
            <a:pPr marL="190690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-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lang="de-DE" sz="2100" dirty="0" smtClean="0">
                <a:latin typeface="Arial"/>
                <a:cs typeface="Arial"/>
              </a:rPr>
              <a:t>Ü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Ablehnung</a:t>
            </a:r>
            <a:endParaRPr sz="2100" dirty="0">
              <a:latin typeface="Arial"/>
              <a:cs typeface="Arial"/>
            </a:endParaRPr>
          </a:p>
          <a:p>
            <a:pPr marL="1275715" marR="148590" indent="-1263650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Kosten:Teilung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(Quote),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Gesamtschuldner,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Beteiligung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Beigela- </a:t>
            </a:r>
            <a:r>
              <a:rPr sz="2100" spc="-20" dirty="0">
                <a:latin typeface="Arial"/>
                <a:cs typeface="Arial"/>
              </a:rPr>
              <a:t>denen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Tenor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zur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vorläufigen </a:t>
            </a:r>
            <a:r>
              <a:rPr sz="2100" dirty="0" err="1">
                <a:latin typeface="Arial"/>
                <a:cs typeface="Arial"/>
              </a:rPr>
              <a:t>Vollstreckbarkeit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(§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168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2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35140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spc="-10" dirty="0" err="1" smtClean="0"/>
              <a:t>Nebenentscheidungen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8145145" cy="180177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Kostenteilung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(Quote):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155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lang="de-DE" sz="2100" spc="-15" dirty="0" smtClean="0">
                <a:latin typeface="Arial"/>
                <a:cs typeface="Arial"/>
              </a:rPr>
              <a:t>1 </a:t>
            </a:r>
            <a:r>
              <a:rPr sz="2100" spc="-20" dirty="0" err="1" smtClean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Beigeladene</a:t>
            </a:r>
            <a:r>
              <a:rPr lang="de-DE" sz="2100" dirty="0" smtClean="0">
                <a:latin typeface="Arial"/>
                <a:cs typeface="Arial"/>
              </a:rPr>
              <a:t>r sowohl kostenpflichtig (</a:t>
            </a:r>
            <a:r>
              <a:rPr sz="2100" dirty="0" smtClean="0">
                <a:latin typeface="Arial"/>
                <a:cs typeface="Arial"/>
              </a:rPr>
              <a:t>§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154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20" dirty="0" err="1" smtClean="0">
                <a:latin typeface="Arial"/>
                <a:cs typeface="Arial"/>
              </a:rPr>
              <a:t>VwGO</a:t>
            </a:r>
            <a:r>
              <a:rPr lang="de-DE" sz="2100" spc="-20" dirty="0" smtClean="0">
                <a:latin typeface="Arial"/>
                <a:cs typeface="Arial"/>
              </a:rPr>
              <a:t>) als auch erstattungsberechtigt (§ 162 III VwGO)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Gesamtschuldner: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159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S</a:t>
            </a:r>
            <a:r>
              <a:rPr lang="de-DE" sz="2100" dirty="0" smtClean="0">
                <a:latin typeface="Arial"/>
                <a:cs typeface="Arial"/>
              </a:rPr>
              <a:t>atz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 err="1" smtClean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2300" y="962025"/>
            <a:ext cx="9384030" cy="5856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7660" marR="5080" indent="-315595">
              <a:lnSpc>
                <a:spcPct val="150300"/>
              </a:lnSpc>
              <a:spcBef>
                <a:spcPts val="105"/>
              </a:spcBef>
            </a:pPr>
            <a:r>
              <a:rPr lang="de-DE" sz="2100" b="1" dirty="0" smtClean="0">
                <a:latin typeface="Arial"/>
                <a:cs typeface="Arial"/>
              </a:rPr>
              <a:t>Tenor:</a:t>
            </a:r>
          </a:p>
          <a:p>
            <a:pPr marL="327660" marR="5080" indent="-315595">
              <a:lnSpc>
                <a:spcPct val="150300"/>
              </a:lnSpc>
              <a:spcBef>
                <a:spcPts val="105"/>
              </a:spcBef>
            </a:pPr>
            <a:r>
              <a:rPr lang="de-DE" sz="2100" i="1" dirty="0" smtClean="0">
                <a:latin typeface="Arial"/>
                <a:cs typeface="Arial"/>
              </a:rPr>
              <a:t>→ Die Antragsgegnerin wird im </a:t>
            </a:r>
            <a:r>
              <a:rPr lang="de-DE" sz="2100" i="1" dirty="0">
                <a:latin typeface="Arial"/>
                <a:cs typeface="Arial"/>
              </a:rPr>
              <a:t>Wege der einstweiligen Anordnung </a:t>
            </a:r>
            <a:r>
              <a:rPr lang="de-DE" sz="2100" i="1" dirty="0" smtClean="0">
                <a:latin typeface="Arial"/>
                <a:cs typeface="Arial"/>
              </a:rPr>
              <a:t>verpflichtet</a:t>
            </a:r>
            <a:r>
              <a:rPr lang="de-DE" sz="2100" i="1" dirty="0">
                <a:latin typeface="Arial"/>
                <a:cs typeface="Arial"/>
              </a:rPr>
              <a:t>, dem Beigeladenen durch </a:t>
            </a:r>
            <a:r>
              <a:rPr lang="de-DE" sz="2100" i="1" dirty="0" smtClean="0">
                <a:latin typeface="Arial"/>
                <a:cs typeface="Arial"/>
              </a:rPr>
              <a:t>Ordnungsverfügung aufzugeben</a:t>
            </a:r>
            <a:r>
              <a:rPr lang="de-DE" sz="2100" i="1" dirty="0">
                <a:latin typeface="Arial"/>
                <a:cs typeface="Arial"/>
              </a:rPr>
              <a:t>, seinem Dobermannrüden außerhalb des Hauses einen Maulkorb </a:t>
            </a:r>
            <a:r>
              <a:rPr lang="de-DE" sz="2100" i="1" dirty="0" smtClean="0">
                <a:latin typeface="Arial"/>
                <a:cs typeface="Arial"/>
              </a:rPr>
              <a:t>anzulegen, bis bestandskräftig über den Antrag der Antragsteller vom 24.4.2017 entschieden ist. Im Übrigen wird der Antrag abgelehnt.</a:t>
            </a:r>
            <a:endParaRPr lang="de-DE" sz="2100" i="1" dirty="0">
              <a:latin typeface="Arial"/>
              <a:cs typeface="Arial"/>
            </a:endParaRPr>
          </a:p>
          <a:p>
            <a:pPr marL="327660" marR="5080" indent="-315595">
              <a:lnSpc>
                <a:spcPct val="150300"/>
              </a:lnSpc>
              <a:spcBef>
                <a:spcPts val="105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Verfahrens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tragen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0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 als</a:t>
            </a:r>
            <a:r>
              <a:rPr sz="2100" i="1" spc="-10" dirty="0">
                <a:latin typeface="Arial"/>
                <a:cs typeface="Arial"/>
              </a:rPr>
              <a:t> Gesamtschuld- </a:t>
            </a:r>
            <a:r>
              <a:rPr sz="2100" i="1" dirty="0">
                <a:latin typeface="Arial"/>
                <a:cs typeface="Arial"/>
              </a:rPr>
              <a:t>ner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Hälfte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Gerichtskosten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sowie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außergerichtlichen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der </a:t>
            </a:r>
            <a:r>
              <a:rPr sz="2100" i="1" dirty="0">
                <a:latin typeface="Arial"/>
                <a:cs typeface="Arial"/>
              </a:rPr>
              <a:t>Antragsgegnerin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und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 Beigeladenen.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Antragsgegnerin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und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Bei- </a:t>
            </a:r>
            <a:r>
              <a:rPr sz="2100" i="1" dirty="0">
                <a:latin typeface="Arial"/>
                <a:cs typeface="Arial"/>
              </a:rPr>
              <a:t>geladene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tragen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je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Viertel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Gerichtskosten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und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außergerichtlichen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Antragsteller.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Übrigen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tragen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Beteiligten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ihre</a:t>
            </a:r>
            <a:r>
              <a:rPr sz="2100" i="1" spc="-10" dirty="0">
                <a:latin typeface="Arial"/>
                <a:cs typeface="Arial"/>
              </a:rPr>
              <a:t> außerge- </a:t>
            </a:r>
            <a:r>
              <a:rPr sz="2100" i="1" dirty="0">
                <a:latin typeface="Arial"/>
                <a:cs typeface="Arial"/>
              </a:rPr>
              <a:t>richtlichen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selbst.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279" y="1281286"/>
            <a:ext cx="10000615" cy="5924699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57225" indent="-631825">
              <a:lnSpc>
                <a:spcPct val="100000"/>
              </a:lnSpc>
              <a:spcBef>
                <a:spcPts val="1360"/>
              </a:spcBef>
              <a:buAutoNum type="alphaLcParenR"/>
              <a:tabLst>
                <a:tab pos="6572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Ausländerrecht</a:t>
            </a:r>
            <a:endParaRPr sz="2100" dirty="0">
              <a:latin typeface="Arial"/>
              <a:cs typeface="Arial"/>
            </a:endParaRPr>
          </a:p>
          <a:p>
            <a:pPr marL="971550" marR="17780" lvl="1" indent="-315595">
              <a:lnSpc>
                <a:spcPts val="3790"/>
              </a:lnSpc>
              <a:spcBef>
                <a:spcPts val="325"/>
              </a:spcBef>
              <a:buChar char="-"/>
              <a:tabLst>
                <a:tab pos="971550" algn="l"/>
              </a:tabLst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81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III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AufenthG: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Beantragt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</a:t>
            </a:r>
            <a:r>
              <a:rPr sz="2100" i="1" spc="-10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Ausländer,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sich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rechtmäßig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Bundes- </a:t>
            </a:r>
            <a:r>
              <a:rPr sz="2100" i="1" dirty="0">
                <a:latin typeface="Arial"/>
                <a:cs typeface="Arial"/>
              </a:rPr>
              <a:t>gebiet aufhält,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ohne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einen</a:t>
            </a:r>
            <a:r>
              <a:rPr sz="2100" i="1" spc="-7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Aufenthaltstitel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besitzen,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Erteilung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eines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Aufenthaltstitels</a:t>
            </a:r>
            <a:r>
              <a:rPr sz="2100" i="1" dirty="0">
                <a:latin typeface="Arial"/>
                <a:cs typeface="Arial"/>
              </a:rPr>
              <a:t>,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gilt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sein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Aufenthalt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bis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zur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Entscheidung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6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Ausländerbe- </a:t>
            </a:r>
            <a:r>
              <a:rPr sz="2100" i="1" dirty="0">
                <a:latin typeface="Arial"/>
                <a:cs typeface="Arial"/>
              </a:rPr>
              <a:t>hörde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als</a:t>
            </a:r>
            <a:r>
              <a:rPr sz="2100" b="1" i="1" spc="-5" dirty="0">
                <a:latin typeface="Arial"/>
                <a:cs typeface="Arial"/>
              </a:rPr>
              <a:t> </a:t>
            </a:r>
            <a:r>
              <a:rPr sz="2100" b="1" i="1" spc="-10" dirty="0">
                <a:latin typeface="Arial"/>
                <a:cs typeface="Arial"/>
              </a:rPr>
              <a:t>erlaubt</a:t>
            </a:r>
            <a:r>
              <a:rPr sz="2100" i="1" spc="-10" dirty="0">
                <a:latin typeface="Arial"/>
                <a:cs typeface="Arial"/>
              </a:rPr>
              <a:t>.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  <a:p>
            <a:pPr marL="971550" marR="108585" lvl="1" indent="-315595">
              <a:lnSpc>
                <a:spcPts val="3779"/>
              </a:lnSpc>
              <a:spcBef>
                <a:spcPts val="15"/>
              </a:spcBef>
              <a:buChar char="-"/>
              <a:tabLst>
                <a:tab pos="971550" algn="l"/>
              </a:tabLst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84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AufenthG: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Widerspruch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und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Klage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gegen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Ablehnung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eines </a:t>
            </a:r>
            <a:r>
              <a:rPr sz="2100" i="1" dirty="0">
                <a:latin typeface="Arial"/>
                <a:cs typeface="Arial"/>
              </a:rPr>
              <a:t>Antrages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Erteilung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oder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Verlängerung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Aufenthaltstitels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haben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keine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aufschiebende</a:t>
            </a:r>
            <a:r>
              <a:rPr sz="2100" i="1" spc="3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Wirkung.</a:t>
            </a:r>
            <a:r>
              <a:rPr sz="2100" dirty="0">
                <a:latin typeface="Arial"/>
                <a:cs typeface="Arial"/>
              </a:rPr>
              <a:t>“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559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Erteilung des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Aufenthaltstitels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abgelehnt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worden. </a:t>
            </a:r>
            <a:r>
              <a:rPr sz="2100" spc="-10" dirty="0">
                <a:latin typeface="Arial"/>
                <a:cs typeface="Arial"/>
              </a:rPr>
              <a:t>Rechtsschutz?</a:t>
            </a:r>
            <a:endParaRPr sz="2100" dirty="0">
              <a:latin typeface="Arial"/>
              <a:cs typeface="Arial"/>
            </a:endParaRPr>
          </a:p>
          <a:p>
            <a:pPr marL="971550" marR="426084" indent="-315595">
              <a:lnSpc>
                <a:spcPts val="3790"/>
              </a:lnSpc>
              <a:spcBef>
                <a:spcPts val="1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=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VerpflKl.,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lang="de-DE" sz="2100" spc="-20" dirty="0" smtClean="0">
                <a:latin typeface="Arial"/>
                <a:cs typeface="Arial"/>
              </a:rPr>
              <a:t>daher vorl. </a:t>
            </a:r>
            <a:r>
              <a:rPr lang="de-DE" sz="2100" spc="-20" dirty="0" err="1" smtClean="0">
                <a:latin typeface="Arial"/>
                <a:cs typeface="Arial"/>
              </a:rPr>
              <a:t>Rs</a:t>
            </a:r>
            <a:r>
              <a:rPr lang="de-DE" sz="2100" spc="-20" dirty="0" smtClean="0">
                <a:latin typeface="Arial"/>
                <a:cs typeface="Arial"/>
              </a:rPr>
              <a:t>. eigentlich nach § 123 I VwGO</a:t>
            </a:r>
          </a:p>
          <a:p>
            <a:pPr marL="971550" marR="426084" indent="-315595">
              <a:lnSpc>
                <a:spcPts val="3790"/>
              </a:lnSpc>
              <a:spcBef>
                <a:spcPts val="130"/>
              </a:spcBef>
            </a:pPr>
            <a:r>
              <a:rPr lang="de-DE" sz="2100" dirty="0" smtClean="0">
                <a:latin typeface="Arial"/>
                <a:cs typeface="Arial"/>
              </a:rPr>
              <a:t>→ hier aber </a:t>
            </a:r>
            <a:r>
              <a:rPr sz="2100" dirty="0" err="1" smtClean="0">
                <a:latin typeface="Arial"/>
                <a:cs typeface="Arial"/>
              </a:rPr>
              <a:t>vorl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R</a:t>
            </a:r>
            <a:r>
              <a:rPr lang="de-DE" sz="2100" dirty="0" smtClean="0">
                <a:latin typeface="Arial"/>
                <a:cs typeface="Arial"/>
              </a:rPr>
              <a:t>s.</a:t>
            </a:r>
            <a:r>
              <a:rPr sz="210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nach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0" dirty="0" err="1">
                <a:latin typeface="Arial"/>
                <a:cs typeface="Arial"/>
              </a:rPr>
              <a:t>VwGO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</a:t>
            </a:r>
            <a:r>
              <a:rPr lang="de-DE" sz="2100" dirty="0" smtClean="0">
                <a:latin typeface="Arial"/>
                <a:cs typeface="Arial"/>
              </a:rPr>
              <a:t>Grund: bei </a:t>
            </a:r>
            <a:r>
              <a:rPr sz="2100" dirty="0" err="1" smtClean="0">
                <a:latin typeface="Arial"/>
                <a:cs typeface="Arial"/>
              </a:rPr>
              <a:t>Suspendierung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Ablehnungs</a:t>
            </a:r>
            <a:r>
              <a:rPr sz="2100" spc="-10" dirty="0" smtClean="0">
                <a:latin typeface="Arial"/>
                <a:cs typeface="Arial"/>
              </a:rPr>
              <a:t>-</a:t>
            </a:r>
            <a:r>
              <a:rPr sz="2100" dirty="0" smtClean="0">
                <a:latin typeface="Arial"/>
                <a:cs typeface="Arial"/>
              </a:rPr>
              <a:t>VA</a:t>
            </a:r>
            <a:r>
              <a:rPr lang="de-DE" sz="2100" dirty="0" smtClean="0">
                <a:latin typeface="Arial"/>
                <a:cs typeface="Arial"/>
              </a:rPr>
              <a:t> greift die </a:t>
            </a:r>
            <a:r>
              <a:rPr sz="2100" dirty="0" err="1" smtClean="0">
                <a:latin typeface="Arial"/>
                <a:cs typeface="Arial"/>
              </a:rPr>
              <a:t>Erlaubnisfiktion</a:t>
            </a:r>
            <a:r>
              <a:rPr lang="de-DE" sz="2100" dirty="0" smtClean="0">
                <a:latin typeface="Arial"/>
                <a:cs typeface="Arial"/>
              </a:rPr>
              <a:t> nach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81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III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0" dirty="0" err="1">
                <a:latin typeface="Arial"/>
                <a:cs typeface="Arial"/>
              </a:rPr>
              <a:t>AufenthG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sz="1575" baseline="-7936" dirty="0">
              <a:latin typeface="Times New Roman"/>
              <a:cs typeface="Times New Roman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17240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b)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Baurecht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7916" y="1759730"/>
            <a:ext cx="9397984" cy="33746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123825" indent="-315595" algn="just">
              <a:lnSpc>
                <a:spcPct val="150500"/>
              </a:lnSpc>
              <a:spcBef>
                <a:spcPts val="100"/>
              </a:spcBef>
            </a:pPr>
            <a:r>
              <a:rPr sz="2100" dirty="0" smtClean="0">
                <a:latin typeface="Arial"/>
                <a:cs typeface="Arial"/>
              </a:rPr>
              <a:t>-</a:t>
            </a:r>
            <a:r>
              <a:rPr lang="de-DE" sz="2100" spc="275" dirty="0">
                <a:latin typeface="Arial"/>
                <a:cs typeface="Arial"/>
              </a:rPr>
              <a:t>	</a:t>
            </a:r>
            <a:r>
              <a:rPr sz="2100" dirty="0" smtClean="0">
                <a:latin typeface="Arial"/>
                <a:cs typeface="Arial"/>
              </a:rPr>
              <a:t>§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61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HBauO: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Genehmigung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[im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vereinfachten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Baugenehmigungs- </a:t>
            </a:r>
            <a:r>
              <a:rPr sz="2100" i="1" dirty="0">
                <a:latin typeface="Arial"/>
                <a:cs typeface="Arial"/>
              </a:rPr>
              <a:t>verfahren]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gilt</a:t>
            </a:r>
            <a:r>
              <a:rPr sz="2100" b="1" i="1" spc="-15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als</a:t>
            </a:r>
            <a:r>
              <a:rPr sz="2100" b="1" i="1" spc="-20" dirty="0">
                <a:latin typeface="Arial"/>
                <a:cs typeface="Arial"/>
              </a:rPr>
              <a:t> </a:t>
            </a:r>
            <a:r>
              <a:rPr sz="2100" b="1" i="1" dirty="0">
                <a:latin typeface="Arial"/>
                <a:cs typeface="Arial"/>
              </a:rPr>
              <a:t>erteilt</a:t>
            </a:r>
            <a:r>
              <a:rPr sz="2100" i="1" dirty="0">
                <a:latin typeface="Arial"/>
                <a:cs typeface="Arial"/>
              </a:rPr>
              <a:t>,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wenn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sie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nicht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innerhalb</a:t>
            </a:r>
            <a:r>
              <a:rPr sz="2100" i="1" spc="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Fristen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nach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spc="-20" dirty="0" err="1" smtClean="0">
                <a:latin typeface="Arial"/>
                <a:cs typeface="Arial"/>
              </a:rPr>
              <a:t>Sät</a:t>
            </a:r>
            <a:r>
              <a:rPr sz="2100" i="1" dirty="0" err="1" smtClean="0">
                <a:latin typeface="Arial"/>
                <a:cs typeface="Arial"/>
              </a:rPr>
              <a:t>zen</a:t>
            </a:r>
            <a:r>
              <a:rPr sz="2100" i="1" spc="-2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bis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3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[in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Regel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oder 2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Monate]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versagt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wurde.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  <a:p>
            <a:pPr marL="327660" marR="420370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Seit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Einreichung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Bauvorlagen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sind mehr als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zwei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Monat(e) </a:t>
            </a:r>
            <a:r>
              <a:rPr sz="2100" dirty="0">
                <a:latin typeface="Arial"/>
                <a:cs typeface="Arial"/>
              </a:rPr>
              <a:t>vergangen;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Bauherr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beginnt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bauen. Rechtsschutz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Nachbarn?</a:t>
            </a:r>
            <a:endParaRPr sz="2100" dirty="0">
              <a:latin typeface="Arial"/>
              <a:cs typeface="Arial"/>
            </a:endParaRPr>
          </a:p>
          <a:p>
            <a:pPr marL="357188" indent="-344488">
              <a:lnSpc>
                <a:spcPts val="3000"/>
              </a:lnSpc>
              <a:spcBef>
                <a:spcPts val="9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Fiktive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Baugenehmigung (§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42a VwVfG)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vollziehbar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 </a:t>
            </a:r>
            <a:r>
              <a:rPr sz="2100" spc="-50" dirty="0" smtClean="0">
                <a:latin typeface="Arial"/>
                <a:cs typeface="Arial"/>
              </a:rPr>
              <a:t>3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VwGO</a:t>
            </a:r>
            <a:r>
              <a:rPr sz="2100" dirty="0">
                <a:latin typeface="Arial"/>
                <a:cs typeface="Arial"/>
              </a:rPr>
              <a:t>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212a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BauGB).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Nachbarn: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89975" y="5116067"/>
            <a:ext cx="6302375" cy="326390"/>
          </a:xfrm>
          <a:custGeom>
            <a:avLst/>
            <a:gdLst/>
            <a:ahLst/>
            <a:cxnLst/>
            <a:rect l="l" t="t" r="r" b="b"/>
            <a:pathLst>
              <a:path w="6302375" h="326389">
                <a:moveTo>
                  <a:pt x="6301752" y="285000"/>
                </a:moveTo>
                <a:lnTo>
                  <a:pt x="6205740" y="227088"/>
                </a:lnTo>
                <a:lnTo>
                  <a:pt x="6203137" y="260819"/>
                </a:lnTo>
                <a:lnTo>
                  <a:pt x="3204121" y="19824"/>
                </a:lnTo>
                <a:lnTo>
                  <a:pt x="4547628" y="19824"/>
                </a:lnTo>
                <a:lnTo>
                  <a:pt x="4547628" y="0"/>
                </a:lnTo>
                <a:lnTo>
                  <a:pt x="2026932" y="0"/>
                </a:lnTo>
                <a:lnTo>
                  <a:pt x="2026932" y="19824"/>
                </a:lnTo>
                <a:lnTo>
                  <a:pt x="3097606" y="19824"/>
                </a:lnTo>
                <a:lnTo>
                  <a:pt x="98602" y="260705"/>
                </a:lnTo>
                <a:lnTo>
                  <a:pt x="96012" y="227088"/>
                </a:lnTo>
                <a:lnTo>
                  <a:pt x="0" y="285000"/>
                </a:lnTo>
                <a:lnTo>
                  <a:pt x="103632" y="326148"/>
                </a:lnTo>
                <a:lnTo>
                  <a:pt x="101180" y="294144"/>
                </a:lnTo>
                <a:lnTo>
                  <a:pt x="101066" y="292760"/>
                </a:lnTo>
                <a:lnTo>
                  <a:pt x="3150870" y="49339"/>
                </a:lnTo>
                <a:lnTo>
                  <a:pt x="6200686" y="292760"/>
                </a:lnTo>
                <a:lnTo>
                  <a:pt x="6198120" y="326148"/>
                </a:lnTo>
                <a:lnTo>
                  <a:pt x="6278715" y="294144"/>
                </a:lnTo>
                <a:lnTo>
                  <a:pt x="6301752" y="285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8100" y="5248178"/>
            <a:ext cx="3810000" cy="98745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2</a:t>
            </a:r>
            <a:r>
              <a:rPr lang="de-DE" sz="2100" dirty="0" smtClean="0">
                <a:latin typeface="Arial"/>
                <a:cs typeface="Arial"/>
              </a:rPr>
              <a:t>, 1. Alt.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„Aussetzung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</a:t>
            </a:r>
            <a:r>
              <a:rPr sz="2100" spc="-10" dirty="0">
                <a:latin typeface="Arial"/>
                <a:cs typeface="Arial"/>
              </a:rPr>
              <a:t>Vollziehung“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8152" y="5248178"/>
            <a:ext cx="4318000" cy="985519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§§ 80a III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 </a:t>
            </a:r>
            <a:r>
              <a:rPr sz="2100" spc="-2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„Anordnung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" y="6100572"/>
            <a:ext cx="9313545" cy="341630"/>
          </a:xfrm>
          <a:custGeom>
            <a:avLst/>
            <a:gdLst/>
            <a:ahLst/>
            <a:cxnLst/>
            <a:rect l="l" t="t" r="r" b="b"/>
            <a:pathLst>
              <a:path w="9313545" h="341629">
                <a:moveTo>
                  <a:pt x="0" y="0"/>
                </a:moveTo>
                <a:lnTo>
                  <a:pt x="5205" y="54034"/>
                </a:lnTo>
                <a:lnTo>
                  <a:pt x="19702" y="100900"/>
                </a:lnTo>
                <a:lnTo>
                  <a:pt x="41806" y="137818"/>
                </a:lnTo>
                <a:lnTo>
                  <a:pt x="102108" y="170688"/>
                </a:lnTo>
                <a:lnTo>
                  <a:pt x="4331208" y="170688"/>
                </a:lnTo>
                <a:lnTo>
                  <a:pt x="4364223" y="179368"/>
                </a:lnTo>
                <a:lnTo>
                  <a:pt x="4392704" y="203557"/>
                </a:lnTo>
                <a:lnTo>
                  <a:pt x="4415040" y="240475"/>
                </a:lnTo>
                <a:lnTo>
                  <a:pt x="4429621" y="287341"/>
                </a:lnTo>
                <a:lnTo>
                  <a:pt x="4434840" y="341376"/>
                </a:lnTo>
                <a:lnTo>
                  <a:pt x="4440045" y="287341"/>
                </a:lnTo>
                <a:lnTo>
                  <a:pt x="4454542" y="240475"/>
                </a:lnTo>
                <a:lnTo>
                  <a:pt x="4476646" y="203557"/>
                </a:lnTo>
                <a:lnTo>
                  <a:pt x="4504675" y="179368"/>
                </a:lnTo>
                <a:lnTo>
                  <a:pt x="4536948" y="170688"/>
                </a:lnTo>
                <a:lnTo>
                  <a:pt x="9211056" y="170688"/>
                </a:lnTo>
                <a:lnTo>
                  <a:pt x="9243328" y="162007"/>
                </a:lnTo>
                <a:lnTo>
                  <a:pt x="9271357" y="137818"/>
                </a:lnTo>
                <a:lnTo>
                  <a:pt x="9293461" y="100900"/>
                </a:lnTo>
                <a:lnTo>
                  <a:pt x="9307958" y="54034"/>
                </a:lnTo>
                <a:lnTo>
                  <a:pt x="9313164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321554" y="6429234"/>
            <a:ext cx="2701546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 err="1">
                <a:latin typeface="Arial"/>
                <a:cs typeface="Arial"/>
              </a:rPr>
              <a:t>Verhältnis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streitig</a:t>
            </a:r>
            <a:r>
              <a:rPr lang="de-DE" sz="2100" spc="-10" dirty="0" smtClean="0">
                <a:latin typeface="Arial"/>
                <a:cs typeface="Arial"/>
              </a:rPr>
              <a:t>, beides gut vertretbar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6" grpId="0"/>
      <p:bldP spid="7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38385" cy="346248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c)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Schulrecht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Schulkind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wurde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aufgrund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schlechter Noten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(sofort</a:t>
            </a:r>
            <a:r>
              <a:rPr sz="2100" spc="-10" dirty="0">
                <a:latin typeface="Arial"/>
                <a:cs typeface="Arial"/>
              </a:rPr>
              <a:t> vollzieh- </a:t>
            </a:r>
            <a:r>
              <a:rPr sz="2100" dirty="0">
                <a:latin typeface="Arial"/>
                <a:cs typeface="Arial"/>
              </a:rPr>
              <a:t>bar)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nächste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Jahrgangsstufe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versetzt.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Rechtsschutz?</a:t>
            </a:r>
            <a:endParaRPr sz="2100" dirty="0">
              <a:latin typeface="Arial"/>
              <a:cs typeface="Arial"/>
            </a:endParaRPr>
          </a:p>
          <a:p>
            <a:pPr marL="958850" marR="32384" indent="-315595">
              <a:lnSpc>
                <a:spcPts val="3779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Zwar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Nichtversetzung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iSv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VwVfG,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aber die</a:t>
            </a:r>
            <a:r>
              <a:rPr sz="2100" spc="-10" dirty="0">
                <a:latin typeface="Arial"/>
                <a:cs typeface="Arial"/>
              </a:rPr>
              <a:t> Suspen- </a:t>
            </a:r>
            <a:r>
              <a:rPr sz="2100" dirty="0">
                <a:latin typeface="Arial"/>
                <a:cs typeface="Arial"/>
              </a:rPr>
              <a:t>dierung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würde das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(Versetzung 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nächste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Jahrgangsstufe</a:t>
            </a:r>
            <a:r>
              <a:rPr sz="2100" dirty="0">
                <a:latin typeface="Arial"/>
                <a:cs typeface="Arial"/>
              </a:rPr>
              <a:t>)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erreichen.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begehrt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positive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Leistung: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Regelungsanordnung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 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508490" cy="392415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d)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Immissionsschutzrecht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rügt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Immissionen,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vom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benachbarten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städtischen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Spielplatz </a:t>
            </a:r>
            <a:r>
              <a:rPr sz="2100" dirty="0">
                <a:latin typeface="Arial"/>
                <a:cs typeface="Arial"/>
              </a:rPr>
              <a:t>ausgehen,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Genehmigung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vorliegt.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Rechtsschutz?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93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vorliegt,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scheidet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aus.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begehrt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Unterlassen: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§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3.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Antragsbefugnis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42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II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VwGO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analog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Möglichkeit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subj.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Rechtsverletzung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lang="de-DE" sz="2100" spc="-15" dirty="0" smtClean="0">
                <a:latin typeface="Arial"/>
                <a:cs typeface="Arial"/>
              </a:rPr>
              <a:t>des Bestehens </a:t>
            </a:r>
            <a:r>
              <a:rPr sz="2100" dirty="0" err="1" smtClean="0">
                <a:latin typeface="Arial"/>
                <a:cs typeface="Arial"/>
              </a:rPr>
              <a:t>eines</a:t>
            </a:r>
            <a:r>
              <a:rPr sz="2100" spc="-100" dirty="0" smtClean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Anspruchs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809625"/>
            <a:ext cx="9946005" cy="635045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4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Rechtsschutzbedürfnis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vorheriger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Behörde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nötig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Rechtsbehelf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(Klage)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lang="de-DE" sz="2100" spc="20" dirty="0" smtClean="0">
                <a:latin typeface="Arial"/>
                <a:cs typeface="Arial"/>
              </a:rPr>
              <a:t>muss nicht spätestens gleichzeitig erhoben werden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Rechtsbehelf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darf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lang="de-DE" sz="2100" spc="-15" dirty="0" smtClean="0">
                <a:latin typeface="Arial"/>
                <a:cs typeface="Arial"/>
              </a:rPr>
              <a:t>aber </a:t>
            </a:r>
            <a:r>
              <a:rPr sz="2100" dirty="0" err="1" smtClean="0">
                <a:latin typeface="Arial"/>
                <a:cs typeface="Arial"/>
              </a:rPr>
              <a:t>nicht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offensichtlich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unzulässig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sein</a:t>
            </a:r>
            <a:r>
              <a:rPr lang="de-DE" sz="2100" spc="-20" dirty="0" smtClean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1121410" lvl="1" indent="-162560">
              <a:lnSpc>
                <a:spcPct val="100000"/>
              </a:lnSpc>
              <a:spcBef>
                <a:spcPts val="1260"/>
              </a:spcBef>
              <a:buChar char="-"/>
              <a:tabLst>
                <a:tab pos="1121410" algn="l"/>
              </a:tabLst>
            </a:pPr>
            <a:r>
              <a:rPr sz="2100" dirty="0">
                <a:latin typeface="Arial"/>
                <a:cs typeface="Arial"/>
              </a:rPr>
              <a:t>keine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Verfristung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(ablehnender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unanfechtbar: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70,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74,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58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121410" lvl="1" indent="-162560">
              <a:lnSpc>
                <a:spcPct val="100000"/>
              </a:lnSpc>
              <a:spcBef>
                <a:spcPts val="1275"/>
              </a:spcBef>
              <a:buChar char="-"/>
              <a:tabLst>
                <a:tab pos="1121410" algn="l"/>
              </a:tabLst>
            </a:pPr>
            <a:r>
              <a:rPr sz="2100" dirty="0">
                <a:latin typeface="Arial"/>
                <a:cs typeface="Arial"/>
              </a:rPr>
              <a:t>keine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Erledigung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(Wegfall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Beschwer: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VwVfG)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unzulässige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Vorwegnahme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Hauptsache</a:t>
            </a:r>
            <a:endParaRPr sz="2100" dirty="0">
              <a:latin typeface="Arial"/>
              <a:cs typeface="Arial"/>
            </a:endParaRPr>
          </a:p>
          <a:p>
            <a:pPr marL="1121410" lvl="1" indent="-162560">
              <a:lnSpc>
                <a:spcPct val="100000"/>
              </a:lnSpc>
              <a:spcBef>
                <a:spcPts val="1270"/>
              </a:spcBef>
              <a:buChar char="-"/>
              <a:tabLst>
                <a:tab pos="1121410" algn="l"/>
              </a:tabLst>
            </a:pPr>
            <a:r>
              <a:rPr sz="2100" dirty="0">
                <a:latin typeface="Arial"/>
                <a:cs typeface="Arial"/>
              </a:rPr>
              <a:t>zulässig,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wenn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Hauptsache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spät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käme</a:t>
            </a:r>
            <a:r>
              <a:rPr lang="de-DE" sz="2100" dirty="0" smtClean="0">
                <a:latin typeface="Arial"/>
                <a:cs typeface="Arial"/>
              </a:rPr>
              <a:t>/Abwarten unzumutbar wäre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(Art.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19 IV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  <a:p>
            <a:pPr marL="1106805" marR="5080" lvl="1" indent="-147955">
              <a:lnSpc>
                <a:spcPct val="150000"/>
              </a:lnSpc>
              <a:spcBef>
                <a:spcPts val="10"/>
              </a:spcBef>
              <a:buChar char="-"/>
              <a:tabLst>
                <a:tab pos="1106805" algn="l"/>
                <a:tab pos="1121410" algn="l"/>
              </a:tabLst>
            </a:pPr>
            <a:r>
              <a:rPr sz="2100" dirty="0">
                <a:latin typeface="Arial"/>
                <a:cs typeface="Arial"/>
              </a:rPr>
              <a:t>	Prüfungsstandort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str.;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Rspr.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eher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Frage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Zulässigkeit,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son- </a:t>
            </a:r>
            <a:r>
              <a:rPr sz="2100" dirty="0">
                <a:latin typeface="Arial"/>
                <a:cs typeface="Arial"/>
              </a:rPr>
              <a:t>dern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Begründetheit</a:t>
            </a:r>
            <a:endParaRPr lang="de-DE" sz="2100" dirty="0" smtClean="0">
              <a:latin typeface="Arial"/>
              <a:cs typeface="Arial"/>
            </a:endParaRPr>
          </a:p>
          <a:p>
            <a:pPr marL="1106805" marR="5080" lvl="1" indent="-147955">
              <a:lnSpc>
                <a:spcPct val="150000"/>
              </a:lnSpc>
              <a:spcBef>
                <a:spcPts val="10"/>
              </a:spcBef>
              <a:buChar char="-"/>
              <a:tabLst>
                <a:tab pos="1106805" algn="l"/>
                <a:tab pos="1121410" algn="l"/>
              </a:tabLst>
            </a:pPr>
            <a:r>
              <a:rPr lang="de-DE" sz="2100" dirty="0" smtClean="0">
                <a:latin typeface="Arial"/>
                <a:cs typeface="Arial"/>
              </a:rPr>
              <a:t>wenn Vorwegnahme der Hauptsache: „Leistungsanordnung“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61" y="1"/>
            <a:ext cx="2928539" cy="149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3784</Words>
  <Application>Microsoft Office PowerPoint</Application>
  <PresentationFormat>Benutzerdefiniert</PresentationFormat>
  <Paragraphs>389</Paragraphs>
  <Slides>44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9" baseType="lpstr">
      <vt:lpstr>Arial</vt:lpstr>
      <vt:lpstr>Carlito</vt:lpstr>
      <vt:lpstr>Times New Roman</vt:lpstr>
      <vt:lpstr>Wingdings</vt:lpstr>
      <vt:lpstr>Office Theme</vt:lpstr>
      <vt:lpstr>Assessorkurs ÖR Hamburg Kurseinheit 06</vt:lpstr>
      <vt:lpstr>PowerPoint-Präsentation</vt:lpstr>
      <vt:lpstr>PowerPoint-Präsentation</vt:lpstr>
      <vt:lpstr>PowerPoint-Präsentation</vt:lpstr>
      <vt:lpstr>PowerPoint-Präsentation</vt:lpstr>
      <vt:lpstr>b) Baurecht</vt:lpstr>
      <vt:lpstr>PowerPoint-Präsentation</vt:lpstr>
      <vt:lpstr>PowerPoint-Präsentation</vt:lpstr>
      <vt:lpstr>PowerPoint-Präsentation</vt:lpstr>
      <vt:lpstr>PowerPoint-Präsentation</vt:lpstr>
      <vt:lpstr>1. Anordnungsanspruch</vt:lpstr>
      <vt:lpstr>PowerPoint-Präsentation</vt:lpstr>
      <vt:lpstr>III.</vt:lpstr>
      <vt:lpstr>hat das Verwaltungsgericht Hamburg, … Kammer, durch …</vt:lpstr>
      <vt:lpstr>IV. Überblick Polizei- und Ordnungsrecht</vt:lpstr>
      <vt:lpstr>PowerPoint-Präsentation</vt:lpstr>
      <vt:lpstr>PowerPoint-Präsentation</vt:lpstr>
      <vt:lpstr>PowerPoint-Präsentation</vt:lpstr>
      <vt:lpstr>→  grds. konkrete Gefahr, d.h. hinrei- chende Wahrscheinlichkeit eines Schadenseintritts im Einzelfall - je / desto-Formel bzgl. Wahr- scheinlichkeitsanforderungen: Art und Umfang des drohenden Schadens?</vt:lpstr>
      <vt:lpstr>(b) Problem: objektive Gefahr fehlt → reicht subjektive Gefahr?</vt:lpstr>
      <vt:lpstr>PowerPoint-Präsentation</vt:lpstr>
      <vt:lpstr>PowerPoint-Präsentation</vt:lpstr>
      <vt:lpstr>PowerPoint-Präsentation</vt:lpstr>
      <vt:lpstr>Übungsfall 1</vt:lpstr>
      <vt:lpstr>PowerPoint-Präsentation</vt:lpstr>
      <vt:lpstr>1. Vorbescheid (§ 75 BauOBln) als VA → zwar noch keine Baugenehmigung, aber verbindliche Klärung einzelner Fragen (idR Bauplanungsrecht), d.h. feststellender VA</vt:lpstr>
      <vt:lpstr>Übungsfall 2</vt:lpstr>
      <vt:lpstr>I. Statthafte Antragsart: §§ 122 I, 88 VwGO</vt:lpstr>
      <vt:lpstr>PowerPoint-Präsentation</vt:lpstr>
      <vt:lpstr>PowerPoint-Präsentation</vt:lpstr>
      <vt:lpstr>Akte 5</vt:lpstr>
      <vt:lpstr>PowerPoint-Präsentation</vt:lpstr>
      <vt:lpstr>- 4 / 2017: ASt. 2 (Biss in Schulter)</vt:lpstr>
      <vt:lpstr>V. ASt.-Vortrag</vt:lpstr>
      <vt:lpstr>IX. Beigeladenenantrag: Ablehnung</vt:lpstr>
      <vt:lpstr>Lösungsskizze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Kopf, Rubrum, Tenor (Besonderheiten)</vt:lpstr>
      <vt:lpstr>Nebenentscheidungen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Ass HH 06_05.pptx</dc:title>
  <dc:creator>Stefan Middel</dc:creator>
  <cp:lastModifiedBy>Manuel Mielke</cp:lastModifiedBy>
  <cp:revision>53</cp:revision>
  <dcterms:created xsi:type="dcterms:W3CDTF">2024-11-22T12:46:39Z</dcterms:created>
  <dcterms:modified xsi:type="dcterms:W3CDTF">2024-11-26T14:31:07Z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2023-10-23T00:00:00Z</vt:filetime>
  </property>
  <property fmtid="{D5CDD505-2E9C-101B-9397-08002B2CF9AE}" pid="3" name="LastSaved">
    <vt:filetime>2024-11-22T00:00:00Z</vt:filetime>
  </property>
  <property fmtid="{D5CDD505-2E9C-101B-9397-08002B2CF9AE}" pid="4" name="Producer">
    <vt:lpwstr>3-Heights(TM) PDF Security Shell 4.8.25.2 (http://www.pdf-tools.com)</vt:lpwstr>
  </property>
</Properties>
</file>