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302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310" r:id="rId46"/>
    <p:sldId id="311" r:id="rId47"/>
    <p:sldId id="312" r:id="rId48"/>
    <p:sldId id="313" r:id="rId49"/>
    <p:sldId id="300" r:id="rId50"/>
    <p:sldId id="287" r:id="rId51"/>
    <p:sldId id="288" r:id="rId5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236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898989"/>
                </a:solidFill>
                <a:latin typeface="Times New Roman"/>
                <a:cs typeface="Times New Roman"/>
              </a:defRPr>
            </a:lvl1pPr>
          </a:lstStyle>
          <a:p>
            <a:pPr marL="81280">
              <a:lnSpc>
                <a:spcPts val="1100"/>
              </a:lnSpc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898989"/>
                </a:solidFill>
                <a:latin typeface="Times New Roman"/>
                <a:cs typeface="Times New Roman"/>
              </a:defRPr>
            </a:lvl1pPr>
          </a:lstStyle>
          <a:p>
            <a:pPr marL="81280">
              <a:lnSpc>
                <a:spcPts val="1100"/>
              </a:lnSpc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898989"/>
                </a:solidFill>
                <a:latin typeface="Times New Roman"/>
                <a:cs typeface="Times New Roman"/>
              </a:defRPr>
            </a:lvl1pPr>
          </a:lstStyle>
          <a:p>
            <a:pPr marL="81280">
              <a:lnSpc>
                <a:spcPts val="1100"/>
              </a:lnSpc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898989"/>
                </a:solidFill>
                <a:latin typeface="Times New Roman"/>
                <a:cs typeface="Times New Roman"/>
              </a:defRPr>
            </a:lvl1pPr>
          </a:lstStyle>
          <a:p>
            <a:pPr marL="81280">
              <a:lnSpc>
                <a:spcPts val="1100"/>
              </a:lnSpc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898989"/>
                </a:solidFill>
                <a:latin typeface="Times New Roman"/>
                <a:cs typeface="Times New Roman"/>
              </a:defRPr>
            </a:lvl1pPr>
          </a:lstStyle>
          <a:p>
            <a:pPr marL="81280">
              <a:lnSpc>
                <a:spcPts val="1100"/>
              </a:lnSpc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06923" y="1340590"/>
            <a:ext cx="7274559" cy="345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46540" y="2695522"/>
            <a:ext cx="6715125" cy="19488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724146" y="6438383"/>
            <a:ext cx="200716" cy="160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rgbClr val="898989"/>
                </a:solidFill>
                <a:latin typeface="Times New Roman"/>
                <a:cs typeface="Times New Roman"/>
              </a:defRPr>
            </a:lvl1pPr>
          </a:lstStyle>
          <a:p>
            <a:pPr marL="81280">
              <a:lnSpc>
                <a:spcPts val="1100"/>
              </a:lnSpc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7700" y="2409825"/>
            <a:ext cx="7033895" cy="22682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5250" b="0" u="none" spc="-30" dirty="0">
                <a:latin typeface="Carlito"/>
                <a:cs typeface="Carlito"/>
              </a:rPr>
              <a:t>Assessorkurs</a:t>
            </a:r>
            <a:r>
              <a:rPr sz="5250" b="0" u="none" spc="-150" dirty="0">
                <a:latin typeface="Carlito"/>
                <a:cs typeface="Carlito"/>
              </a:rPr>
              <a:t> </a:t>
            </a:r>
            <a:r>
              <a:rPr sz="5250" b="0" u="none" dirty="0">
                <a:latin typeface="Carlito"/>
                <a:cs typeface="Carlito"/>
              </a:rPr>
              <a:t>ÖR</a:t>
            </a:r>
            <a:r>
              <a:rPr sz="5250" b="0" u="none" spc="-170" dirty="0">
                <a:latin typeface="Carlito"/>
                <a:cs typeface="Carlito"/>
              </a:rPr>
              <a:t> </a:t>
            </a:r>
            <a:r>
              <a:rPr sz="5250" b="0" u="none" spc="-10" dirty="0">
                <a:latin typeface="Carlito"/>
                <a:cs typeface="Carlito"/>
              </a:rPr>
              <a:t>Hamburg</a:t>
            </a:r>
            <a:endParaRPr sz="5250" dirty="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5050"/>
              </a:spcBef>
            </a:pPr>
            <a:r>
              <a:rPr sz="5250" b="0" u="none" spc="-45" dirty="0">
                <a:latin typeface="Carlito"/>
                <a:cs typeface="Carlito"/>
              </a:rPr>
              <a:t>Kurseinheit</a:t>
            </a:r>
            <a:r>
              <a:rPr sz="5250" b="0" u="none" spc="-225" dirty="0">
                <a:latin typeface="Carlito"/>
                <a:cs typeface="Carlito"/>
              </a:rPr>
              <a:t> </a:t>
            </a:r>
            <a:r>
              <a:rPr sz="5250" b="0" u="none" spc="-25" dirty="0">
                <a:latin typeface="Carlito"/>
                <a:cs typeface="Carlito"/>
              </a:rPr>
              <a:t>07</a:t>
            </a:r>
            <a:endParaRPr sz="5250" dirty="0">
              <a:latin typeface="Carlito"/>
              <a:cs typeface="Carlito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3094" y="249858"/>
            <a:ext cx="3133725" cy="1600200"/>
          </a:xfrm>
          <a:prstGeom prst="rect">
            <a:avLst/>
          </a:prstGeom>
        </p:spPr>
      </p:pic>
      <p:sp>
        <p:nvSpPr>
          <p:cNvPr id="4" name="object 7"/>
          <p:cNvSpPr txBox="1">
            <a:spLocks/>
          </p:cNvSpPr>
          <p:nvPr/>
        </p:nvSpPr>
        <p:spPr>
          <a:xfrm>
            <a:off x="600556" y="277966"/>
            <a:ext cx="4506595" cy="293029"/>
          </a:xfrm>
          <a:prstGeom prst="rect">
            <a:avLst/>
          </a:prstGeom>
        </p:spPr>
        <p:txBody>
          <a:bodyPr vert="horz" wrap="square" lIns="0" tIns="15875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lnSpc>
                <a:spcPct val="100000"/>
              </a:lnSpc>
              <a:spcBef>
                <a:spcPts val="125"/>
              </a:spcBef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Dr. Manuel Mielke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979" y="1281286"/>
            <a:ext cx="9552940" cy="1467485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  <a:tabLst>
                <a:tab pos="644525" algn="l"/>
              </a:tabLst>
            </a:pPr>
            <a:r>
              <a:rPr b="0" u="none" spc="-25" dirty="0">
                <a:latin typeface="Arial"/>
                <a:cs typeface="Arial"/>
              </a:rPr>
              <a:t>c)</a:t>
            </a:r>
            <a:r>
              <a:rPr b="0" u="none" dirty="0">
                <a:latin typeface="Arial"/>
                <a:cs typeface="Arial"/>
              </a:rPr>
              <a:t>	</a:t>
            </a:r>
            <a:r>
              <a:rPr b="0" dirty="0">
                <a:latin typeface="Arial"/>
                <a:cs typeface="Arial"/>
              </a:rPr>
              <a:t>Rechtsbehelf</a:t>
            </a:r>
            <a:r>
              <a:rPr b="0" spc="1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in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der</a:t>
            </a:r>
            <a:r>
              <a:rPr b="0" spc="1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Hauptsache nicht</a:t>
            </a:r>
            <a:r>
              <a:rPr b="0" spc="-2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offensichtlich</a:t>
            </a:r>
            <a:r>
              <a:rPr b="0" spc="-20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unzulässig</a:t>
            </a:r>
          </a:p>
          <a:p>
            <a:pPr marL="958850" marR="5080" indent="-315595">
              <a:lnSpc>
                <a:spcPts val="3790"/>
              </a:lnSpc>
              <a:spcBef>
                <a:spcPts val="125"/>
              </a:spcBef>
            </a:pPr>
            <a:r>
              <a:rPr b="0" u="none" dirty="0">
                <a:latin typeface="Arial"/>
                <a:cs typeface="Arial"/>
              </a:rPr>
              <a:t>→</a:t>
            </a:r>
            <a:r>
              <a:rPr b="0" u="none" spc="-40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keine</a:t>
            </a:r>
            <a:r>
              <a:rPr b="0" u="none" spc="-30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Verfristung</a:t>
            </a:r>
            <a:r>
              <a:rPr b="0" u="none" spc="-30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(Bestandskraft</a:t>
            </a:r>
            <a:r>
              <a:rPr b="0" u="none" spc="-15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eines</a:t>
            </a:r>
            <a:r>
              <a:rPr b="0" u="none" spc="-15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ablehnenden</a:t>
            </a:r>
            <a:r>
              <a:rPr b="0" u="none" spc="5" dirty="0">
                <a:latin typeface="Arial"/>
                <a:cs typeface="Arial"/>
              </a:rPr>
              <a:t> </a:t>
            </a:r>
            <a:r>
              <a:rPr b="0" u="none" spc="-20" dirty="0">
                <a:latin typeface="Arial"/>
                <a:cs typeface="Arial"/>
              </a:rPr>
              <a:t>VA):</a:t>
            </a:r>
            <a:r>
              <a:rPr b="0" u="none" spc="-35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§§</a:t>
            </a:r>
            <a:r>
              <a:rPr b="0" u="none" spc="-30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70,</a:t>
            </a:r>
            <a:r>
              <a:rPr b="0" u="none" spc="-10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74,</a:t>
            </a:r>
            <a:r>
              <a:rPr b="0" u="none" spc="-35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58</a:t>
            </a:r>
            <a:r>
              <a:rPr b="0" u="none" spc="-30" dirty="0">
                <a:latin typeface="Arial"/>
                <a:cs typeface="Arial"/>
              </a:rPr>
              <a:t> </a:t>
            </a:r>
            <a:r>
              <a:rPr b="0" u="none" spc="-25" dirty="0">
                <a:latin typeface="Arial"/>
                <a:cs typeface="Arial"/>
              </a:rPr>
              <a:t>II </a:t>
            </a:r>
            <a:r>
              <a:rPr b="0" u="none" spc="-20" dirty="0">
                <a:latin typeface="Arial"/>
                <a:cs typeface="Arial"/>
              </a:rPr>
              <a:t>VwGO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979" y="2724301"/>
            <a:ext cx="9449435" cy="497572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643255">
              <a:lnSpc>
                <a:spcPct val="100000"/>
              </a:lnSpc>
              <a:spcBef>
                <a:spcPts val="13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keine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Erledigung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(Wegfall der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Beschwer):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43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VwVfG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5101" y="35735"/>
            <a:ext cx="2871470" cy="14662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979" y="1441254"/>
            <a:ext cx="767651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4525" algn="l"/>
              </a:tabLst>
            </a:pPr>
            <a:r>
              <a:rPr u="none" spc="-25" dirty="0"/>
              <a:t>II.</a:t>
            </a:r>
            <a:r>
              <a:rPr u="none" dirty="0"/>
              <a:t>	</a:t>
            </a:r>
            <a:r>
              <a:rPr dirty="0"/>
              <a:t>Begründetheit</a:t>
            </a:r>
            <a:r>
              <a:rPr spc="-35" dirty="0"/>
              <a:t> </a:t>
            </a:r>
            <a:r>
              <a:rPr dirty="0"/>
              <a:t>eines</a:t>
            </a:r>
            <a:r>
              <a:rPr spc="-114" dirty="0"/>
              <a:t> </a:t>
            </a:r>
            <a:r>
              <a:rPr dirty="0"/>
              <a:t>Antrags</a:t>
            </a:r>
            <a:r>
              <a:rPr spc="-20" dirty="0"/>
              <a:t> </a:t>
            </a:r>
            <a:r>
              <a:rPr dirty="0"/>
              <a:t>gemäß</a:t>
            </a:r>
            <a:r>
              <a:rPr spc="-25" dirty="0"/>
              <a:t> </a:t>
            </a:r>
            <a:r>
              <a:rPr dirty="0"/>
              <a:t>§§</a:t>
            </a:r>
            <a:r>
              <a:rPr spc="-35" dirty="0"/>
              <a:t> </a:t>
            </a:r>
            <a:r>
              <a:rPr dirty="0"/>
              <a:t>80</a:t>
            </a:r>
            <a:r>
              <a:rPr spc="-40" dirty="0"/>
              <a:t> </a:t>
            </a:r>
            <a:r>
              <a:rPr spc="-60" dirty="0"/>
              <a:t>V, </a:t>
            </a:r>
            <a:r>
              <a:rPr dirty="0"/>
              <a:t>80a</a:t>
            </a:r>
            <a:r>
              <a:rPr spc="-35" dirty="0"/>
              <a:t> </a:t>
            </a:r>
            <a:r>
              <a:rPr spc="-20" dirty="0"/>
              <a:t>VwGO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27100" y="2028825"/>
            <a:ext cx="9338945" cy="4873129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falls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80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II</a:t>
            </a:r>
            <a:r>
              <a:rPr sz="2100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r>
              <a:rPr sz="21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Nr.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4</a:t>
            </a:r>
            <a:r>
              <a:rPr sz="21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formelle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Rechtmäßigkeit</a:t>
            </a:r>
            <a:r>
              <a:rPr sz="2100" u="none" spc="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der</a:t>
            </a:r>
            <a:r>
              <a:rPr sz="2100" u="none" spc="-13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AO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der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s.</a:t>
            </a:r>
            <a:r>
              <a:rPr sz="2100" u="none" spc="-40" dirty="0">
                <a:latin typeface="Arial"/>
                <a:cs typeface="Arial"/>
              </a:rPr>
              <a:t> </a:t>
            </a:r>
            <a:r>
              <a:rPr sz="2100" u="none" spc="-25" dirty="0">
                <a:latin typeface="Arial"/>
                <a:cs typeface="Arial"/>
              </a:rPr>
              <a:t>V.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Schwerpunkt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ist</a:t>
            </a:r>
            <a:r>
              <a:rPr sz="2100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Interessenabwägung,</a:t>
            </a:r>
            <a:r>
              <a:rPr sz="2100" u="sng" spc="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d.h.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Gegenüberstellung</a:t>
            </a:r>
            <a:r>
              <a:rPr sz="2100" u="none" spc="-10" dirty="0">
                <a:latin typeface="Arial"/>
                <a:cs typeface="Arial"/>
              </a:rPr>
              <a:t>:</a:t>
            </a:r>
            <a:endParaRPr sz="2100" dirty="0">
              <a:latin typeface="Arial"/>
              <a:cs typeface="Arial"/>
            </a:endParaRPr>
          </a:p>
          <a:p>
            <a:pPr marL="368935">
              <a:lnSpc>
                <a:spcPct val="100000"/>
              </a:lnSpc>
              <a:spcBef>
                <a:spcPts val="1840"/>
              </a:spcBef>
              <a:tabLst>
                <a:tab pos="4238625" algn="l"/>
                <a:tab pos="4801235" algn="l"/>
              </a:tabLst>
            </a:pPr>
            <a:r>
              <a:rPr sz="2100" dirty="0">
                <a:latin typeface="Arial"/>
                <a:cs typeface="Arial"/>
              </a:rPr>
              <a:t>Aussetzungsinteresse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114" dirty="0">
                <a:latin typeface="Arial"/>
                <a:cs typeface="Arial"/>
              </a:rPr>
              <a:t> </a:t>
            </a:r>
            <a:r>
              <a:rPr sz="2100" spc="-20" dirty="0" smtClean="0">
                <a:latin typeface="Arial"/>
                <a:cs typeface="Arial"/>
              </a:rPr>
              <a:t>A</a:t>
            </a:r>
            <a:r>
              <a:rPr lang="de-DE" sz="2100" spc="-20" dirty="0" smtClean="0">
                <a:latin typeface="Arial"/>
                <a:cs typeface="Arial"/>
              </a:rPr>
              <a:t>S</a:t>
            </a:r>
            <a:r>
              <a:rPr sz="2100" spc="-20" dirty="0" smtClean="0">
                <a:latin typeface="Arial"/>
                <a:cs typeface="Arial"/>
              </a:rPr>
              <a:t>t</a:t>
            </a:r>
            <a:r>
              <a:rPr sz="2100" spc="-20" dirty="0">
                <a:latin typeface="Arial"/>
                <a:cs typeface="Arial"/>
              </a:rPr>
              <a:t>.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spc="-50" dirty="0">
                <a:latin typeface="Arial"/>
                <a:cs typeface="Arial"/>
              </a:rPr>
              <a:t>↔</a:t>
            </a:r>
            <a:r>
              <a:rPr sz="2100" dirty="0">
                <a:latin typeface="Arial"/>
                <a:cs typeface="Arial"/>
              </a:rPr>
              <a:t>	öff.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Interesse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s.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V.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55"/>
              </a:spcBef>
            </a:pPr>
            <a:r>
              <a:rPr sz="2100" dirty="0">
                <a:latin typeface="Arial"/>
                <a:cs typeface="Arial"/>
              </a:rPr>
              <a:t>→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Formulierungsbeispiel</a:t>
            </a:r>
            <a:r>
              <a:rPr sz="2100" u="none" spc="-10" dirty="0">
                <a:latin typeface="Arial"/>
                <a:cs typeface="Arial"/>
              </a:rPr>
              <a:t>:</a:t>
            </a:r>
            <a:endParaRPr sz="2100" dirty="0">
              <a:latin typeface="Arial"/>
              <a:cs typeface="Arial"/>
            </a:endParaRPr>
          </a:p>
          <a:p>
            <a:pPr marL="475615" marR="382905" indent="-147955">
              <a:lnSpc>
                <a:spcPct val="150500"/>
              </a:lnSpc>
              <a:buFont typeface="Arial"/>
              <a:buChar char="-"/>
              <a:tabLst>
                <a:tab pos="475615" algn="l"/>
                <a:tab pos="490855" algn="l"/>
              </a:tabLst>
            </a:pPr>
            <a:r>
              <a:rPr sz="2100" dirty="0">
                <a:latin typeface="Arial"/>
                <a:cs typeface="Arial"/>
              </a:rPr>
              <a:t>	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8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Antrag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ist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unbegründet.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Die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aufschieb.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Wirkung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des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Widerspruchs</a:t>
            </a:r>
            <a:r>
              <a:rPr sz="2100" i="1" spc="25" dirty="0">
                <a:latin typeface="Arial"/>
                <a:cs typeface="Arial"/>
              </a:rPr>
              <a:t> </a:t>
            </a:r>
            <a:r>
              <a:rPr sz="2100" i="1" spc="-50" dirty="0">
                <a:latin typeface="Arial"/>
                <a:cs typeface="Arial"/>
              </a:rPr>
              <a:t>/ </a:t>
            </a:r>
            <a:r>
              <a:rPr sz="2100" i="1" dirty="0">
                <a:latin typeface="Arial"/>
                <a:cs typeface="Arial"/>
              </a:rPr>
              <a:t>der Klage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ist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nicht</a:t>
            </a:r>
            <a:r>
              <a:rPr sz="2100" i="1" spc="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gemäß</a:t>
            </a:r>
            <a:r>
              <a:rPr sz="2100" i="1" spc="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§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80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1,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2.</a:t>
            </a:r>
            <a:r>
              <a:rPr sz="2100" i="1" spc="-8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Alt.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VwGO</a:t>
            </a:r>
            <a:r>
              <a:rPr sz="2100" i="1" spc="-10" dirty="0">
                <a:latin typeface="Arial"/>
                <a:cs typeface="Arial"/>
              </a:rPr>
              <a:t> wiederherzustellen.</a:t>
            </a:r>
            <a:endParaRPr sz="2100" dirty="0">
              <a:latin typeface="Arial"/>
              <a:cs typeface="Arial"/>
            </a:endParaRPr>
          </a:p>
          <a:p>
            <a:pPr marL="475615" marR="121920" indent="-147955">
              <a:lnSpc>
                <a:spcPts val="3790"/>
              </a:lnSpc>
              <a:spcBef>
                <a:spcPts val="325"/>
              </a:spcBef>
              <a:buChar char="-"/>
              <a:tabLst>
                <a:tab pos="475615" algn="l"/>
                <a:tab pos="490220" algn="l"/>
              </a:tabLst>
            </a:pPr>
            <a:r>
              <a:rPr sz="2100" i="1" dirty="0">
                <a:latin typeface="Arial"/>
                <a:cs typeface="Arial"/>
              </a:rPr>
              <a:t>	Die</a:t>
            </a:r>
            <a:r>
              <a:rPr sz="2100" i="1" spc="-9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AO</a:t>
            </a:r>
            <a:r>
              <a:rPr sz="2100" i="1" spc="-4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s.</a:t>
            </a:r>
            <a:r>
              <a:rPr sz="2100" i="1" spc="-50" dirty="0">
                <a:latin typeface="Arial"/>
                <a:cs typeface="Arial"/>
              </a:rPr>
              <a:t> </a:t>
            </a:r>
            <a:r>
              <a:rPr sz="2100" i="1" spc="-20" dirty="0">
                <a:latin typeface="Arial"/>
                <a:cs typeface="Arial"/>
              </a:rPr>
              <a:t>V.</a:t>
            </a:r>
            <a:r>
              <a:rPr sz="2100" i="1" spc="-5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ist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in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formeller Hinsicht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rechtmäßig,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insbesondere</a:t>
            </a:r>
            <a:r>
              <a:rPr sz="2100" i="1" spc="35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genügt </a:t>
            </a:r>
            <a:r>
              <a:rPr sz="2100" i="1" dirty="0">
                <a:latin typeface="Arial"/>
                <a:cs typeface="Arial"/>
              </a:rPr>
              <a:t>sie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den</a:t>
            </a:r>
            <a:r>
              <a:rPr sz="2100" i="1" spc="-9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Anforderungen</a:t>
            </a:r>
            <a:r>
              <a:rPr sz="2100" i="1" spc="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von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§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80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III</a:t>
            </a:r>
            <a:r>
              <a:rPr sz="2100" i="1" spc="-3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VwGO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(dazu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unter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spc="-20" dirty="0">
                <a:latin typeface="Arial"/>
                <a:cs typeface="Arial"/>
              </a:rPr>
              <a:t>1.).</a:t>
            </a:r>
            <a:endParaRPr sz="2100" dirty="0">
              <a:latin typeface="Arial"/>
              <a:cs typeface="Arial"/>
            </a:endParaRPr>
          </a:p>
          <a:p>
            <a:pPr marL="490220" indent="-162560">
              <a:spcBef>
                <a:spcPts val="925"/>
              </a:spcBef>
              <a:buFontTx/>
              <a:buChar char="-"/>
              <a:tabLst>
                <a:tab pos="490220" algn="l"/>
              </a:tabLst>
            </a:pPr>
            <a:r>
              <a:rPr sz="2100" i="1" dirty="0">
                <a:latin typeface="Arial"/>
                <a:cs typeface="Arial"/>
              </a:rPr>
              <a:t>Das</a:t>
            </a:r>
            <a:r>
              <a:rPr sz="2100" i="1" spc="-3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öff.</a:t>
            </a:r>
            <a:r>
              <a:rPr sz="2100" i="1" spc="-4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Interesse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sofortigen Vollz.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überwiegt</a:t>
            </a:r>
            <a:r>
              <a:rPr sz="2100" i="1" spc="3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das</a:t>
            </a:r>
            <a:r>
              <a:rPr sz="2100" i="1" spc="-3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Interesse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des</a:t>
            </a:r>
            <a:r>
              <a:rPr sz="2100" i="1" spc="-85" dirty="0">
                <a:latin typeface="Arial"/>
                <a:cs typeface="Arial"/>
              </a:rPr>
              <a:t> </a:t>
            </a:r>
            <a:r>
              <a:rPr sz="2100" i="1" spc="-20" dirty="0" smtClean="0">
                <a:latin typeface="Arial"/>
                <a:cs typeface="Arial"/>
              </a:rPr>
              <a:t>A</a:t>
            </a:r>
            <a:r>
              <a:rPr lang="de-DE" sz="2100" i="1" spc="-20" dirty="0" smtClean="0">
                <a:latin typeface="Arial"/>
                <a:cs typeface="Arial"/>
              </a:rPr>
              <a:t>S</a:t>
            </a:r>
            <a:r>
              <a:rPr sz="2100" i="1" spc="-20" dirty="0" smtClean="0">
                <a:latin typeface="Arial"/>
                <a:cs typeface="Arial"/>
              </a:rPr>
              <a:t>t.</a:t>
            </a:r>
            <a:r>
              <a:rPr lang="de-DE" sz="2100" i="1" spc="-20" dirty="0" smtClean="0">
                <a:latin typeface="Arial"/>
                <a:cs typeface="Arial"/>
              </a:rPr>
              <a:t> </a:t>
            </a:r>
            <a:r>
              <a:rPr lang="de-DE" sz="2100" i="1" dirty="0" smtClean="0">
                <a:latin typeface="Arial"/>
                <a:cs typeface="Arial"/>
              </a:rPr>
              <a:t>an</a:t>
            </a:r>
            <a:r>
              <a:rPr lang="de-DE" sz="2100" i="1" spc="-25" dirty="0" smtClean="0">
                <a:latin typeface="Arial"/>
                <a:cs typeface="Arial"/>
              </a:rPr>
              <a:t> </a:t>
            </a:r>
            <a:r>
              <a:rPr lang="de-DE" sz="2100" i="1" dirty="0" smtClean="0">
                <a:latin typeface="Arial"/>
                <a:cs typeface="Arial"/>
              </a:rPr>
              <a:t>der</a:t>
            </a:r>
            <a:r>
              <a:rPr lang="de-DE" sz="2100" i="1" spc="-15" dirty="0" smtClean="0">
                <a:latin typeface="Arial"/>
                <a:cs typeface="Arial"/>
              </a:rPr>
              <a:t> </a:t>
            </a:r>
            <a:r>
              <a:rPr lang="de-DE" sz="2100" i="1" dirty="0" smtClean="0">
                <a:latin typeface="Arial"/>
                <a:cs typeface="Arial"/>
              </a:rPr>
              <a:t>Wiederherstellung der</a:t>
            </a:r>
            <a:r>
              <a:rPr lang="de-DE" sz="2100" i="1" spc="-20" dirty="0" smtClean="0">
                <a:latin typeface="Arial"/>
                <a:cs typeface="Arial"/>
              </a:rPr>
              <a:t> </a:t>
            </a:r>
            <a:r>
              <a:rPr lang="de-DE" sz="2100" i="1" dirty="0" err="1" smtClean="0">
                <a:latin typeface="Arial"/>
                <a:cs typeface="Arial"/>
              </a:rPr>
              <a:t>aufschieb</a:t>
            </a:r>
            <a:r>
              <a:rPr lang="de-DE" sz="2100" i="1" dirty="0" smtClean="0">
                <a:latin typeface="Arial"/>
                <a:cs typeface="Arial"/>
              </a:rPr>
              <a:t>. Wirkung</a:t>
            </a:r>
            <a:r>
              <a:rPr lang="de-DE" sz="2100" i="1" spc="-20" dirty="0" smtClean="0">
                <a:latin typeface="Arial"/>
                <a:cs typeface="Arial"/>
              </a:rPr>
              <a:t> </a:t>
            </a:r>
            <a:r>
              <a:rPr lang="de-DE" sz="2100" i="1" dirty="0" smtClean="0">
                <a:latin typeface="Arial"/>
                <a:cs typeface="Arial"/>
              </a:rPr>
              <a:t>(dazu</a:t>
            </a:r>
            <a:r>
              <a:rPr lang="de-DE" sz="2100" i="1" spc="-25" dirty="0" smtClean="0">
                <a:latin typeface="Arial"/>
                <a:cs typeface="Arial"/>
              </a:rPr>
              <a:t> </a:t>
            </a:r>
            <a:r>
              <a:rPr lang="de-DE" sz="2100" i="1" dirty="0" smtClean="0">
                <a:latin typeface="Arial"/>
                <a:cs typeface="Arial"/>
              </a:rPr>
              <a:t>unter</a:t>
            </a:r>
            <a:r>
              <a:rPr lang="de-DE" sz="2100" i="1" spc="-15" dirty="0" smtClean="0">
                <a:latin typeface="Arial"/>
                <a:cs typeface="Arial"/>
              </a:rPr>
              <a:t> </a:t>
            </a:r>
            <a:r>
              <a:rPr lang="de-DE" sz="2100" i="1" spc="-20" dirty="0" smtClean="0">
                <a:latin typeface="Arial"/>
                <a:cs typeface="Arial"/>
              </a:rPr>
              <a:t>2.).</a:t>
            </a:r>
            <a:endParaRPr lang="de-DE" sz="2100" dirty="0" smtClean="0">
              <a:latin typeface="Arial"/>
              <a:cs typeface="Arial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5101" y="35735"/>
            <a:ext cx="2871470" cy="14662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979" y="1441254"/>
            <a:ext cx="557784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4525" algn="l"/>
              </a:tabLst>
            </a:pPr>
            <a:r>
              <a:rPr b="0" u="none" spc="-25" dirty="0">
                <a:latin typeface="Arial"/>
                <a:cs typeface="Arial"/>
              </a:rPr>
              <a:t>1.</a:t>
            </a:r>
            <a:r>
              <a:rPr b="0" u="none" dirty="0">
                <a:latin typeface="Arial"/>
                <a:cs typeface="Arial"/>
              </a:rPr>
              <a:t>	</a:t>
            </a:r>
            <a:r>
              <a:rPr b="0" dirty="0">
                <a:latin typeface="Arial"/>
                <a:cs typeface="Arial"/>
              </a:rPr>
              <a:t>Formelle</a:t>
            </a:r>
            <a:r>
              <a:rPr b="0" spc="-2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Rechtmäßigkeit</a:t>
            </a:r>
            <a:r>
              <a:rPr b="0" spc="2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der</a:t>
            </a:r>
            <a:r>
              <a:rPr b="0" spc="-1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AO</a:t>
            </a:r>
            <a:r>
              <a:rPr b="0" spc="-4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der</a:t>
            </a:r>
            <a:r>
              <a:rPr b="0" spc="-1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s.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spc="-25" dirty="0">
                <a:latin typeface="Arial"/>
                <a:cs typeface="Arial"/>
              </a:rPr>
              <a:t>V.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979" y="1759730"/>
            <a:ext cx="10062210" cy="4222951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644525" indent="-631825">
              <a:lnSpc>
                <a:spcPct val="100000"/>
              </a:lnSpc>
              <a:spcBef>
                <a:spcPts val="1370"/>
              </a:spcBef>
              <a:buAutoNum type="alphaLcParenR"/>
              <a:tabLst>
                <a:tab pos="644525" algn="l"/>
              </a:tabLst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Zuständigkeit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gemäß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Nr.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4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VwGO</a:t>
            </a:r>
            <a:r>
              <a:rPr lang="de-DE" sz="2100" dirty="0" smtClean="0">
                <a:latin typeface="Arial"/>
                <a:cs typeface="Arial"/>
              </a:rPr>
              <a:t>:</a:t>
            </a:r>
            <a:r>
              <a:rPr sz="2100" spc="-13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Ausgangs</a:t>
            </a:r>
            <a:r>
              <a:rPr sz="2100" dirty="0" smtClean="0">
                <a:latin typeface="Arial"/>
                <a:cs typeface="Arial"/>
              </a:rPr>
              <a:t>-</a:t>
            </a:r>
            <a:r>
              <a:rPr lang="de-DE" sz="2100" dirty="0" smtClean="0">
                <a:latin typeface="Arial"/>
                <a:cs typeface="Arial"/>
              </a:rPr>
              <a:t>/</a:t>
            </a:r>
            <a:r>
              <a:rPr sz="2100" spc="-10" dirty="0" err="1" smtClean="0">
                <a:latin typeface="Arial"/>
                <a:cs typeface="Arial"/>
              </a:rPr>
              <a:t>Widerspruchsbehörde</a:t>
            </a:r>
            <a:endParaRPr sz="2100" dirty="0">
              <a:latin typeface="Arial"/>
              <a:cs typeface="Arial"/>
            </a:endParaRPr>
          </a:p>
          <a:p>
            <a:pPr marL="644525" indent="-631825">
              <a:lnSpc>
                <a:spcPct val="100000"/>
              </a:lnSpc>
              <a:spcBef>
                <a:spcPts val="1275"/>
              </a:spcBef>
              <a:buAutoNum type="alphaLcParenR" startAt="2"/>
              <a:tabLst>
                <a:tab pos="644525" algn="l"/>
              </a:tabLst>
            </a:pP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Verfahren:</a:t>
            </a:r>
            <a:r>
              <a:rPr sz="2100" u="sng" spc="-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Anhörung</a:t>
            </a:r>
            <a:r>
              <a:rPr sz="2100" u="sng" spc="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gemäß</a:t>
            </a:r>
            <a:r>
              <a:rPr sz="21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</a:t>
            </a:r>
            <a:r>
              <a:rPr sz="2100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28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21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VwVfG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unnötig</a:t>
            </a:r>
            <a:r>
              <a:rPr sz="2100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(hM)</a:t>
            </a:r>
            <a:endParaRPr sz="2100" dirty="0">
              <a:latin typeface="Arial"/>
              <a:cs typeface="Arial"/>
            </a:endParaRPr>
          </a:p>
          <a:p>
            <a:pPr marL="958850" marR="5080" indent="-315595">
              <a:lnSpc>
                <a:spcPts val="3790"/>
              </a:lnSpc>
              <a:spcBef>
                <a:spcPts val="33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AO</a:t>
            </a:r>
            <a:r>
              <a:rPr sz="2100" spc="-8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s.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spc="-60" dirty="0">
                <a:latin typeface="Arial"/>
                <a:cs typeface="Arial"/>
              </a:rPr>
              <a:t>V.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≠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spc="-90" dirty="0">
                <a:latin typeface="Arial"/>
                <a:cs typeface="Arial"/>
              </a:rPr>
              <a:t>VA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i.S.v.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35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VwVfG,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da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keine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(materielle)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Regelung,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sondern </a:t>
            </a:r>
            <a:r>
              <a:rPr sz="2100" dirty="0">
                <a:latin typeface="Arial"/>
                <a:cs typeface="Arial"/>
              </a:rPr>
              <a:t>nur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„</a:t>
            </a:r>
            <a:r>
              <a:rPr sz="2100" dirty="0" err="1" smtClean="0">
                <a:latin typeface="Arial"/>
                <a:cs typeface="Arial"/>
              </a:rPr>
              <a:t>prozessuale</a:t>
            </a:r>
            <a:r>
              <a:rPr lang="de-DE" sz="2100" dirty="0" smtClean="0">
                <a:latin typeface="Arial"/>
                <a:cs typeface="Arial"/>
              </a:rPr>
              <a:t>r</a:t>
            </a:r>
            <a:r>
              <a:rPr sz="2100" spc="-9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Annex“</a:t>
            </a:r>
            <a:r>
              <a:rPr sz="2100" spc="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zum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75" dirty="0">
                <a:latin typeface="Arial"/>
                <a:cs typeface="Arial"/>
              </a:rPr>
              <a:t>VA</a:t>
            </a:r>
            <a:r>
              <a:rPr sz="2100" spc="-140" dirty="0">
                <a:latin typeface="Arial"/>
                <a:cs typeface="Arial"/>
              </a:rPr>
              <a:t> </a:t>
            </a:r>
            <a:endParaRPr sz="2100" dirty="0" smtClean="0">
              <a:latin typeface="Arial"/>
              <a:cs typeface="Arial"/>
            </a:endParaRPr>
          </a:p>
          <a:p>
            <a:pPr marL="892175" indent="-249238">
              <a:lnSpc>
                <a:spcPct val="100000"/>
              </a:lnSpc>
              <a:spcBef>
                <a:spcPts val="919"/>
              </a:spcBef>
            </a:pPr>
            <a:r>
              <a:rPr sz="2100" dirty="0" smtClean="0">
                <a:latin typeface="Arial"/>
                <a:cs typeface="Arial"/>
              </a:rPr>
              <a:t>→</a:t>
            </a:r>
            <a:r>
              <a:rPr sz="2100" spc="-210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läge</a:t>
            </a:r>
            <a:r>
              <a:rPr sz="2100" spc="-60" dirty="0" smtClean="0">
                <a:latin typeface="Arial"/>
                <a:cs typeface="Arial"/>
              </a:rPr>
              <a:t> </a:t>
            </a:r>
            <a:r>
              <a:rPr sz="2100" spc="-90" dirty="0" smtClean="0">
                <a:latin typeface="Arial"/>
                <a:cs typeface="Arial"/>
              </a:rPr>
              <a:t>VA</a:t>
            </a:r>
            <a:r>
              <a:rPr sz="2100" spc="-120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vor</a:t>
            </a:r>
            <a:r>
              <a:rPr sz="2100" dirty="0" smtClean="0">
                <a:latin typeface="Arial"/>
                <a:cs typeface="Arial"/>
              </a:rPr>
              <a:t>,</a:t>
            </a:r>
            <a:r>
              <a:rPr sz="2100" spc="-3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wäre</a:t>
            </a:r>
            <a:r>
              <a:rPr sz="2100" spc="-2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dagegen</a:t>
            </a:r>
            <a:r>
              <a:rPr sz="2100" spc="10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Widerspruch</a:t>
            </a:r>
            <a:r>
              <a:rPr sz="2100" spc="10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mit</a:t>
            </a:r>
            <a:r>
              <a:rPr sz="2100" spc="-50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aufschieb</a:t>
            </a:r>
            <a:r>
              <a:rPr sz="2100" dirty="0" smtClean="0">
                <a:latin typeface="Arial"/>
                <a:cs typeface="Arial"/>
              </a:rPr>
              <a:t>.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Wirkung</a:t>
            </a:r>
            <a:r>
              <a:rPr sz="2100" spc="-30" dirty="0" smtClean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zulässig</a:t>
            </a:r>
            <a:r>
              <a:rPr lang="de-DE" sz="210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(was</a:t>
            </a:r>
            <a:r>
              <a:rPr sz="2100" spc="-3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die</a:t>
            </a:r>
            <a:r>
              <a:rPr sz="2100" spc="-114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AO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s.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60" dirty="0">
                <a:latin typeface="Arial"/>
                <a:cs typeface="Arial"/>
              </a:rPr>
              <a:t>V.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gerade vermeiden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will)</a:t>
            </a:r>
            <a:endParaRPr sz="2100" dirty="0">
              <a:latin typeface="Arial"/>
              <a:cs typeface="Arial"/>
            </a:endParaRPr>
          </a:p>
          <a:p>
            <a:pPr marL="958850" marR="36195" indent="-315595">
              <a:lnSpc>
                <a:spcPct val="150000"/>
              </a:lnSpc>
              <a:spcBef>
                <a:spcPts val="1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28 VwVfG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analog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(-</a:t>
            </a:r>
            <a:r>
              <a:rPr sz="2100" dirty="0">
                <a:latin typeface="Arial"/>
                <a:cs typeface="Arial"/>
              </a:rPr>
              <a:t>),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keine planwidrige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Regelungslücke,</a:t>
            </a:r>
            <a:r>
              <a:rPr sz="2100" spc="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da § 80 III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VwGO </a:t>
            </a:r>
            <a:r>
              <a:rPr sz="2100" dirty="0" err="1">
                <a:latin typeface="Arial"/>
                <a:cs typeface="Arial"/>
              </a:rPr>
              <a:t>abschließend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lang="de-DE" sz="2100" spc="20" dirty="0" smtClean="0">
                <a:latin typeface="Arial"/>
                <a:cs typeface="Arial"/>
              </a:rPr>
              <a:t>ist </a:t>
            </a:r>
            <a:r>
              <a:rPr sz="2100" dirty="0" smtClean="0">
                <a:latin typeface="Arial"/>
                <a:cs typeface="Arial"/>
              </a:rPr>
              <a:t>und </a:t>
            </a:r>
            <a:r>
              <a:rPr sz="2100" dirty="0">
                <a:latin typeface="Arial"/>
                <a:cs typeface="Arial"/>
              </a:rPr>
              <a:t>rechtliches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Gehör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VG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genügt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108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VwGO)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5"/>
            <a:ext cx="3176271" cy="1621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1056272"/>
            <a:ext cx="310007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4525" algn="l"/>
              </a:tabLst>
            </a:pPr>
            <a:r>
              <a:rPr b="0" u="none" spc="-25" dirty="0">
                <a:latin typeface="Arial"/>
                <a:cs typeface="Arial"/>
              </a:rPr>
              <a:t>c)</a:t>
            </a:r>
            <a:r>
              <a:rPr b="0" u="none" dirty="0">
                <a:latin typeface="Arial"/>
                <a:cs typeface="Arial"/>
              </a:rPr>
              <a:t>	</a:t>
            </a:r>
            <a:r>
              <a:rPr b="0" dirty="0">
                <a:latin typeface="Arial"/>
                <a:cs typeface="Arial"/>
              </a:rPr>
              <a:t>Form:</a:t>
            </a:r>
            <a:r>
              <a:rPr b="0" spc="-1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§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80</a:t>
            </a:r>
            <a:r>
              <a:rPr b="0" spc="-1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III</a:t>
            </a:r>
            <a:r>
              <a:rPr b="0" spc="-55" dirty="0">
                <a:latin typeface="Arial"/>
                <a:cs typeface="Arial"/>
              </a:rPr>
              <a:t> </a:t>
            </a:r>
            <a:r>
              <a:rPr b="0" spc="-20" dirty="0">
                <a:latin typeface="Arial"/>
                <a:cs typeface="Arial"/>
              </a:rPr>
              <a:t>VwGO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35990" y="1510226"/>
            <a:ext cx="710120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Wortlaut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-5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schriftliche</a:t>
            </a:r>
            <a:r>
              <a:rPr sz="2100" u="none" spc="-4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Begründung</a:t>
            </a:r>
            <a:r>
              <a:rPr sz="2100" u="none" spc="1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des</a:t>
            </a:r>
            <a:r>
              <a:rPr sz="2100" u="none" spc="-3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bes.</a:t>
            </a:r>
            <a:r>
              <a:rPr sz="2100" u="none" spc="-3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öff.</a:t>
            </a:r>
            <a:r>
              <a:rPr sz="2100" u="none" spc="-45" dirty="0">
                <a:latin typeface="Arial"/>
                <a:cs typeface="Arial"/>
              </a:rPr>
              <a:t> </a:t>
            </a:r>
            <a:r>
              <a:rPr sz="2100" u="none" spc="-10" dirty="0">
                <a:latin typeface="Arial"/>
                <a:cs typeface="Arial"/>
              </a:rPr>
              <a:t>Interesses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37260" y="1935605"/>
            <a:ext cx="9286240" cy="5382243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13335">
              <a:spcBef>
                <a:spcPts val="1370"/>
              </a:spcBef>
              <a:tabLst>
                <a:tab pos="175895" algn="l"/>
              </a:tabLst>
            </a:pPr>
            <a:r>
              <a:rPr lang="de-DE" sz="2100" dirty="0" smtClean="0">
                <a:latin typeface="Arial"/>
                <a:cs typeface="Arial"/>
              </a:rPr>
              <a:t>→</a:t>
            </a:r>
            <a:r>
              <a:rPr lang="de-DE" sz="2100" spc="-210" dirty="0" smtClean="0">
                <a:latin typeface="Arial"/>
                <a:cs typeface="Arial"/>
              </a:rPr>
              <a:t> </a:t>
            </a:r>
            <a:r>
              <a:rPr lang="de-DE" sz="2100" u="sng" spc="-1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ratio</a:t>
            </a:r>
            <a:r>
              <a:rPr lang="de-DE" sz="2100" u="none" spc="-10" dirty="0" smtClean="0">
                <a:latin typeface="Arial"/>
                <a:cs typeface="Arial"/>
              </a:rPr>
              <a:t>:</a:t>
            </a:r>
            <a:endParaRPr lang="de-DE" sz="2100" dirty="0" smtClean="0">
              <a:latin typeface="Arial"/>
              <a:cs typeface="Arial"/>
            </a:endParaRPr>
          </a:p>
          <a:p>
            <a:pPr marL="354013">
              <a:lnSpc>
                <a:spcPct val="100000"/>
              </a:lnSpc>
              <a:spcBef>
                <a:spcPts val="1370"/>
              </a:spcBef>
              <a:tabLst>
                <a:tab pos="175895" algn="l"/>
              </a:tabLst>
            </a:pPr>
            <a:r>
              <a:rPr lang="de-DE" sz="2100" dirty="0" smtClean="0">
                <a:latin typeface="Arial"/>
                <a:cs typeface="Arial"/>
              </a:rPr>
              <a:t>- der </a:t>
            </a:r>
            <a:r>
              <a:rPr sz="2100" dirty="0" err="1" smtClean="0">
                <a:latin typeface="Arial"/>
                <a:cs typeface="Arial"/>
              </a:rPr>
              <a:t>Behörde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soll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Ausnahmecharakter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bewusst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werden</a:t>
            </a:r>
            <a:endParaRPr sz="2100" dirty="0">
              <a:latin typeface="Arial"/>
              <a:cs typeface="Arial"/>
            </a:endParaRPr>
          </a:p>
          <a:p>
            <a:pPr marL="354013">
              <a:lnSpc>
                <a:spcPct val="100000"/>
              </a:lnSpc>
              <a:spcBef>
                <a:spcPts val="1270"/>
              </a:spcBef>
              <a:tabLst>
                <a:tab pos="175260" algn="l"/>
              </a:tabLst>
            </a:pPr>
            <a:r>
              <a:rPr lang="de-DE" sz="2100" dirty="0" smtClean="0">
                <a:latin typeface="Arial"/>
                <a:cs typeface="Arial"/>
              </a:rPr>
              <a:t>- </a:t>
            </a:r>
            <a:r>
              <a:rPr sz="2100" dirty="0" err="1" smtClean="0">
                <a:latin typeface="Arial"/>
                <a:cs typeface="Arial"/>
              </a:rPr>
              <a:t>Bürger</a:t>
            </a:r>
            <a:r>
              <a:rPr sz="2100" spc="1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soll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Erfolgsaussichten des Rechtsbehelfs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absehen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können</a:t>
            </a:r>
            <a:endParaRPr lang="de-DE" sz="2100" spc="-10" dirty="0" smtClean="0">
              <a:latin typeface="Arial"/>
              <a:cs typeface="Arial"/>
            </a:endParaRPr>
          </a:p>
          <a:p>
            <a:pPr marL="327660" marR="5080" indent="-315595">
              <a:lnSpc>
                <a:spcPct val="150300"/>
              </a:lnSpc>
              <a:spcBef>
                <a:spcPts val="105"/>
              </a:spcBef>
            </a:pPr>
            <a:r>
              <a:rPr lang="de-DE" sz="2100" dirty="0" smtClean="0">
                <a:latin typeface="Arial"/>
                <a:cs typeface="Arial"/>
              </a:rPr>
              <a:t>→</a:t>
            </a:r>
            <a:r>
              <a:rPr lang="de-DE" sz="2100" spc="-210" dirty="0" smtClean="0">
                <a:latin typeface="Arial"/>
                <a:cs typeface="Arial"/>
              </a:rPr>
              <a:t> </a:t>
            </a:r>
            <a:r>
              <a:rPr lang="de-DE" sz="2100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nötig</a:t>
            </a:r>
            <a:r>
              <a:rPr lang="de-DE" sz="2100" u="sng" spc="-4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de-DE" sz="2100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daher: einzelfallbezogene</a:t>
            </a:r>
            <a:r>
              <a:rPr lang="de-DE" sz="2100" u="sng" spc="2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de-DE" sz="2100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Begründung,</a:t>
            </a:r>
            <a:r>
              <a:rPr lang="de-DE" sz="2100" u="sng" spc="1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de-DE" sz="2100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d.h.</a:t>
            </a:r>
            <a:r>
              <a:rPr lang="de-DE" sz="2100" u="sng" spc="-2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de-DE" sz="2100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nicht</a:t>
            </a:r>
            <a:r>
              <a:rPr lang="de-DE" sz="2100" u="sng" spc="-2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de-DE" sz="2100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nur</a:t>
            </a:r>
            <a:r>
              <a:rPr lang="de-DE" sz="2100" u="sng" spc="-1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de-DE" sz="2100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formelhaft,</a:t>
            </a:r>
            <a:r>
              <a:rPr lang="de-DE" sz="2100" u="sng" spc="-3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de-DE" sz="2100" u="sng" spc="-2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all-</a:t>
            </a:r>
            <a:r>
              <a:rPr lang="de-DE" sz="2100" u="none" spc="-20" dirty="0" smtClean="0">
                <a:latin typeface="Arial"/>
                <a:cs typeface="Arial"/>
              </a:rPr>
              <a:t> </a:t>
            </a:r>
            <a:r>
              <a:rPr lang="de-DE" sz="2100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gemeingültig</a:t>
            </a:r>
            <a:r>
              <a:rPr lang="de-DE" sz="2100" u="sng" spc="-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de-DE" sz="2100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und</a:t>
            </a:r>
            <a:r>
              <a:rPr lang="de-DE" sz="2100" u="sng" spc="-4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de-DE" sz="2100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nichtssagend</a:t>
            </a:r>
            <a:r>
              <a:rPr lang="de-DE" sz="2100" u="none" spc="-20" dirty="0" smtClean="0">
                <a:latin typeface="Arial"/>
                <a:cs typeface="Arial"/>
              </a:rPr>
              <a:t> </a:t>
            </a:r>
            <a:r>
              <a:rPr lang="de-DE" sz="2100" u="none" dirty="0" smtClean="0">
                <a:latin typeface="Arial"/>
                <a:cs typeface="Arial"/>
              </a:rPr>
              <a:t>(z.B.</a:t>
            </a:r>
            <a:r>
              <a:rPr lang="de-DE" sz="2100" u="none" spc="-60" dirty="0" smtClean="0">
                <a:latin typeface="Arial"/>
                <a:cs typeface="Arial"/>
              </a:rPr>
              <a:t> </a:t>
            </a:r>
            <a:r>
              <a:rPr lang="de-DE" sz="2100" u="none" dirty="0" smtClean="0">
                <a:latin typeface="Arial"/>
                <a:cs typeface="Arial"/>
              </a:rPr>
              <a:t>Wiederholung der</a:t>
            </a:r>
            <a:r>
              <a:rPr lang="de-DE" sz="2100" u="none" spc="-35" dirty="0" smtClean="0">
                <a:latin typeface="Arial"/>
                <a:cs typeface="Arial"/>
              </a:rPr>
              <a:t> </a:t>
            </a:r>
            <a:r>
              <a:rPr lang="de-DE" sz="2100" u="none" dirty="0" smtClean="0">
                <a:latin typeface="Arial"/>
                <a:cs typeface="Arial"/>
              </a:rPr>
              <a:t>Norm,</a:t>
            </a:r>
            <a:r>
              <a:rPr lang="de-DE" sz="2100" u="none" spc="-20" dirty="0" smtClean="0">
                <a:latin typeface="Arial"/>
                <a:cs typeface="Arial"/>
              </a:rPr>
              <a:t> </a:t>
            </a:r>
            <a:r>
              <a:rPr lang="de-DE" sz="2100" u="none" dirty="0" smtClean="0">
                <a:latin typeface="Arial"/>
                <a:cs typeface="Arial"/>
              </a:rPr>
              <a:t>Verweis</a:t>
            </a:r>
            <a:r>
              <a:rPr lang="de-DE" sz="2100" u="none" spc="-25" dirty="0" smtClean="0">
                <a:latin typeface="Arial"/>
                <a:cs typeface="Arial"/>
              </a:rPr>
              <a:t> auf </a:t>
            </a:r>
            <a:r>
              <a:rPr lang="de-DE" sz="2100" u="none" dirty="0" smtClean="0">
                <a:latin typeface="Arial"/>
                <a:cs typeface="Arial"/>
              </a:rPr>
              <a:t>die</a:t>
            </a:r>
            <a:r>
              <a:rPr lang="de-DE" sz="2100" u="none" spc="-30" dirty="0" smtClean="0">
                <a:latin typeface="Arial"/>
                <a:cs typeface="Arial"/>
              </a:rPr>
              <a:t> </a:t>
            </a:r>
            <a:r>
              <a:rPr lang="de-DE" sz="2100" u="none" dirty="0" smtClean="0">
                <a:latin typeface="Arial"/>
                <a:cs typeface="Arial"/>
              </a:rPr>
              <a:t>Rechtmäßigkeit</a:t>
            </a:r>
            <a:r>
              <a:rPr lang="de-DE" sz="2100" u="none" spc="-5" dirty="0" smtClean="0">
                <a:latin typeface="Arial"/>
                <a:cs typeface="Arial"/>
              </a:rPr>
              <a:t> </a:t>
            </a:r>
            <a:r>
              <a:rPr lang="de-DE" sz="2100" u="none" dirty="0" smtClean="0">
                <a:latin typeface="Arial"/>
                <a:cs typeface="Arial"/>
              </a:rPr>
              <a:t>des</a:t>
            </a:r>
            <a:r>
              <a:rPr lang="de-DE" sz="2100" u="none" spc="-40" dirty="0" smtClean="0">
                <a:latin typeface="Arial"/>
                <a:cs typeface="Arial"/>
              </a:rPr>
              <a:t> </a:t>
            </a:r>
            <a:r>
              <a:rPr lang="de-DE" sz="2100" u="none" spc="-20" dirty="0" smtClean="0">
                <a:latin typeface="Arial"/>
                <a:cs typeface="Arial"/>
              </a:rPr>
              <a:t>VA),</a:t>
            </a:r>
            <a:r>
              <a:rPr lang="de-DE" sz="2100" u="none" spc="-50" dirty="0" smtClean="0">
                <a:latin typeface="Arial"/>
                <a:cs typeface="Arial"/>
              </a:rPr>
              <a:t> </a:t>
            </a:r>
            <a:r>
              <a:rPr lang="de-DE" sz="2100" u="none" dirty="0" smtClean="0">
                <a:latin typeface="Arial"/>
                <a:cs typeface="Arial"/>
              </a:rPr>
              <a:t>wobei</a:t>
            </a:r>
            <a:r>
              <a:rPr lang="de-DE" sz="2100" u="none" spc="5" dirty="0" smtClean="0">
                <a:latin typeface="Arial"/>
                <a:cs typeface="Arial"/>
              </a:rPr>
              <a:t> </a:t>
            </a:r>
            <a:r>
              <a:rPr lang="de-DE" sz="2100" u="none" dirty="0" smtClean="0">
                <a:latin typeface="Arial"/>
                <a:cs typeface="Arial"/>
              </a:rPr>
              <a:t>im</a:t>
            </a:r>
            <a:r>
              <a:rPr lang="de-DE" sz="2100" u="none" spc="-45" dirty="0" smtClean="0">
                <a:latin typeface="Arial"/>
                <a:cs typeface="Arial"/>
              </a:rPr>
              <a:t> </a:t>
            </a:r>
            <a:r>
              <a:rPr lang="de-DE" sz="2100" u="none" dirty="0" smtClean="0">
                <a:latin typeface="Arial"/>
                <a:cs typeface="Arial"/>
              </a:rPr>
              <a:t>Gefahrenabwehrrecht</a:t>
            </a:r>
            <a:r>
              <a:rPr lang="de-DE" sz="2100" u="none" spc="15" dirty="0" smtClean="0">
                <a:latin typeface="Arial"/>
                <a:cs typeface="Arial"/>
              </a:rPr>
              <a:t> </a:t>
            </a:r>
            <a:r>
              <a:rPr lang="de-DE" sz="2100" u="none" dirty="0" smtClean="0">
                <a:latin typeface="Arial"/>
                <a:cs typeface="Arial"/>
              </a:rPr>
              <a:t>keine</a:t>
            </a:r>
            <a:r>
              <a:rPr lang="de-DE" sz="2100" u="none" spc="-30" dirty="0" smtClean="0">
                <a:latin typeface="Arial"/>
                <a:cs typeface="Arial"/>
              </a:rPr>
              <a:t> </a:t>
            </a:r>
            <a:r>
              <a:rPr lang="de-DE" sz="2100" u="none" spc="-10" dirty="0" smtClean="0">
                <a:latin typeface="Arial"/>
                <a:cs typeface="Arial"/>
              </a:rPr>
              <a:t>allzu </a:t>
            </a:r>
            <a:r>
              <a:rPr lang="de-DE" sz="2100" u="none" dirty="0" smtClean="0">
                <a:latin typeface="Arial"/>
                <a:cs typeface="Arial"/>
              </a:rPr>
              <a:t>hohen</a:t>
            </a:r>
            <a:r>
              <a:rPr lang="de-DE" sz="2100" u="none" spc="-125" dirty="0" smtClean="0">
                <a:latin typeface="Arial"/>
                <a:cs typeface="Arial"/>
              </a:rPr>
              <a:t> </a:t>
            </a:r>
            <a:r>
              <a:rPr lang="de-DE" sz="2100" u="none" dirty="0" smtClean="0">
                <a:latin typeface="Arial"/>
                <a:cs typeface="Arial"/>
              </a:rPr>
              <a:t>Anforderungen</a:t>
            </a:r>
            <a:r>
              <a:rPr lang="de-DE" sz="2100" u="none" spc="20" dirty="0" smtClean="0">
                <a:latin typeface="Arial"/>
                <a:cs typeface="Arial"/>
              </a:rPr>
              <a:t> </a:t>
            </a:r>
            <a:r>
              <a:rPr lang="de-DE" sz="2100" u="none" dirty="0" smtClean="0">
                <a:latin typeface="Arial"/>
                <a:cs typeface="Arial"/>
              </a:rPr>
              <a:t>gelten</a:t>
            </a:r>
            <a:r>
              <a:rPr lang="de-DE" sz="2100" u="none" spc="-5" dirty="0" smtClean="0">
                <a:latin typeface="Arial"/>
                <a:cs typeface="Arial"/>
              </a:rPr>
              <a:t> </a:t>
            </a:r>
            <a:r>
              <a:rPr lang="de-DE" sz="2100" u="none" dirty="0" smtClean="0">
                <a:latin typeface="Arial"/>
                <a:cs typeface="Arial"/>
              </a:rPr>
              <a:t>(</a:t>
            </a:r>
            <a:r>
              <a:rPr lang="de-DE" sz="2100" dirty="0" smtClean="0">
                <a:latin typeface="Arial"/>
                <a:cs typeface="Arial"/>
              </a:rPr>
              <a:t>häufig: tatbestandliche Begründung des VA = Begründung </a:t>
            </a:r>
            <a:r>
              <a:rPr lang="de-DE" sz="2100" dirty="0" err="1" smtClean="0">
                <a:latin typeface="Arial"/>
                <a:cs typeface="Arial"/>
              </a:rPr>
              <a:t>AosofVz</a:t>
            </a:r>
            <a:r>
              <a:rPr lang="de-DE" sz="2100" dirty="0" smtClean="0">
                <a:latin typeface="Arial"/>
                <a:cs typeface="Arial"/>
              </a:rPr>
              <a:t>; </a:t>
            </a:r>
            <a:r>
              <a:rPr lang="de-DE" sz="2100" u="none" dirty="0" smtClean="0">
                <a:latin typeface="Arial"/>
                <a:cs typeface="Arial"/>
              </a:rPr>
              <a:t>inhaltliche</a:t>
            </a:r>
            <a:r>
              <a:rPr lang="de-DE" sz="2100" u="none" spc="15" dirty="0" smtClean="0">
                <a:latin typeface="Arial"/>
                <a:cs typeface="Arial"/>
              </a:rPr>
              <a:t> </a:t>
            </a:r>
            <a:r>
              <a:rPr lang="de-DE" sz="2100" u="none" dirty="0" smtClean="0">
                <a:latin typeface="Arial"/>
                <a:cs typeface="Arial"/>
              </a:rPr>
              <a:t>Richtigkeit der</a:t>
            </a:r>
            <a:r>
              <a:rPr lang="de-DE" sz="2100" u="none" spc="-20" dirty="0" smtClean="0">
                <a:latin typeface="Arial"/>
                <a:cs typeface="Arial"/>
              </a:rPr>
              <a:t> </a:t>
            </a:r>
            <a:r>
              <a:rPr lang="de-DE" sz="2100" u="none" dirty="0" smtClean="0">
                <a:latin typeface="Arial"/>
                <a:cs typeface="Arial"/>
              </a:rPr>
              <a:t>Begründung</a:t>
            </a:r>
            <a:r>
              <a:rPr lang="de-DE" sz="2100" u="none" spc="20" dirty="0" smtClean="0">
                <a:latin typeface="Arial"/>
                <a:cs typeface="Arial"/>
              </a:rPr>
              <a:t> </a:t>
            </a:r>
            <a:r>
              <a:rPr lang="de-DE" sz="2100" u="none" dirty="0" smtClean="0">
                <a:latin typeface="Arial"/>
                <a:cs typeface="Arial"/>
              </a:rPr>
              <a:t>ist</a:t>
            </a:r>
            <a:r>
              <a:rPr lang="de-DE" sz="2100" u="none" spc="-50" dirty="0" smtClean="0">
                <a:latin typeface="Arial"/>
                <a:cs typeface="Arial"/>
              </a:rPr>
              <a:t> </a:t>
            </a:r>
            <a:r>
              <a:rPr lang="de-DE" sz="2100" u="none" spc="-10" dirty="0" smtClean="0">
                <a:latin typeface="Arial"/>
                <a:cs typeface="Arial"/>
              </a:rPr>
              <a:t>egal)</a:t>
            </a:r>
            <a:endParaRPr lang="de-DE" sz="2100" dirty="0" smtClean="0">
              <a:latin typeface="Arial"/>
              <a:cs typeface="Arial"/>
            </a:endParaRPr>
          </a:p>
          <a:p>
            <a:pPr marL="327660" marR="86995" indent="-315595">
              <a:lnSpc>
                <a:spcPct val="150000"/>
              </a:lnSpc>
              <a:spcBef>
                <a:spcPts val="10"/>
              </a:spcBef>
            </a:pPr>
            <a:r>
              <a:rPr lang="de-DE" sz="2100" dirty="0" smtClean="0">
                <a:latin typeface="Arial"/>
                <a:cs typeface="Arial"/>
              </a:rPr>
              <a:t>→</a:t>
            </a:r>
            <a:r>
              <a:rPr lang="de-DE" sz="2100" spc="-210" dirty="0" smtClean="0">
                <a:latin typeface="Arial"/>
                <a:cs typeface="Arial"/>
              </a:rPr>
              <a:t> </a:t>
            </a:r>
            <a:r>
              <a:rPr lang="de-DE" sz="2100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bei</a:t>
            </a:r>
            <a:r>
              <a:rPr lang="de-DE" sz="2100" u="sng" spc="-3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de-DE" sz="2100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Verstoß</a:t>
            </a:r>
            <a:r>
              <a:rPr lang="de-DE" sz="2100" u="sng" spc="-1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de-DE" sz="2100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gegen</a:t>
            </a:r>
            <a:r>
              <a:rPr lang="de-DE" sz="2100" u="sng" spc="-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de-DE" sz="2100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</a:t>
            </a:r>
            <a:r>
              <a:rPr lang="de-DE" sz="2100" u="sng" spc="-2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de-DE" sz="2100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80</a:t>
            </a:r>
            <a:r>
              <a:rPr lang="de-DE" sz="2100" u="sng" spc="-4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de-DE" sz="2100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III</a:t>
            </a:r>
            <a:r>
              <a:rPr lang="de-DE" sz="2100" u="sng" spc="-4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de-DE" sz="2100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</a:t>
            </a:r>
            <a:r>
              <a:rPr lang="de-DE" sz="2100" u="none" dirty="0" smtClean="0">
                <a:latin typeface="Arial"/>
                <a:cs typeface="Arial"/>
              </a:rPr>
              <a:t>:</a:t>
            </a:r>
            <a:r>
              <a:rPr lang="de-DE" sz="2100" u="none" spc="-30" dirty="0" smtClean="0">
                <a:latin typeface="Arial"/>
                <a:cs typeface="Arial"/>
              </a:rPr>
              <a:t> </a:t>
            </a:r>
            <a:r>
              <a:rPr lang="de-DE" sz="2100" u="none" spc="-30" dirty="0" err="1" smtClean="0">
                <a:latin typeface="Arial"/>
                <a:cs typeface="Arial"/>
              </a:rPr>
              <a:t>h.M</a:t>
            </a:r>
            <a:r>
              <a:rPr lang="de-DE" sz="2100" u="none" spc="-30" dirty="0" smtClean="0">
                <a:latin typeface="Arial"/>
                <a:cs typeface="Arial"/>
              </a:rPr>
              <a:t>.: </a:t>
            </a:r>
            <a:r>
              <a:rPr lang="de-DE" sz="2100" u="none" dirty="0" smtClean="0">
                <a:latin typeface="Arial"/>
                <a:cs typeface="Arial"/>
              </a:rPr>
              <a:t>(nur)</a:t>
            </a:r>
            <a:r>
              <a:rPr lang="de-DE" sz="2100" u="none" spc="-135" dirty="0" smtClean="0">
                <a:latin typeface="Arial"/>
                <a:cs typeface="Arial"/>
              </a:rPr>
              <a:t> </a:t>
            </a:r>
            <a:r>
              <a:rPr lang="de-DE" sz="2100" b="1" u="none" dirty="0" smtClean="0">
                <a:latin typeface="Arial"/>
                <a:cs typeface="Arial"/>
              </a:rPr>
              <a:t>Aufhebung</a:t>
            </a:r>
            <a:r>
              <a:rPr lang="de-DE" sz="2100" b="1" u="none" spc="-5" dirty="0" smtClean="0">
                <a:latin typeface="Arial"/>
                <a:cs typeface="Arial"/>
              </a:rPr>
              <a:t> </a:t>
            </a:r>
            <a:r>
              <a:rPr lang="de-DE" sz="2100" b="1" u="none" dirty="0" smtClean="0">
                <a:latin typeface="Arial"/>
                <a:cs typeface="Arial"/>
              </a:rPr>
              <a:t>der</a:t>
            </a:r>
            <a:r>
              <a:rPr lang="de-DE" sz="2100" b="1" u="none" spc="-135" dirty="0" smtClean="0">
                <a:latin typeface="Arial"/>
                <a:cs typeface="Arial"/>
              </a:rPr>
              <a:t> </a:t>
            </a:r>
            <a:r>
              <a:rPr lang="de-DE" sz="2100" b="1" u="none" dirty="0" smtClean="0">
                <a:latin typeface="Arial"/>
                <a:cs typeface="Arial"/>
              </a:rPr>
              <a:t>AO</a:t>
            </a:r>
            <a:r>
              <a:rPr lang="de-DE" sz="2100" b="1" u="none" spc="-30" dirty="0" smtClean="0">
                <a:latin typeface="Arial"/>
                <a:cs typeface="Arial"/>
              </a:rPr>
              <a:t> </a:t>
            </a:r>
            <a:r>
              <a:rPr lang="de-DE" sz="2100" b="1" u="none" dirty="0" smtClean="0">
                <a:latin typeface="Arial"/>
                <a:cs typeface="Arial"/>
              </a:rPr>
              <a:t>der</a:t>
            </a:r>
            <a:r>
              <a:rPr lang="de-DE" sz="2100" b="1" u="none" spc="-35" dirty="0" smtClean="0">
                <a:latin typeface="Arial"/>
                <a:cs typeface="Arial"/>
              </a:rPr>
              <a:t> </a:t>
            </a:r>
            <a:r>
              <a:rPr lang="de-DE" sz="2100" b="1" u="none" dirty="0" smtClean="0">
                <a:latin typeface="Arial"/>
                <a:cs typeface="Arial"/>
              </a:rPr>
              <a:t>s.</a:t>
            </a:r>
            <a:r>
              <a:rPr lang="de-DE" sz="2100" b="1" u="none" spc="-45" dirty="0" smtClean="0">
                <a:latin typeface="Arial"/>
                <a:cs typeface="Arial"/>
              </a:rPr>
              <a:t> </a:t>
            </a:r>
            <a:r>
              <a:rPr lang="de-DE" sz="2100" b="1" u="none" spc="-40" dirty="0" smtClean="0">
                <a:latin typeface="Arial"/>
                <a:cs typeface="Arial"/>
              </a:rPr>
              <a:t>V.</a:t>
            </a:r>
            <a:r>
              <a:rPr lang="de-DE" sz="2100" u="none" spc="-40" dirty="0" smtClean="0">
                <a:latin typeface="Arial"/>
                <a:cs typeface="Arial"/>
              </a:rPr>
              <a:t>,</a:t>
            </a:r>
            <a:r>
              <a:rPr lang="de-DE" sz="2100" u="none" spc="-50" dirty="0" smtClean="0">
                <a:latin typeface="Arial"/>
                <a:cs typeface="Arial"/>
              </a:rPr>
              <a:t> </a:t>
            </a:r>
            <a:r>
              <a:rPr lang="de-DE" sz="2100" u="none" dirty="0" smtClean="0">
                <a:latin typeface="Arial"/>
                <a:cs typeface="Arial"/>
              </a:rPr>
              <a:t>ggf.</a:t>
            </a:r>
            <a:r>
              <a:rPr lang="de-DE" sz="2100" u="none" spc="-25" dirty="0" smtClean="0">
                <a:latin typeface="Arial"/>
                <a:cs typeface="Arial"/>
              </a:rPr>
              <a:t> </a:t>
            </a:r>
            <a:r>
              <a:rPr lang="de-DE" sz="2100" u="none" spc="-20" dirty="0" smtClean="0">
                <a:latin typeface="Arial"/>
                <a:cs typeface="Arial"/>
              </a:rPr>
              <a:t>i.Ü. </a:t>
            </a:r>
            <a:r>
              <a:rPr lang="de-DE" sz="2100" u="none" dirty="0" smtClean="0">
                <a:latin typeface="Arial"/>
                <a:cs typeface="Arial"/>
              </a:rPr>
              <a:t>Ablehnung</a:t>
            </a:r>
            <a:r>
              <a:rPr lang="de-DE" sz="2100" u="none" spc="-5" dirty="0" smtClean="0">
                <a:latin typeface="Arial"/>
                <a:cs typeface="Arial"/>
              </a:rPr>
              <a:t> </a:t>
            </a:r>
            <a:r>
              <a:rPr lang="de-DE" sz="2100" u="none" dirty="0" smtClean="0">
                <a:latin typeface="Arial"/>
                <a:cs typeface="Arial"/>
              </a:rPr>
              <a:t>des</a:t>
            </a:r>
            <a:r>
              <a:rPr lang="de-DE" sz="2100" u="none" spc="-145" dirty="0" smtClean="0">
                <a:latin typeface="Arial"/>
                <a:cs typeface="Arial"/>
              </a:rPr>
              <a:t> </a:t>
            </a:r>
            <a:r>
              <a:rPr lang="de-DE" sz="2100" u="none" dirty="0" smtClean="0">
                <a:latin typeface="Arial"/>
                <a:cs typeface="Arial"/>
              </a:rPr>
              <a:t>Antrags</a:t>
            </a:r>
            <a:r>
              <a:rPr lang="de-DE" sz="2100" u="none" spc="-15" dirty="0" smtClean="0">
                <a:latin typeface="Arial"/>
                <a:cs typeface="Arial"/>
              </a:rPr>
              <a:t> </a:t>
            </a:r>
            <a:r>
              <a:rPr lang="de-DE" sz="2100" u="none" dirty="0" smtClean="0">
                <a:latin typeface="Arial"/>
                <a:cs typeface="Arial"/>
              </a:rPr>
              <a:t>(Kostenquote</a:t>
            </a:r>
            <a:r>
              <a:rPr lang="de-DE" sz="2100" u="none" spc="-10" dirty="0" smtClean="0">
                <a:latin typeface="Arial"/>
                <a:cs typeface="Arial"/>
              </a:rPr>
              <a:t>).</a:t>
            </a:r>
            <a:r>
              <a:rPr lang="de-DE" sz="2100" u="none" spc="-75" dirty="0" smtClean="0">
                <a:latin typeface="Arial"/>
                <a:cs typeface="Arial"/>
              </a:rPr>
              <a:t> Vorteil: </a:t>
            </a:r>
            <a:r>
              <a:rPr lang="de-DE" sz="2100" u="none" dirty="0" smtClean="0">
                <a:latin typeface="Arial"/>
                <a:cs typeface="Arial"/>
              </a:rPr>
              <a:t>Die</a:t>
            </a:r>
            <a:r>
              <a:rPr lang="de-DE" sz="2100" u="none" spc="-30" dirty="0" smtClean="0">
                <a:latin typeface="Arial"/>
                <a:cs typeface="Arial"/>
              </a:rPr>
              <a:t> </a:t>
            </a:r>
            <a:r>
              <a:rPr lang="de-DE" sz="2100" u="none" spc="-25" dirty="0" smtClean="0">
                <a:latin typeface="Arial"/>
                <a:cs typeface="Arial"/>
              </a:rPr>
              <a:t>Verw.</a:t>
            </a:r>
            <a:r>
              <a:rPr lang="de-DE" sz="2100" u="none" spc="-10" dirty="0" smtClean="0">
                <a:latin typeface="Arial"/>
                <a:cs typeface="Arial"/>
              </a:rPr>
              <a:t> </a:t>
            </a:r>
            <a:r>
              <a:rPr lang="de-DE" sz="2100" u="none" spc="-20" dirty="0" smtClean="0">
                <a:latin typeface="Arial"/>
                <a:cs typeface="Arial"/>
              </a:rPr>
              <a:t>kann </a:t>
            </a:r>
            <a:r>
              <a:rPr lang="de-DE" sz="2100" dirty="0" smtClean="0">
                <a:latin typeface="Arial"/>
                <a:cs typeface="Arial"/>
              </a:rPr>
              <a:t>die</a:t>
            </a:r>
            <a:r>
              <a:rPr lang="de-DE" sz="2100" spc="-15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AO</a:t>
            </a:r>
            <a:r>
              <a:rPr lang="de-DE" sz="2100" spc="-3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der</a:t>
            </a:r>
            <a:r>
              <a:rPr lang="de-DE" sz="2100" spc="-2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s.</a:t>
            </a:r>
            <a:r>
              <a:rPr lang="de-DE" sz="2100" spc="-50" dirty="0" smtClean="0">
                <a:latin typeface="Arial"/>
                <a:cs typeface="Arial"/>
              </a:rPr>
              <a:t> </a:t>
            </a:r>
            <a:r>
              <a:rPr lang="de-DE" sz="2100" spc="-60" dirty="0" smtClean="0">
                <a:latin typeface="Arial"/>
                <a:cs typeface="Arial"/>
              </a:rPr>
              <a:t>V.</a:t>
            </a:r>
            <a:r>
              <a:rPr lang="de-DE" sz="2100" spc="-5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formgemäß</a:t>
            </a:r>
            <a:r>
              <a:rPr lang="de-DE" sz="2100" spc="-1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erneut</a:t>
            </a:r>
            <a:r>
              <a:rPr lang="de-DE" sz="2100" spc="-10" dirty="0" smtClean="0">
                <a:latin typeface="Arial"/>
                <a:cs typeface="Arial"/>
              </a:rPr>
              <a:t> vornehmen.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5"/>
            <a:ext cx="3176271" cy="1621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979" y="1441254"/>
            <a:ext cx="313436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4525" algn="l"/>
              </a:tabLst>
            </a:pPr>
            <a:r>
              <a:rPr b="0" u="none" spc="-25" dirty="0">
                <a:latin typeface="Arial"/>
                <a:cs typeface="Arial"/>
              </a:rPr>
              <a:t>2.</a:t>
            </a:r>
            <a:r>
              <a:rPr b="0" u="none" dirty="0">
                <a:latin typeface="Arial"/>
                <a:cs typeface="Arial"/>
              </a:rPr>
              <a:t>	</a:t>
            </a:r>
            <a:r>
              <a:rPr b="0" spc="-10" dirty="0">
                <a:latin typeface="Arial"/>
                <a:cs typeface="Arial"/>
              </a:rPr>
              <a:t>Interessenabwägung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7916" y="1759730"/>
            <a:ext cx="9436100" cy="4906471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2100" dirty="0">
                <a:latin typeface="Arial"/>
                <a:cs typeface="Arial"/>
              </a:rPr>
              <a:t>[=</a:t>
            </a:r>
            <a:r>
              <a:rPr sz="2100" spc="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materielle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Rechtmäßigkeit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AO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s.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V.]</a:t>
            </a:r>
            <a:endParaRPr sz="2100" dirty="0">
              <a:latin typeface="Arial"/>
              <a:cs typeface="Arial"/>
            </a:endParaRPr>
          </a:p>
          <a:p>
            <a:pPr marL="327660" marR="632460" indent="-315595">
              <a:lnSpc>
                <a:spcPct val="150500"/>
              </a:lnSpc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eigenständige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Interessenabwägung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VG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unter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Berücksichtigung </a:t>
            </a:r>
            <a:r>
              <a:rPr sz="2100" spc="-25" dirty="0">
                <a:latin typeface="Arial"/>
                <a:cs typeface="Arial"/>
              </a:rPr>
              <a:t>der </a:t>
            </a:r>
            <a:r>
              <a:rPr sz="2100" dirty="0">
                <a:latin typeface="Arial"/>
                <a:cs typeface="Arial"/>
              </a:rPr>
              <a:t>Erfolgsaussichten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Hauptsache</a:t>
            </a:r>
            <a:endParaRPr sz="2100" dirty="0">
              <a:latin typeface="Arial"/>
              <a:cs typeface="Arial"/>
            </a:endParaRPr>
          </a:p>
          <a:p>
            <a:pPr marL="327660" indent="-31559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falls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90" dirty="0">
                <a:latin typeface="Arial"/>
                <a:cs typeface="Arial"/>
              </a:rPr>
              <a:t>VA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bei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summarischer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Prüfung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rechtswidrig, überwiegt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das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Aussetzungs</a:t>
            </a:r>
            <a:r>
              <a:rPr sz="2100" dirty="0" err="1" smtClean="0">
                <a:latin typeface="Arial"/>
                <a:cs typeface="Arial"/>
              </a:rPr>
              <a:t>interesse</a:t>
            </a:r>
            <a:r>
              <a:rPr sz="2100" spc="-1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125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.,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da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kein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öff.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Interesse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s.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60" dirty="0">
                <a:latin typeface="Arial"/>
                <a:cs typeface="Arial"/>
              </a:rPr>
              <a:t>V.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rechtswidriger</a:t>
            </a:r>
            <a:r>
              <a:rPr sz="2100" spc="35" dirty="0">
                <a:latin typeface="Arial"/>
                <a:cs typeface="Arial"/>
              </a:rPr>
              <a:t> </a:t>
            </a:r>
            <a:r>
              <a:rPr sz="2100" spc="-90" dirty="0">
                <a:latin typeface="Arial"/>
                <a:cs typeface="Arial"/>
              </a:rPr>
              <a:t>VA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beste</a:t>
            </a:r>
            <a:r>
              <a:rPr sz="2100" dirty="0" err="1" smtClean="0">
                <a:latin typeface="Arial"/>
                <a:cs typeface="Arial"/>
              </a:rPr>
              <a:t>hen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kann (Art.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20 III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GG</a:t>
            </a:r>
            <a:r>
              <a:rPr sz="2100" spc="-25" dirty="0" smtClean="0">
                <a:latin typeface="Arial"/>
                <a:cs typeface="Arial"/>
              </a:rPr>
              <a:t>)</a:t>
            </a:r>
            <a:endParaRPr lang="de-DE" sz="2100" spc="-25" dirty="0" smtClean="0">
              <a:latin typeface="Arial"/>
              <a:cs typeface="Arial"/>
            </a:endParaRPr>
          </a:p>
          <a:p>
            <a:pPr marL="327660" indent="-315595">
              <a:lnSpc>
                <a:spcPct val="100000"/>
              </a:lnSpc>
              <a:spcBef>
                <a:spcPts val="1260"/>
              </a:spcBef>
            </a:pPr>
            <a:r>
              <a:rPr lang="de-DE" sz="2100" dirty="0" smtClean="0">
                <a:latin typeface="Arial"/>
                <a:cs typeface="Arial"/>
              </a:rPr>
              <a:t>→ falls VA bei summarischer Prüfung rechtmäßig: VORSICHT! </a:t>
            </a:r>
          </a:p>
          <a:p>
            <a:pPr marL="696913" indent="-342900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</a:pP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bei § 80 V 1 1. Alt. VwGO: Antrag unbegründet</a:t>
            </a:r>
          </a:p>
          <a:p>
            <a:pPr marL="696913" indent="-342900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</a:pP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bei § 80 V 1 2. Alt. VwGO: </a:t>
            </a:r>
            <a:r>
              <a:rPr lang="de-DE" sz="2100" b="1" dirty="0" smtClean="0">
                <a:latin typeface="Arial"/>
                <a:cs typeface="Arial"/>
                <a:sym typeface="Wingdings" panose="05000000000000000000" pitchFamily="2" charset="2"/>
              </a:rPr>
              <a:t>zusätzlich</a:t>
            </a: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 tatsächlich bestehendes </a:t>
            </a:r>
            <a:r>
              <a:rPr lang="de-DE" sz="2100" dirty="0" err="1" smtClean="0">
                <a:latin typeface="Arial"/>
                <a:cs typeface="Arial"/>
                <a:sym typeface="Wingdings" panose="05000000000000000000" pitchFamily="2" charset="2"/>
              </a:rPr>
              <a:t>öff</a:t>
            </a: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. Interesse an sof. Vollziehung erforderlich (= </a:t>
            </a:r>
            <a:r>
              <a:rPr lang="de-DE" sz="2100" dirty="0">
                <a:latin typeface="Arial"/>
                <a:cs typeface="Arial"/>
                <a:sym typeface="Wingdings" panose="05000000000000000000" pitchFamily="2" charset="2"/>
              </a:rPr>
              <a:t>E</a:t>
            </a: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ilbedürftigkeit)</a:t>
            </a:r>
            <a:endParaRPr sz="2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390"/>
              </a:spcBef>
            </a:pPr>
            <a:endParaRPr sz="2100" dirty="0">
              <a:latin typeface="Arial"/>
              <a:cs typeface="Arial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7610" y="35734"/>
            <a:ext cx="3428961" cy="17509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7916" y="1281286"/>
            <a:ext cx="9339580" cy="4921860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sz="2100" dirty="0">
                <a:latin typeface="Arial"/>
                <a:cs typeface="Arial"/>
              </a:rPr>
              <a:t>→ </a:t>
            </a:r>
            <a:r>
              <a:rPr sz="2100" u="sng" spc="-1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Formulierungsbeispiel</a:t>
            </a:r>
            <a:r>
              <a:rPr lang="de-DE" sz="2100" u="sng" spc="-1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(§ 80 V 1 2. Alt. VwGO)</a:t>
            </a:r>
            <a:r>
              <a:rPr sz="2100" u="none" spc="-10" dirty="0" smtClean="0">
                <a:latin typeface="Arial"/>
                <a:cs typeface="Arial"/>
              </a:rPr>
              <a:t>:</a:t>
            </a:r>
            <a:endParaRPr sz="2100" dirty="0">
              <a:latin typeface="Arial"/>
              <a:cs typeface="Arial"/>
            </a:endParaRPr>
          </a:p>
          <a:p>
            <a:pPr marL="475615" marR="39370" indent="-147955">
              <a:lnSpc>
                <a:spcPts val="3790"/>
              </a:lnSpc>
              <a:spcBef>
                <a:spcPts val="325"/>
              </a:spcBef>
              <a:buFont typeface="Arial"/>
              <a:buChar char="-"/>
              <a:tabLst>
                <a:tab pos="475615" algn="l"/>
                <a:tab pos="490855" algn="l"/>
              </a:tabLst>
            </a:pPr>
            <a:r>
              <a:rPr sz="2100" dirty="0">
                <a:latin typeface="Arial"/>
                <a:cs typeface="Arial"/>
              </a:rPr>
              <a:t>	</a:t>
            </a:r>
            <a:r>
              <a:rPr sz="2100" i="1" dirty="0" smtClean="0">
                <a:latin typeface="Arial"/>
                <a:cs typeface="Arial"/>
              </a:rPr>
              <a:t>D</a:t>
            </a:r>
            <a:r>
              <a:rPr lang="de-DE" sz="2100" i="1" dirty="0" err="1" smtClean="0">
                <a:latin typeface="Arial"/>
                <a:cs typeface="Arial"/>
              </a:rPr>
              <a:t>as</a:t>
            </a:r>
            <a:r>
              <a:rPr lang="de-DE" sz="2100" i="1" dirty="0" smtClean="0">
                <a:latin typeface="Arial"/>
                <a:cs typeface="Arial"/>
              </a:rPr>
              <a:t> Gericht geht auf Grundlage einer </a:t>
            </a:r>
            <a:r>
              <a:rPr sz="2100" i="1" dirty="0" err="1" smtClean="0">
                <a:latin typeface="Arial"/>
                <a:cs typeface="Arial"/>
              </a:rPr>
              <a:t>eigenständige</a:t>
            </a:r>
            <a:r>
              <a:rPr lang="de-DE" sz="2100" i="1" dirty="0" smtClean="0">
                <a:latin typeface="Arial"/>
                <a:cs typeface="Arial"/>
              </a:rPr>
              <a:t>n</a:t>
            </a:r>
            <a:r>
              <a:rPr sz="2100" i="1" spc="25" dirty="0" smtClean="0">
                <a:latin typeface="Arial"/>
                <a:cs typeface="Arial"/>
              </a:rPr>
              <a:t> </a:t>
            </a:r>
            <a:r>
              <a:rPr sz="2100" i="1" dirty="0" err="1">
                <a:latin typeface="Arial"/>
                <a:cs typeface="Arial"/>
              </a:rPr>
              <a:t>Interessenabwägung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lang="de-DE" sz="2100" i="1" spc="10" dirty="0" smtClean="0">
                <a:latin typeface="Arial"/>
                <a:cs typeface="Arial"/>
              </a:rPr>
              <a:t>davon aus</a:t>
            </a:r>
            <a:r>
              <a:rPr sz="2100" i="1" dirty="0" smtClean="0">
                <a:latin typeface="Arial"/>
                <a:cs typeface="Arial"/>
              </a:rPr>
              <a:t>,</a:t>
            </a:r>
            <a:r>
              <a:rPr sz="2100" i="1" spc="-15" dirty="0" smtClean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dass</a:t>
            </a:r>
            <a:r>
              <a:rPr sz="2100" i="1" spc="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das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öff.</a:t>
            </a:r>
            <a:r>
              <a:rPr sz="2100" i="1" spc="-35" dirty="0">
                <a:latin typeface="Arial"/>
                <a:cs typeface="Arial"/>
              </a:rPr>
              <a:t> </a:t>
            </a:r>
            <a:r>
              <a:rPr sz="2100" i="1" spc="-10" dirty="0" err="1" smtClean="0">
                <a:latin typeface="Arial"/>
                <a:cs typeface="Arial"/>
              </a:rPr>
              <a:t>Inte</a:t>
            </a:r>
            <a:r>
              <a:rPr sz="2100" i="1" dirty="0" err="1" smtClean="0">
                <a:latin typeface="Arial"/>
                <a:cs typeface="Arial"/>
              </a:rPr>
              <a:t>resse</a:t>
            </a:r>
            <a:r>
              <a:rPr sz="2100" i="1" spc="-20" dirty="0" smtClean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s.</a:t>
            </a:r>
            <a:r>
              <a:rPr sz="2100" i="1" spc="-45" dirty="0">
                <a:latin typeface="Arial"/>
                <a:cs typeface="Arial"/>
              </a:rPr>
              <a:t> </a:t>
            </a:r>
            <a:r>
              <a:rPr sz="2100" i="1" spc="-20" dirty="0">
                <a:latin typeface="Arial"/>
                <a:cs typeface="Arial"/>
              </a:rPr>
              <a:t>V.</a:t>
            </a:r>
            <a:r>
              <a:rPr sz="2100" i="1" spc="-4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das</a:t>
            </a:r>
            <a:r>
              <a:rPr sz="2100" i="1" spc="-8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Aussetzungsinteresse des</a:t>
            </a:r>
            <a:r>
              <a:rPr sz="2100" i="1" spc="-85" dirty="0">
                <a:latin typeface="Arial"/>
                <a:cs typeface="Arial"/>
              </a:rPr>
              <a:t> </a:t>
            </a:r>
            <a:r>
              <a:rPr sz="2100" i="1" dirty="0" smtClean="0">
                <a:latin typeface="Arial"/>
                <a:cs typeface="Arial"/>
              </a:rPr>
              <a:t>A</a:t>
            </a:r>
            <a:r>
              <a:rPr lang="de-DE" sz="2100" i="1" dirty="0" smtClean="0">
                <a:latin typeface="Arial"/>
                <a:cs typeface="Arial"/>
              </a:rPr>
              <a:t>S</a:t>
            </a:r>
            <a:r>
              <a:rPr sz="2100" i="1" dirty="0" smtClean="0">
                <a:latin typeface="Arial"/>
                <a:cs typeface="Arial"/>
              </a:rPr>
              <a:t>t</a:t>
            </a:r>
            <a:r>
              <a:rPr sz="2100" i="1" dirty="0">
                <a:latin typeface="Arial"/>
                <a:cs typeface="Arial"/>
              </a:rPr>
              <a:t>.</a:t>
            </a:r>
            <a:r>
              <a:rPr sz="2100" i="1" spc="-4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überwiegt. </a:t>
            </a:r>
            <a:r>
              <a:rPr lang="de-DE" sz="2100" i="1" dirty="0" smtClean="0">
                <a:latin typeface="Arial"/>
                <a:cs typeface="Arial"/>
              </a:rPr>
              <a:t>Besondere Bedeutung kommt d</a:t>
            </a:r>
            <a:r>
              <a:rPr sz="2100" i="1" dirty="0" err="1" smtClean="0">
                <a:latin typeface="Arial"/>
                <a:cs typeface="Arial"/>
              </a:rPr>
              <a:t>abei</a:t>
            </a:r>
            <a:r>
              <a:rPr sz="2100" i="1" spc="15" dirty="0" smtClean="0">
                <a:latin typeface="Arial"/>
                <a:cs typeface="Arial"/>
              </a:rPr>
              <a:t> </a:t>
            </a:r>
            <a:r>
              <a:rPr lang="de-DE" sz="2100" i="1" spc="15" dirty="0" smtClean="0">
                <a:latin typeface="Arial"/>
                <a:cs typeface="Arial"/>
              </a:rPr>
              <a:t>den</a:t>
            </a:r>
            <a:r>
              <a:rPr sz="2100" i="1" spc="-15" dirty="0" smtClean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Erfolgsaussichten</a:t>
            </a:r>
            <a:r>
              <a:rPr sz="2100" i="1" spc="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des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 err="1">
                <a:latin typeface="Arial"/>
                <a:cs typeface="Arial"/>
              </a:rPr>
              <a:t>Hauptsacheverfahrens</a:t>
            </a:r>
            <a:r>
              <a:rPr sz="2100" i="1" spc="20" dirty="0">
                <a:latin typeface="Arial"/>
                <a:cs typeface="Arial"/>
              </a:rPr>
              <a:t> </a:t>
            </a:r>
            <a:r>
              <a:rPr sz="2100" i="1" spc="-25" dirty="0" err="1" smtClean="0">
                <a:latin typeface="Arial"/>
                <a:cs typeface="Arial"/>
              </a:rPr>
              <a:t>zu</a:t>
            </a:r>
            <a:r>
              <a:rPr lang="de-DE" sz="2100" i="1" spc="-25" dirty="0" smtClean="0">
                <a:latin typeface="Arial"/>
                <a:cs typeface="Arial"/>
              </a:rPr>
              <a:t>.</a:t>
            </a:r>
            <a:r>
              <a:rPr sz="2100" i="1" spc="20" dirty="0" smtClean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Bei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im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vorläufigen RS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grds.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 err="1" smtClean="0">
                <a:latin typeface="Arial"/>
                <a:cs typeface="Arial"/>
              </a:rPr>
              <a:t>gebotenen</a:t>
            </a:r>
            <a:r>
              <a:rPr lang="de-DE" sz="2100" i="1" dirty="0" smtClean="0">
                <a:latin typeface="Arial"/>
                <a:cs typeface="Arial"/>
              </a:rPr>
              <a:t>, aber auch ausreichenden</a:t>
            </a:r>
            <a:r>
              <a:rPr sz="2100" i="1" spc="50" dirty="0" smtClean="0">
                <a:latin typeface="Arial"/>
                <a:cs typeface="Arial"/>
              </a:rPr>
              <a:t> </a:t>
            </a:r>
            <a:r>
              <a:rPr sz="2100" i="1" spc="-10" dirty="0" err="1" smtClean="0">
                <a:latin typeface="Arial"/>
                <a:cs typeface="Arial"/>
              </a:rPr>
              <a:t>summarischen</a:t>
            </a:r>
            <a:r>
              <a:rPr lang="de-DE" sz="2100" i="1" spc="-10" dirty="0" smtClean="0">
                <a:latin typeface="Arial"/>
                <a:cs typeface="Arial"/>
              </a:rPr>
              <a:t> </a:t>
            </a:r>
            <a:r>
              <a:rPr sz="2100" i="1" dirty="0" err="1" smtClean="0">
                <a:latin typeface="Arial"/>
                <a:cs typeface="Arial"/>
              </a:rPr>
              <a:t>Prüfung</a:t>
            </a:r>
            <a:r>
              <a:rPr sz="2100" i="1" spc="-5" dirty="0" smtClean="0">
                <a:latin typeface="Arial"/>
                <a:cs typeface="Arial"/>
              </a:rPr>
              <a:t> </a:t>
            </a:r>
            <a:r>
              <a:rPr lang="de-DE" sz="2100" i="1" spc="-5" dirty="0" err="1" smtClean="0">
                <a:latin typeface="Arial"/>
                <a:cs typeface="Arial"/>
              </a:rPr>
              <a:t>ergebn</a:t>
            </a:r>
            <a:r>
              <a:rPr lang="de-DE" sz="2100" i="1" spc="-5" dirty="0" smtClean="0">
                <a:latin typeface="Arial"/>
                <a:cs typeface="Arial"/>
              </a:rPr>
              <a:t> sich keine</a:t>
            </a:r>
            <a:r>
              <a:rPr sz="2100" i="1" spc="-25" dirty="0" smtClean="0">
                <a:latin typeface="Arial"/>
                <a:cs typeface="Arial"/>
              </a:rPr>
              <a:t> </a:t>
            </a:r>
            <a:r>
              <a:rPr sz="2100" i="1" dirty="0" err="1" smtClean="0">
                <a:latin typeface="Arial"/>
                <a:cs typeface="Arial"/>
              </a:rPr>
              <a:t>Zweifel</a:t>
            </a:r>
            <a:r>
              <a:rPr sz="2100" i="1" spc="-15" dirty="0" smtClean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Rechtmäßigkeit</a:t>
            </a:r>
            <a:r>
              <a:rPr sz="2100" i="1" spc="35" dirty="0">
                <a:latin typeface="Arial"/>
                <a:cs typeface="Arial"/>
              </a:rPr>
              <a:t> </a:t>
            </a:r>
            <a:r>
              <a:rPr sz="2100" i="1" spc="-25" dirty="0">
                <a:latin typeface="Arial"/>
                <a:cs typeface="Arial"/>
              </a:rPr>
              <a:t>des </a:t>
            </a:r>
            <a:r>
              <a:rPr sz="2100" i="1" dirty="0" err="1">
                <a:latin typeface="Arial"/>
                <a:cs typeface="Arial"/>
              </a:rPr>
              <a:t>angegriffenen</a:t>
            </a:r>
            <a:r>
              <a:rPr sz="2100" i="1" spc="15" dirty="0">
                <a:latin typeface="Arial"/>
                <a:cs typeface="Arial"/>
              </a:rPr>
              <a:t> </a:t>
            </a:r>
            <a:r>
              <a:rPr sz="2100" i="1" dirty="0" smtClean="0">
                <a:latin typeface="Arial"/>
                <a:cs typeface="Arial"/>
              </a:rPr>
              <a:t>VA</a:t>
            </a:r>
            <a:r>
              <a:rPr sz="2100" i="1" spc="-25" dirty="0" smtClean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(dazu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unter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spc="-25" dirty="0">
                <a:latin typeface="Arial"/>
                <a:cs typeface="Arial"/>
              </a:rPr>
              <a:t>a).</a:t>
            </a:r>
            <a:endParaRPr sz="2100" dirty="0">
              <a:latin typeface="Arial"/>
              <a:cs typeface="Arial"/>
            </a:endParaRPr>
          </a:p>
          <a:p>
            <a:pPr marL="475615" marR="216535" indent="-147955">
              <a:lnSpc>
                <a:spcPts val="3790"/>
              </a:lnSpc>
              <a:buChar char="-"/>
              <a:tabLst>
                <a:tab pos="475615" algn="l"/>
                <a:tab pos="479425" algn="l"/>
              </a:tabLst>
            </a:pPr>
            <a:r>
              <a:rPr sz="2100" i="1" dirty="0">
                <a:latin typeface="Arial"/>
                <a:cs typeface="Arial"/>
              </a:rPr>
              <a:t>	Auch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ist</a:t>
            </a:r>
            <a:r>
              <a:rPr sz="2100" i="1" spc="-4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vorliegend</a:t>
            </a:r>
            <a:r>
              <a:rPr sz="2100" i="1" spc="4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ein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bes.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öff.</a:t>
            </a:r>
            <a:r>
              <a:rPr sz="2100" i="1" spc="-4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Interesse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s.</a:t>
            </a:r>
            <a:r>
              <a:rPr sz="2100" i="1" spc="-50" dirty="0">
                <a:latin typeface="Arial"/>
                <a:cs typeface="Arial"/>
              </a:rPr>
              <a:t> </a:t>
            </a:r>
            <a:r>
              <a:rPr sz="2100" i="1" spc="-20" dirty="0">
                <a:latin typeface="Arial"/>
                <a:cs typeface="Arial"/>
              </a:rPr>
              <a:t>V.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i.S.v.</a:t>
            </a:r>
            <a:r>
              <a:rPr sz="2100" i="1" spc="-4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§</a:t>
            </a:r>
            <a:r>
              <a:rPr sz="2100" i="1" spc="-4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80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II</a:t>
            </a:r>
            <a:r>
              <a:rPr sz="2100" i="1" spc="-4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1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Nr.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spc="-50" dirty="0">
                <a:latin typeface="Arial"/>
                <a:cs typeface="Arial"/>
              </a:rPr>
              <a:t>4 </a:t>
            </a:r>
            <a:r>
              <a:rPr sz="2100" i="1" dirty="0">
                <a:latin typeface="Arial"/>
                <a:cs typeface="Arial"/>
              </a:rPr>
              <a:t>VwGO</a:t>
            </a:r>
            <a:r>
              <a:rPr sz="2100" i="1" spc="-4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gegeben</a:t>
            </a:r>
            <a:r>
              <a:rPr sz="2100" i="1" spc="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(dazu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unter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spc="-25" dirty="0">
                <a:latin typeface="Arial"/>
                <a:cs typeface="Arial"/>
              </a:rPr>
              <a:t>b).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7610" y="35734"/>
            <a:ext cx="3428961" cy="17509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79" y="1281286"/>
            <a:ext cx="10045700" cy="4057521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644525" indent="-631825">
              <a:lnSpc>
                <a:spcPct val="100000"/>
              </a:lnSpc>
              <a:spcBef>
                <a:spcPts val="1360"/>
              </a:spcBef>
              <a:buAutoNum type="alphaLcParenR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Rechtmäßigkeit</a:t>
            </a:r>
            <a:r>
              <a:rPr sz="21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des</a:t>
            </a:r>
            <a:r>
              <a:rPr sz="2100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VA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Prüfung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von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RGL, </a:t>
            </a:r>
            <a:r>
              <a:rPr sz="2100" spc="-10" dirty="0">
                <a:latin typeface="Arial"/>
                <a:cs typeface="Arial"/>
              </a:rPr>
              <a:t>Vorauss.,</a:t>
            </a:r>
            <a:r>
              <a:rPr sz="2100" spc="-25" dirty="0">
                <a:latin typeface="Arial"/>
                <a:cs typeface="Arial"/>
              </a:rPr>
              <a:t> RF</a:t>
            </a:r>
            <a:endParaRPr sz="2100" dirty="0">
              <a:latin typeface="Arial"/>
              <a:cs typeface="Arial"/>
            </a:endParaRPr>
          </a:p>
          <a:p>
            <a:pPr marL="644525" indent="-631825">
              <a:lnSpc>
                <a:spcPct val="100000"/>
              </a:lnSpc>
              <a:spcBef>
                <a:spcPts val="1270"/>
              </a:spcBef>
              <a:buAutoNum type="alphaLcParenR" startAt="2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Besonderes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öff.</a:t>
            </a:r>
            <a:r>
              <a:rPr sz="21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Interesse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der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s.</a:t>
            </a:r>
            <a:r>
              <a:rPr sz="2100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8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V.</a:t>
            </a:r>
            <a:r>
              <a:rPr sz="21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i.S.v.</a:t>
            </a:r>
            <a:r>
              <a:rPr sz="21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80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II</a:t>
            </a:r>
            <a:r>
              <a:rPr sz="21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r>
              <a:rPr sz="2100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Nr.</a:t>
            </a:r>
            <a:r>
              <a:rPr sz="2100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4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Formulierungsbeispiel</a:t>
            </a:r>
            <a:r>
              <a:rPr sz="2100" u="none" spc="-10" dirty="0">
                <a:latin typeface="Arial"/>
                <a:cs typeface="Arial"/>
              </a:rPr>
              <a:t>:</a:t>
            </a:r>
            <a:endParaRPr sz="2100" dirty="0">
              <a:latin typeface="Arial"/>
              <a:cs typeface="Arial"/>
            </a:endParaRPr>
          </a:p>
          <a:p>
            <a:pPr marL="1165225" indent="-206375">
              <a:lnSpc>
                <a:spcPts val="3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-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Wegen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des Grundsatzes eff.</a:t>
            </a:r>
            <a:r>
              <a:rPr sz="2100" i="1" spc="-5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RS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(Art.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19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IV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GG)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ist</a:t>
            </a:r>
            <a:r>
              <a:rPr sz="2100" i="1" spc="-4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im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Regelfall</a:t>
            </a:r>
            <a:r>
              <a:rPr sz="2100" i="1" spc="15" dirty="0">
                <a:latin typeface="Arial"/>
                <a:cs typeface="Arial"/>
              </a:rPr>
              <a:t> </a:t>
            </a:r>
            <a:r>
              <a:rPr sz="2100" i="1" dirty="0" err="1">
                <a:latin typeface="Arial"/>
                <a:cs typeface="Arial"/>
              </a:rPr>
              <a:t>auch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spc="-25" dirty="0" err="1" smtClean="0">
                <a:latin typeface="Arial"/>
                <a:cs typeface="Arial"/>
              </a:rPr>
              <a:t>bei</a:t>
            </a:r>
            <a:r>
              <a:rPr lang="de-DE" sz="2100" dirty="0">
                <a:latin typeface="Arial"/>
                <a:cs typeface="Arial"/>
              </a:rPr>
              <a:t> </a:t>
            </a:r>
            <a:r>
              <a:rPr sz="2100" i="1" dirty="0" err="1" smtClean="0">
                <a:latin typeface="Arial"/>
                <a:cs typeface="Arial"/>
              </a:rPr>
              <a:t>voraussichtlich</a:t>
            </a:r>
            <a:r>
              <a:rPr sz="2100" i="1" dirty="0" smtClean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erfolgloser</a:t>
            </a:r>
            <a:r>
              <a:rPr sz="2100" i="1" spc="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Klage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nicht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die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Vollziehung</a:t>
            </a:r>
            <a:r>
              <a:rPr sz="2100" i="1" spc="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des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spc="-50" dirty="0">
                <a:latin typeface="Arial"/>
                <a:cs typeface="Arial"/>
              </a:rPr>
              <a:t>VA</a:t>
            </a:r>
            <a:r>
              <a:rPr sz="2100" i="1" spc="-10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vor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abschlie- </a:t>
            </a:r>
            <a:r>
              <a:rPr sz="2100" i="1" dirty="0">
                <a:latin typeface="Arial"/>
                <a:cs typeface="Arial"/>
              </a:rPr>
              <a:t>ßender</a:t>
            </a:r>
            <a:r>
              <a:rPr sz="2100" i="1" spc="-4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Überprüfung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 err="1">
                <a:latin typeface="Arial"/>
                <a:cs typeface="Arial"/>
              </a:rPr>
              <a:t>im</a:t>
            </a:r>
            <a:r>
              <a:rPr sz="2100" i="1" spc="-40" dirty="0">
                <a:latin typeface="Arial"/>
                <a:cs typeface="Arial"/>
              </a:rPr>
              <a:t> </a:t>
            </a:r>
            <a:r>
              <a:rPr sz="2100" i="1" spc="-10" dirty="0" err="1" smtClean="0">
                <a:latin typeface="Arial"/>
                <a:cs typeface="Arial"/>
              </a:rPr>
              <a:t>Hauptsache</a:t>
            </a:r>
            <a:r>
              <a:rPr lang="de-DE" sz="2100" i="1" spc="-10" dirty="0" smtClean="0">
                <a:latin typeface="Arial"/>
                <a:cs typeface="Arial"/>
              </a:rPr>
              <a:t>v</a:t>
            </a:r>
            <a:r>
              <a:rPr sz="2100" i="1" dirty="0" err="1" smtClean="0">
                <a:latin typeface="Arial"/>
                <a:cs typeface="Arial"/>
              </a:rPr>
              <a:t>erfahren</a:t>
            </a:r>
            <a:r>
              <a:rPr sz="2100" i="1" spc="10" dirty="0" smtClean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geboten.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Vorliegend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besteht </a:t>
            </a:r>
            <a:r>
              <a:rPr sz="2100" i="1" dirty="0">
                <a:latin typeface="Arial"/>
                <a:cs typeface="Arial"/>
              </a:rPr>
              <a:t>aus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Sicht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Kammer</a:t>
            </a:r>
            <a:r>
              <a:rPr sz="2100" i="1" spc="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aber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ein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über</a:t>
            </a:r>
            <a:r>
              <a:rPr sz="2100" i="1" spc="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den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Erlass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des</a:t>
            </a:r>
            <a:r>
              <a:rPr sz="2100" i="1" spc="5" dirty="0">
                <a:latin typeface="Arial"/>
                <a:cs typeface="Arial"/>
              </a:rPr>
              <a:t> </a:t>
            </a:r>
            <a:r>
              <a:rPr sz="2100" i="1" spc="-50" dirty="0">
                <a:latin typeface="Arial"/>
                <a:cs typeface="Arial"/>
              </a:rPr>
              <a:t>VA</a:t>
            </a:r>
            <a:r>
              <a:rPr sz="2100" i="1" spc="-95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hinausgehendes </a:t>
            </a:r>
            <a:r>
              <a:rPr sz="2100" i="1" dirty="0">
                <a:latin typeface="Arial"/>
                <a:cs typeface="Arial"/>
              </a:rPr>
              <a:t>besonderes</a:t>
            </a:r>
            <a:r>
              <a:rPr sz="2100" i="1" spc="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Interesse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s.</a:t>
            </a:r>
            <a:r>
              <a:rPr sz="2100" i="1" spc="-50" dirty="0">
                <a:latin typeface="Arial"/>
                <a:cs typeface="Arial"/>
              </a:rPr>
              <a:t> </a:t>
            </a:r>
            <a:r>
              <a:rPr sz="2100" i="1" spc="-25" dirty="0">
                <a:latin typeface="Arial"/>
                <a:cs typeface="Arial"/>
              </a:rPr>
              <a:t>V.,</a:t>
            </a:r>
            <a:r>
              <a:rPr sz="2100" i="1" spc="-70" dirty="0">
                <a:latin typeface="Arial"/>
                <a:cs typeface="Arial"/>
              </a:rPr>
              <a:t> </a:t>
            </a:r>
            <a:r>
              <a:rPr sz="2100" i="1" spc="-25" dirty="0">
                <a:latin typeface="Arial"/>
                <a:cs typeface="Arial"/>
              </a:rPr>
              <a:t>da…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95900" y="5832348"/>
            <a:ext cx="100965" cy="789940"/>
          </a:xfrm>
          <a:custGeom>
            <a:avLst/>
            <a:gdLst/>
            <a:ahLst/>
            <a:cxnLst/>
            <a:rect l="l" t="t" r="r" b="b"/>
            <a:pathLst>
              <a:path w="100964" h="789940">
                <a:moveTo>
                  <a:pt x="67056" y="705612"/>
                </a:moveTo>
                <a:lnTo>
                  <a:pt x="33528" y="705612"/>
                </a:lnTo>
                <a:lnTo>
                  <a:pt x="33528" y="0"/>
                </a:lnTo>
                <a:lnTo>
                  <a:pt x="67056" y="0"/>
                </a:lnTo>
                <a:lnTo>
                  <a:pt x="67056" y="705612"/>
                </a:lnTo>
                <a:close/>
              </a:path>
              <a:path w="100964" h="789940">
                <a:moveTo>
                  <a:pt x="50292" y="789432"/>
                </a:moveTo>
                <a:lnTo>
                  <a:pt x="0" y="688848"/>
                </a:lnTo>
                <a:lnTo>
                  <a:pt x="33528" y="688848"/>
                </a:lnTo>
                <a:lnTo>
                  <a:pt x="33528" y="705612"/>
                </a:lnTo>
                <a:lnTo>
                  <a:pt x="92202" y="705612"/>
                </a:lnTo>
                <a:lnTo>
                  <a:pt x="50292" y="789432"/>
                </a:lnTo>
                <a:close/>
              </a:path>
              <a:path w="100964" h="789940">
                <a:moveTo>
                  <a:pt x="92202" y="705612"/>
                </a:moveTo>
                <a:lnTo>
                  <a:pt x="67056" y="705612"/>
                </a:lnTo>
                <a:lnTo>
                  <a:pt x="67056" y="688848"/>
                </a:lnTo>
                <a:lnTo>
                  <a:pt x="100584" y="688848"/>
                </a:lnTo>
                <a:lnTo>
                  <a:pt x="92202" y="7056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7610" y="35734"/>
            <a:ext cx="3428961" cy="17509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0544" y="1441254"/>
            <a:ext cx="829246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latin typeface="Arial"/>
                <a:cs typeface="Arial"/>
              </a:rPr>
              <a:t>Gesetzliche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Wertung: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aufschiebende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Wirkung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oder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sofort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vollziehbar?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4816" y="1749551"/>
            <a:ext cx="8266430" cy="247015"/>
          </a:xfrm>
          <a:custGeom>
            <a:avLst/>
            <a:gdLst/>
            <a:ahLst/>
            <a:cxnLst/>
            <a:rect l="l" t="t" r="r" b="b"/>
            <a:pathLst>
              <a:path w="8266430" h="247014">
                <a:moveTo>
                  <a:pt x="6993636" y="202704"/>
                </a:moveTo>
                <a:lnTo>
                  <a:pt x="6896100" y="146316"/>
                </a:lnTo>
                <a:lnTo>
                  <a:pt x="6894030" y="180390"/>
                </a:lnTo>
                <a:lnTo>
                  <a:pt x="4152900" y="27432"/>
                </a:lnTo>
                <a:lnTo>
                  <a:pt x="4152125" y="44145"/>
                </a:lnTo>
                <a:lnTo>
                  <a:pt x="4151376" y="27432"/>
                </a:lnTo>
                <a:lnTo>
                  <a:pt x="1409725" y="180428"/>
                </a:lnTo>
                <a:lnTo>
                  <a:pt x="1408163" y="146316"/>
                </a:lnTo>
                <a:lnTo>
                  <a:pt x="1310627" y="202704"/>
                </a:lnTo>
                <a:lnTo>
                  <a:pt x="1412735" y="246900"/>
                </a:lnTo>
                <a:lnTo>
                  <a:pt x="1411211" y="213372"/>
                </a:lnTo>
                <a:lnTo>
                  <a:pt x="1411173" y="212445"/>
                </a:lnTo>
                <a:lnTo>
                  <a:pt x="4152125" y="61023"/>
                </a:lnTo>
                <a:lnTo>
                  <a:pt x="6892087" y="212471"/>
                </a:lnTo>
                <a:lnTo>
                  <a:pt x="6890004" y="246900"/>
                </a:lnTo>
                <a:lnTo>
                  <a:pt x="6968617" y="213372"/>
                </a:lnTo>
                <a:lnTo>
                  <a:pt x="6993636" y="202704"/>
                </a:lnTo>
                <a:close/>
              </a:path>
              <a:path w="8266430" h="247014">
                <a:moveTo>
                  <a:pt x="8266176" y="0"/>
                </a:moveTo>
                <a:lnTo>
                  <a:pt x="0" y="0"/>
                </a:lnTo>
                <a:lnTo>
                  <a:pt x="0" y="19812"/>
                </a:lnTo>
                <a:lnTo>
                  <a:pt x="8266176" y="19812"/>
                </a:lnTo>
                <a:lnTo>
                  <a:pt x="82661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77985" y="2084301"/>
            <a:ext cx="311785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Bei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80 V</a:t>
            </a:r>
            <a:r>
              <a:rPr sz="21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 VwGO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(▪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─</a:t>
            </a:r>
            <a:r>
              <a:rPr sz="2100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▪)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8250" y="1924204"/>
            <a:ext cx="3785235" cy="3390900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Bei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80a VwGO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(▲)</a:t>
            </a:r>
            <a:endParaRPr sz="2100" dirty="0">
              <a:latin typeface="Arial"/>
              <a:cs typeface="Arial"/>
            </a:endParaRPr>
          </a:p>
          <a:p>
            <a:pPr marL="327660" marR="5080" indent="-315595">
              <a:lnSpc>
                <a:spcPts val="3790"/>
              </a:lnSpc>
              <a:spcBef>
                <a:spcPts val="33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private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Interessen (z.B.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des </a:t>
            </a:r>
            <a:r>
              <a:rPr sz="2100" dirty="0">
                <a:latin typeface="Arial"/>
                <a:cs typeface="Arial"/>
              </a:rPr>
              <a:t>Nachbarn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Bauherrn) </a:t>
            </a:r>
            <a:r>
              <a:rPr sz="2100" dirty="0">
                <a:latin typeface="Arial"/>
                <a:cs typeface="Arial"/>
              </a:rPr>
              <a:t>sind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grds.</a:t>
            </a:r>
            <a:r>
              <a:rPr sz="2100" spc="-10" dirty="0">
                <a:latin typeface="Arial"/>
                <a:cs typeface="Arial"/>
              </a:rPr>
              <a:t> gleichrangig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falls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90" dirty="0">
                <a:latin typeface="Arial"/>
                <a:cs typeface="Arial"/>
              </a:rPr>
              <a:t>VA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rechtmäßig,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bedarf</a:t>
            </a:r>
            <a:endParaRPr sz="2100" dirty="0">
              <a:latin typeface="Arial"/>
              <a:cs typeface="Arial"/>
            </a:endParaRPr>
          </a:p>
          <a:p>
            <a:pPr marL="327660" marR="62230">
              <a:lnSpc>
                <a:spcPct val="150000"/>
              </a:lnSpc>
              <a:spcBef>
                <a:spcPts val="10"/>
              </a:spcBef>
            </a:pPr>
            <a:r>
              <a:rPr sz="2100" dirty="0">
                <a:latin typeface="Arial"/>
                <a:cs typeface="Arial"/>
              </a:rPr>
              <a:t>es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keiner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Prüfung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eines </a:t>
            </a:r>
            <a:r>
              <a:rPr sz="2100" spc="-20" dirty="0">
                <a:latin typeface="Arial"/>
                <a:cs typeface="Arial"/>
              </a:rPr>
              <a:t>bes. </a:t>
            </a:r>
            <a:r>
              <a:rPr sz="2100" dirty="0">
                <a:latin typeface="Arial"/>
                <a:cs typeface="Arial"/>
              </a:rPr>
              <a:t>öff.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Interesses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s.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V.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7985" y="2399652"/>
            <a:ext cx="1760220" cy="2428875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80</a:t>
            </a:r>
            <a:r>
              <a:rPr sz="2100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II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Nr.</a:t>
            </a:r>
            <a:r>
              <a:rPr sz="2100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1-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3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327660" marR="5080" indent="-315595">
              <a:lnSpc>
                <a:spcPct val="150200"/>
              </a:lnSpc>
              <a:spcBef>
                <a:spcPts val="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kraft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Geset- </a:t>
            </a:r>
            <a:r>
              <a:rPr sz="2100" dirty="0">
                <a:latin typeface="Arial"/>
                <a:cs typeface="Arial"/>
              </a:rPr>
              <a:t>zes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sofort vollziehbar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86328" y="2399652"/>
            <a:ext cx="3705225" cy="2910840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</a:t>
            </a:r>
            <a:r>
              <a:rPr sz="21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80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II</a:t>
            </a:r>
            <a:r>
              <a:rPr sz="21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r>
              <a:rPr sz="21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Nr.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4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327660" marR="81280" indent="-315595">
              <a:lnSpc>
                <a:spcPts val="3790"/>
              </a:lnSpc>
              <a:spcBef>
                <a:spcPts val="33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behördliche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AO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s.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spc="-60" dirty="0">
                <a:latin typeface="Arial"/>
                <a:cs typeface="Arial"/>
              </a:rPr>
              <a:t>V.</a:t>
            </a:r>
            <a:r>
              <a:rPr sz="2100" spc="-25" dirty="0">
                <a:latin typeface="Arial"/>
                <a:cs typeface="Arial"/>
              </a:rPr>
              <a:t> als </a:t>
            </a:r>
            <a:r>
              <a:rPr sz="2100" dirty="0">
                <a:latin typeface="Arial"/>
                <a:cs typeface="Arial"/>
              </a:rPr>
              <a:t>Ausnahme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zu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 80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327660" marR="5080" indent="-315595">
              <a:lnSpc>
                <a:spcPts val="3779"/>
              </a:lnSpc>
              <a:spcBef>
                <a:spcPts val="1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falls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90" dirty="0">
                <a:latin typeface="Arial"/>
                <a:cs typeface="Arial"/>
              </a:rPr>
              <a:t>VA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rechtmäßig,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Prüfung </a:t>
            </a:r>
            <a:r>
              <a:rPr sz="2100" dirty="0">
                <a:latin typeface="Arial"/>
                <a:cs typeface="Arial"/>
              </a:rPr>
              <a:t>eines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bes.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öff.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Interesses</a:t>
            </a:r>
            <a:r>
              <a:rPr sz="2100" spc="-25" dirty="0">
                <a:latin typeface="Arial"/>
                <a:cs typeface="Arial"/>
              </a:rPr>
              <a:t> an</a:t>
            </a:r>
            <a:endParaRPr sz="2100" dirty="0">
              <a:latin typeface="Arial"/>
              <a:cs typeface="Arial"/>
            </a:endParaRPr>
          </a:p>
          <a:p>
            <a:pPr marL="327660">
              <a:lnSpc>
                <a:spcPct val="100000"/>
              </a:lnSpc>
              <a:spcBef>
                <a:spcPts val="935"/>
              </a:spcBef>
            </a:pPr>
            <a:r>
              <a:rPr sz="2100" dirty="0">
                <a:latin typeface="Arial"/>
                <a:cs typeface="Arial"/>
              </a:rPr>
              <a:t>der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s.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spc="-60" dirty="0">
                <a:latin typeface="Arial"/>
                <a:cs typeface="Arial"/>
              </a:rPr>
              <a:t>V.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nötig</a:t>
            </a:r>
            <a:endParaRPr sz="2100" dirty="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216151" y="2430780"/>
            <a:ext cx="2525395" cy="2947670"/>
            <a:chOff x="1216151" y="2430780"/>
            <a:chExt cx="2525395" cy="2947670"/>
          </a:xfrm>
        </p:grpSpPr>
        <p:sp>
          <p:nvSpPr>
            <p:cNvPr id="9" name="object 9"/>
            <p:cNvSpPr/>
            <p:nvPr/>
          </p:nvSpPr>
          <p:spPr>
            <a:xfrm>
              <a:off x="1216139" y="2430779"/>
              <a:ext cx="2525395" cy="212090"/>
            </a:xfrm>
            <a:custGeom>
              <a:avLst/>
              <a:gdLst/>
              <a:ahLst/>
              <a:cxnLst/>
              <a:rect l="l" t="t" r="r" b="b"/>
              <a:pathLst>
                <a:path w="2525395" h="212089">
                  <a:moveTo>
                    <a:pt x="2525280" y="173748"/>
                  </a:moveTo>
                  <a:lnTo>
                    <a:pt x="2432316" y="112788"/>
                  </a:lnTo>
                  <a:lnTo>
                    <a:pt x="2428252" y="145796"/>
                  </a:lnTo>
                  <a:lnTo>
                    <a:pt x="1264932" y="0"/>
                  </a:lnTo>
                  <a:lnTo>
                    <a:pt x="1262634" y="16751"/>
                  </a:lnTo>
                  <a:lnTo>
                    <a:pt x="1260360" y="0"/>
                  </a:lnTo>
                  <a:lnTo>
                    <a:pt x="97028" y="145796"/>
                  </a:lnTo>
                  <a:lnTo>
                    <a:pt x="92964" y="112788"/>
                  </a:lnTo>
                  <a:lnTo>
                    <a:pt x="0" y="173748"/>
                  </a:lnTo>
                  <a:lnTo>
                    <a:pt x="105156" y="211848"/>
                  </a:lnTo>
                  <a:lnTo>
                    <a:pt x="101219" y="179844"/>
                  </a:lnTo>
                  <a:lnTo>
                    <a:pt x="100990" y="177901"/>
                  </a:lnTo>
                  <a:lnTo>
                    <a:pt x="1262634" y="33832"/>
                  </a:lnTo>
                  <a:lnTo>
                    <a:pt x="2424315" y="177711"/>
                  </a:lnTo>
                  <a:lnTo>
                    <a:pt x="2420124" y="211848"/>
                  </a:lnTo>
                  <a:lnTo>
                    <a:pt x="2508453" y="179844"/>
                  </a:lnTo>
                  <a:lnTo>
                    <a:pt x="2525280" y="1737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79547" y="2604516"/>
              <a:ext cx="0" cy="2773680"/>
            </a:xfrm>
            <a:custGeom>
              <a:avLst/>
              <a:gdLst/>
              <a:ahLst/>
              <a:cxnLst/>
              <a:rect l="l" t="t" r="r" b="b"/>
              <a:pathLst>
                <a:path h="2773679">
                  <a:moveTo>
                    <a:pt x="0" y="0"/>
                  </a:moveTo>
                  <a:lnTo>
                    <a:pt x="0" y="2773680"/>
                  </a:lnTo>
                </a:path>
              </a:pathLst>
            </a:custGeom>
            <a:ln w="33528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5295900" y="902208"/>
            <a:ext cx="100965" cy="474345"/>
          </a:xfrm>
          <a:custGeom>
            <a:avLst/>
            <a:gdLst/>
            <a:ahLst/>
            <a:cxnLst/>
            <a:rect l="l" t="t" r="r" b="b"/>
            <a:pathLst>
              <a:path w="100964" h="474344">
                <a:moveTo>
                  <a:pt x="67056" y="390144"/>
                </a:moveTo>
                <a:lnTo>
                  <a:pt x="33528" y="390144"/>
                </a:lnTo>
                <a:lnTo>
                  <a:pt x="33528" y="0"/>
                </a:lnTo>
                <a:lnTo>
                  <a:pt x="67056" y="0"/>
                </a:lnTo>
                <a:lnTo>
                  <a:pt x="67056" y="390144"/>
                </a:lnTo>
                <a:close/>
              </a:path>
              <a:path w="100964" h="474344">
                <a:moveTo>
                  <a:pt x="50292" y="473964"/>
                </a:moveTo>
                <a:lnTo>
                  <a:pt x="0" y="373380"/>
                </a:lnTo>
                <a:lnTo>
                  <a:pt x="33528" y="373380"/>
                </a:lnTo>
                <a:lnTo>
                  <a:pt x="33528" y="390144"/>
                </a:lnTo>
                <a:lnTo>
                  <a:pt x="92202" y="390144"/>
                </a:lnTo>
                <a:lnTo>
                  <a:pt x="50292" y="473964"/>
                </a:lnTo>
                <a:close/>
              </a:path>
              <a:path w="100964" h="474344">
                <a:moveTo>
                  <a:pt x="92202" y="390144"/>
                </a:moveTo>
                <a:lnTo>
                  <a:pt x="67056" y="390144"/>
                </a:lnTo>
                <a:lnTo>
                  <a:pt x="67056" y="373380"/>
                </a:lnTo>
                <a:lnTo>
                  <a:pt x="100584" y="373380"/>
                </a:lnTo>
                <a:lnTo>
                  <a:pt x="92202" y="390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560819" y="2060448"/>
            <a:ext cx="0" cy="3307079"/>
          </a:xfrm>
          <a:custGeom>
            <a:avLst/>
            <a:gdLst/>
            <a:ahLst/>
            <a:cxnLst/>
            <a:rect l="l" t="t" r="r" b="b"/>
            <a:pathLst>
              <a:path h="3307079">
                <a:moveTo>
                  <a:pt x="0" y="0"/>
                </a:moveTo>
                <a:lnTo>
                  <a:pt x="0" y="3307080"/>
                </a:lnTo>
              </a:path>
            </a:pathLst>
          </a:custGeom>
          <a:ln w="33528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1300" y="35734"/>
            <a:ext cx="2795271" cy="14273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/>
      <p:bldP spid="6" grpId="0"/>
      <p:bldP spid="7" grpId="0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5171" y="1277605"/>
            <a:ext cx="9223058" cy="4914013"/>
          </a:xfrm>
        </p:spPr>
        <p:txBody>
          <a:bodyPr>
            <a:normAutofit/>
          </a:bodyPr>
          <a:lstStyle/>
          <a:p>
            <a:pPr>
              <a:spcAft>
                <a:spcPts val="1053"/>
              </a:spcAft>
            </a:pPr>
            <a:r>
              <a:rPr lang="de-DE" b="1" dirty="0" smtClean="0"/>
              <a:t>Kurzübersicht: Vollstreckung nach Landesrecht</a:t>
            </a:r>
          </a:p>
          <a:p>
            <a:pPr>
              <a:spcAft>
                <a:spcPts val="1053"/>
              </a:spcAft>
              <a:tabLst>
                <a:tab pos="2674794" algn="l"/>
              </a:tabLst>
            </a:pPr>
            <a:endParaRPr lang="de-DE" dirty="0" smtClean="0"/>
          </a:p>
          <a:p>
            <a:pPr>
              <a:spcAft>
                <a:spcPts val="1053"/>
              </a:spcAft>
              <a:tabLst>
                <a:tab pos="4010101" algn="l"/>
              </a:tabLst>
            </a:pPr>
            <a:r>
              <a:rPr lang="de-DE" dirty="0" smtClean="0"/>
              <a:t>§§ 1-7 </a:t>
            </a:r>
            <a:r>
              <a:rPr lang="de-DE" dirty="0" err="1" smtClean="0"/>
              <a:t>HmbVwVG</a:t>
            </a:r>
            <a:r>
              <a:rPr lang="de-DE" dirty="0" smtClean="0"/>
              <a:t>:	Allgemeiner Teil</a:t>
            </a:r>
          </a:p>
          <a:p>
            <a:pPr>
              <a:spcAft>
                <a:spcPts val="1053"/>
              </a:spcAft>
              <a:tabLst>
                <a:tab pos="4010101" algn="l"/>
              </a:tabLst>
            </a:pPr>
            <a:r>
              <a:rPr lang="de-DE" b="1" dirty="0" smtClean="0"/>
              <a:t>§§ 8-29 </a:t>
            </a:r>
            <a:r>
              <a:rPr lang="de-DE" b="1" dirty="0" err="1" smtClean="0"/>
              <a:t>HmbVwVG</a:t>
            </a:r>
            <a:r>
              <a:rPr lang="de-DE" b="1" dirty="0" smtClean="0"/>
              <a:t>:	Vollstreckung von HDU-Verfügungen</a:t>
            </a:r>
          </a:p>
          <a:p>
            <a:pPr>
              <a:spcAft>
                <a:spcPts val="1053"/>
              </a:spcAft>
              <a:tabLst>
                <a:tab pos="4010101" algn="l"/>
              </a:tabLst>
            </a:pPr>
            <a:r>
              <a:rPr lang="de-DE" dirty="0" smtClean="0"/>
              <a:t>§§ 30-37 </a:t>
            </a:r>
            <a:r>
              <a:rPr lang="de-DE" dirty="0" err="1" smtClean="0"/>
              <a:t>HmbVwVG</a:t>
            </a:r>
            <a:r>
              <a:rPr lang="de-DE" dirty="0" smtClean="0"/>
              <a:t>:	Vollstreckung von Geldforderungen</a:t>
            </a:r>
          </a:p>
          <a:p>
            <a:pPr>
              <a:spcAft>
                <a:spcPts val="526"/>
              </a:spcAft>
            </a:pPr>
            <a:endParaRPr lang="de-DE" dirty="0" smtClean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1300" y="35734"/>
            <a:ext cx="2795271" cy="142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53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5171" y="1277605"/>
            <a:ext cx="8893779" cy="4914013"/>
          </a:xfrm>
        </p:spPr>
        <p:txBody>
          <a:bodyPr>
            <a:normAutofit/>
          </a:bodyPr>
          <a:lstStyle/>
          <a:p>
            <a:pPr>
              <a:spcAft>
                <a:spcPts val="1053"/>
              </a:spcAft>
            </a:pPr>
            <a:r>
              <a:rPr lang="de-DE" b="1" dirty="0" smtClean="0"/>
              <a:t>Vollstreckung von HDU-</a:t>
            </a:r>
            <a:r>
              <a:rPr lang="de-DE" b="1" dirty="0" err="1" smtClean="0"/>
              <a:t>Vfg</a:t>
            </a:r>
            <a:r>
              <a:rPr lang="de-DE" b="1" dirty="0" smtClean="0"/>
              <a:t>. </a:t>
            </a:r>
          </a:p>
          <a:p>
            <a:pPr>
              <a:spcAft>
                <a:spcPts val="1053"/>
              </a:spcAft>
              <a:tabLst>
                <a:tab pos="2674794" algn="l"/>
              </a:tabLst>
            </a:pPr>
            <a:r>
              <a:rPr lang="de-DE" dirty="0" smtClean="0"/>
              <a:t>Vollstreckungswege</a:t>
            </a:r>
          </a:p>
          <a:p>
            <a:pPr marL="708730" indent="-233923">
              <a:spcAft>
                <a:spcPts val="526"/>
              </a:spcAft>
              <a:buFontTx/>
              <a:buChar char="-"/>
              <a:tabLst>
                <a:tab pos="3462338" algn="l"/>
                <a:tab pos="4035425" algn="l"/>
              </a:tabLst>
            </a:pPr>
            <a:r>
              <a:rPr lang="de-DE" dirty="0" smtClean="0"/>
              <a:t>§ 3 III Nr. 1 </a:t>
            </a:r>
            <a:r>
              <a:rPr lang="de-DE" dirty="0" err="1" smtClean="0"/>
              <a:t>HmbVwVG</a:t>
            </a:r>
            <a:r>
              <a:rPr lang="de-DE" dirty="0" smtClean="0"/>
              <a:t>:	</a:t>
            </a:r>
            <a:r>
              <a:rPr lang="de-DE" b="1" dirty="0" smtClean="0"/>
              <a:t>Bestandskraft</a:t>
            </a:r>
            <a:r>
              <a:rPr lang="de-DE" dirty="0" smtClean="0"/>
              <a:t> des </a:t>
            </a:r>
            <a:r>
              <a:rPr lang="de-DE" dirty="0" err="1" smtClean="0"/>
              <a:t>GrundVA</a:t>
            </a:r>
            <a:endParaRPr lang="de-DE" dirty="0" smtClean="0"/>
          </a:p>
          <a:p>
            <a:pPr marL="4010101" indent="-3535295">
              <a:spcAft>
                <a:spcPts val="526"/>
              </a:spcAft>
              <a:tabLst>
                <a:tab pos="708730" algn="l"/>
                <a:tab pos="4010101" algn="l"/>
              </a:tabLst>
            </a:pPr>
            <a:r>
              <a:rPr lang="de-DE" dirty="0" smtClean="0"/>
              <a:t>-	§ 3 III Nr. 2 </a:t>
            </a:r>
            <a:r>
              <a:rPr lang="de-DE" dirty="0" err="1" smtClean="0"/>
              <a:t>HmbVwVG</a:t>
            </a:r>
            <a:r>
              <a:rPr lang="de-DE" dirty="0" smtClean="0"/>
              <a:t>:	Sofortige Vollziehbarkeit des </a:t>
            </a:r>
            <a:r>
              <a:rPr lang="de-DE" dirty="0" err="1" smtClean="0"/>
              <a:t>GrundVA</a:t>
            </a:r>
            <a:r>
              <a:rPr lang="de-DE" dirty="0" smtClean="0"/>
              <a:t> nach </a:t>
            </a:r>
            <a:r>
              <a:rPr lang="de-DE" b="1" dirty="0" smtClean="0"/>
              <a:t>§ 80 II 1 Nr. 4 VwGO</a:t>
            </a:r>
            <a:endParaRPr lang="de-DE" dirty="0" smtClean="0"/>
          </a:p>
          <a:p>
            <a:pPr marL="4010101" indent="-3535295">
              <a:spcAft>
                <a:spcPts val="526"/>
              </a:spcAft>
              <a:tabLst>
                <a:tab pos="708730" algn="l"/>
                <a:tab pos="4010101" algn="l"/>
              </a:tabLst>
            </a:pPr>
            <a:r>
              <a:rPr lang="de-DE" dirty="0" smtClean="0"/>
              <a:t>-	§ 3 III Nr. 3 </a:t>
            </a:r>
            <a:r>
              <a:rPr lang="de-DE" dirty="0" err="1" smtClean="0"/>
              <a:t>HmbVwVG</a:t>
            </a:r>
            <a:r>
              <a:rPr lang="de-DE" dirty="0" smtClean="0"/>
              <a:t>:	Sofortige </a:t>
            </a:r>
            <a:r>
              <a:rPr lang="de-DE" dirty="0"/>
              <a:t>Vollziehbarkeit des </a:t>
            </a:r>
            <a:r>
              <a:rPr lang="de-DE" dirty="0" err="1"/>
              <a:t>GrundVA</a:t>
            </a:r>
            <a:r>
              <a:rPr lang="de-DE" dirty="0"/>
              <a:t> nach </a:t>
            </a:r>
            <a:r>
              <a:rPr lang="de-DE" b="1" dirty="0"/>
              <a:t>§ 80 II 1 </a:t>
            </a:r>
            <a:r>
              <a:rPr lang="de-DE" b="1" dirty="0" smtClean="0"/>
              <a:t>Nrn. 1-3a </a:t>
            </a:r>
            <a:r>
              <a:rPr lang="de-DE" b="1" dirty="0"/>
              <a:t>VwGO</a:t>
            </a:r>
            <a:endParaRPr lang="de-DE" dirty="0" smtClean="0"/>
          </a:p>
          <a:p>
            <a:pPr marL="4010101" indent="-3535295">
              <a:spcAft>
                <a:spcPts val="526"/>
              </a:spcAft>
              <a:tabLst>
                <a:tab pos="708730" algn="l"/>
                <a:tab pos="3462890" algn="l"/>
              </a:tabLst>
            </a:pPr>
            <a:r>
              <a:rPr lang="de-DE" dirty="0" smtClean="0"/>
              <a:t>-	§ 27 </a:t>
            </a:r>
            <a:r>
              <a:rPr lang="de-DE" dirty="0" err="1" smtClean="0"/>
              <a:t>HmbVwVG</a:t>
            </a:r>
            <a:r>
              <a:rPr lang="de-DE" dirty="0" smtClean="0"/>
              <a:t>:	 	Sofortvollzug/unmittelbare Ausführung – ein </a:t>
            </a:r>
            <a:r>
              <a:rPr lang="de-DE" b="1" dirty="0" err="1" smtClean="0"/>
              <a:t>GrundVA</a:t>
            </a:r>
            <a:r>
              <a:rPr lang="de-DE" b="1" dirty="0" smtClean="0"/>
              <a:t> ist nicht erlassen </a:t>
            </a:r>
            <a:r>
              <a:rPr lang="de-DE" dirty="0" smtClean="0"/>
              <a:t>worden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1300" y="35734"/>
            <a:ext cx="2795271" cy="142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40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79" y="1340590"/>
            <a:ext cx="9768205" cy="43576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1945" algn="ctr">
              <a:lnSpc>
                <a:spcPct val="100000"/>
              </a:lnSpc>
              <a:spcBef>
                <a:spcPts val="100"/>
              </a:spcBef>
            </a:pP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Abstrakter</a:t>
            </a:r>
            <a:r>
              <a:rPr sz="2100" b="1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Teil</a:t>
            </a:r>
            <a:endParaRPr sz="2100" dirty="0">
              <a:latin typeface="Arial"/>
              <a:cs typeface="Arial"/>
            </a:endParaRPr>
          </a:p>
          <a:p>
            <a:pPr marL="644525" indent="-631825">
              <a:lnSpc>
                <a:spcPct val="100000"/>
              </a:lnSpc>
              <a:spcBef>
                <a:spcPts val="2050"/>
              </a:spcBef>
              <a:buAutoNum type="romanUcPeriod"/>
              <a:tabLst>
                <a:tab pos="644525" algn="l"/>
              </a:tabLst>
            </a:pP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Zulässigkeit</a:t>
            </a:r>
            <a:r>
              <a:rPr sz="2100" b="1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eines</a:t>
            </a:r>
            <a:r>
              <a:rPr sz="2100" b="1" u="sng" spc="-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Antrags</a:t>
            </a:r>
            <a:r>
              <a:rPr sz="2100" b="1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gemäß</a:t>
            </a:r>
            <a:r>
              <a:rPr sz="2100" b="1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§§</a:t>
            </a:r>
            <a:r>
              <a:rPr sz="2100" b="1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80</a:t>
            </a:r>
            <a:r>
              <a:rPr sz="2100" b="1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V,</a:t>
            </a:r>
            <a:r>
              <a:rPr sz="2100" b="1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80a</a:t>
            </a:r>
            <a:r>
              <a:rPr sz="2100" b="1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644525" lvl="1" indent="-631825">
              <a:lnSpc>
                <a:spcPct val="100000"/>
              </a:lnSpc>
              <a:spcBef>
                <a:spcPts val="1275"/>
              </a:spcBef>
              <a:buAutoNum type="arabicPeriod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Zuständiges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Gericht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Gericht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 Hauptsache: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1,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45,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52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</a:t>
            </a:r>
            <a:r>
              <a:rPr sz="2100" dirty="0" err="1" smtClean="0">
                <a:latin typeface="Arial"/>
                <a:cs typeface="Arial"/>
              </a:rPr>
              <a:t>iVm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80a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III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VwGO)</a:t>
            </a:r>
            <a:endParaRPr sz="2100" dirty="0">
              <a:latin typeface="Arial"/>
              <a:cs typeface="Arial"/>
            </a:endParaRPr>
          </a:p>
          <a:p>
            <a:pPr marL="644525" lvl="1" indent="-631825">
              <a:lnSpc>
                <a:spcPct val="100000"/>
              </a:lnSpc>
              <a:spcBef>
                <a:spcPts val="1260"/>
              </a:spcBef>
              <a:buAutoNum type="arabicPeriod" startAt="2"/>
              <a:tabLst>
                <a:tab pos="644525" algn="l"/>
              </a:tabLst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Statthafte</a:t>
            </a:r>
            <a:r>
              <a:rPr sz="2100" u="sng" spc="-1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Antragsart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§§ </a:t>
            </a:r>
            <a:r>
              <a:rPr sz="2100" b="1" u="none" dirty="0">
                <a:latin typeface="Arial"/>
                <a:cs typeface="Arial"/>
              </a:rPr>
              <a:t>122 I</a:t>
            </a:r>
            <a:r>
              <a:rPr sz="2100" u="none" dirty="0">
                <a:latin typeface="Arial"/>
                <a:cs typeface="Arial"/>
              </a:rPr>
              <a:t>,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88 </a:t>
            </a:r>
            <a:r>
              <a:rPr sz="2100" u="none" spc="-20" dirty="0"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Begehren des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8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Vorrang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maßnahmespezifischen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Rechtsschutzes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Grds.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VwGO,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außer 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iVm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/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80a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VwGO:</a:t>
            </a:r>
            <a:endParaRPr sz="2100" dirty="0">
              <a:latin typeface="Arial"/>
              <a:cs typeface="Arial"/>
            </a:endParaRPr>
          </a:p>
          <a:p>
            <a:pPr marL="1273175" lvl="2" indent="-314325">
              <a:lnSpc>
                <a:spcPct val="100000"/>
              </a:lnSpc>
              <a:spcBef>
                <a:spcPts val="1275"/>
              </a:spcBef>
              <a:buChar char="-"/>
              <a:tabLst>
                <a:tab pos="1273175" algn="l"/>
              </a:tabLst>
            </a:pPr>
            <a:r>
              <a:rPr sz="2100" dirty="0">
                <a:latin typeface="Arial"/>
                <a:cs typeface="Arial"/>
              </a:rPr>
              <a:t>Vorliegen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eines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spc="-90" dirty="0">
                <a:latin typeface="Arial"/>
                <a:cs typeface="Arial"/>
              </a:rPr>
              <a:t>VA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iSv</a:t>
            </a:r>
            <a:r>
              <a:rPr sz="2100" spc="-4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35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VwVfG</a:t>
            </a:r>
            <a:endParaRPr sz="2100" dirty="0">
              <a:latin typeface="Arial"/>
              <a:cs typeface="Arial"/>
            </a:endParaRPr>
          </a:p>
          <a:p>
            <a:pPr marL="1273175" lvl="2" indent="-314325">
              <a:lnSpc>
                <a:spcPct val="100000"/>
              </a:lnSpc>
              <a:spcBef>
                <a:spcPts val="1270"/>
              </a:spcBef>
              <a:buChar char="-"/>
              <a:tabLst>
                <a:tab pos="1273175" algn="l"/>
              </a:tabLst>
            </a:pPr>
            <a:r>
              <a:rPr sz="2100" dirty="0">
                <a:latin typeface="Arial"/>
                <a:cs typeface="Arial"/>
              </a:rPr>
              <a:t>Begehren durch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Suspendierung /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sofortige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Vollziehung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erreichbar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3094" y="249858"/>
            <a:ext cx="313372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98500" y="1463107"/>
            <a:ext cx="9223058" cy="4914013"/>
          </a:xfrm>
        </p:spPr>
        <p:txBody>
          <a:bodyPr>
            <a:normAutofit/>
          </a:bodyPr>
          <a:lstStyle/>
          <a:p>
            <a:pPr>
              <a:spcAft>
                <a:spcPts val="1053"/>
              </a:spcAft>
            </a:pPr>
            <a:r>
              <a:rPr lang="de-DE" b="1" dirty="0" smtClean="0"/>
              <a:t>Vollstreckung von HDU-</a:t>
            </a:r>
            <a:r>
              <a:rPr lang="de-DE" b="1" dirty="0" err="1" smtClean="0"/>
              <a:t>Vfg</a:t>
            </a:r>
            <a:r>
              <a:rPr lang="de-DE" b="1" dirty="0" smtClean="0"/>
              <a:t>. nach den §§ 3, 8 ff. </a:t>
            </a:r>
            <a:r>
              <a:rPr lang="de-DE" b="1" dirty="0" err="1" smtClean="0"/>
              <a:t>HmbVwVG</a:t>
            </a:r>
            <a:r>
              <a:rPr lang="de-DE" b="1" dirty="0" smtClean="0"/>
              <a:t> </a:t>
            </a:r>
          </a:p>
          <a:p>
            <a:pPr>
              <a:spcAft>
                <a:spcPts val="1053"/>
              </a:spcAft>
              <a:tabLst>
                <a:tab pos="2674794" algn="l"/>
              </a:tabLst>
            </a:pPr>
            <a:r>
              <a:rPr lang="de-DE" dirty="0" smtClean="0"/>
              <a:t>Möglicher Aufbau - </a:t>
            </a:r>
            <a:r>
              <a:rPr lang="de-DE" b="1" dirty="0" smtClean="0"/>
              <a:t>§ 3 Abs. 3 </a:t>
            </a:r>
            <a:r>
              <a:rPr lang="de-DE" b="1" dirty="0" err="1" smtClean="0"/>
              <a:t>HmbVwVG</a:t>
            </a:r>
            <a:endParaRPr lang="de-DE" b="1" dirty="0" smtClean="0"/>
          </a:p>
          <a:p>
            <a:pPr marL="636326" indent="-401010">
              <a:spcAft>
                <a:spcPts val="1053"/>
              </a:spcAft>
              <a:buFont typeface="Wingdings" panose="05000000000000000000" pitchFamily="2" charset="2"/>
              <a:buChar char="à"/>
              <a:tabLst>
                <a:tab pos="2674794" algn="l"/>
              </a:tabLst>
            </a:pPr>
            <a:r>
              <a:rPr lang="de-DE" dirty="0" smtClean="0">
                <a:sym typeface="Wingdings" panose="05000000000000000000" pitchFamily="2" charset="2"/>
              </a:rPr>
              <a:t>Rechtschutz: abhängig von Rechtsnatur des Vollstreckungsmittels</a:t>
            </a:r>
            <a:endParaRPr lang="de-DE" b="1" dirty="0" smtClean="0">
              <a:sym typeface="Wingdings" panose="05000000000000000000" pitchFamily="2" charset="2"/>
            </a:endParaRPr>
          </a:p>
          <a:p>
            <a:pPr marL="636326" indent="-401010">
              <a:spcAft>
                <a:spcPts val="1053"/>
              </a:spcAft>
              <a:buFont typeface="Wingdings" panose="05000000000000000000" pitchFamily="2" charset="2"/>
              <a:buChar char="à"/>
              <a:tabLst>
                <a:tab pos="2674794" algn="l"/>
              </a:tabLst>
            </a:pPr>
            <a:r>
              <a:rPr lang="de-DE" dirty="0" smtClean="0">
                <a:sym typeface="Wingdings" panose="05000000000000000000" pitchFamily="2" charset="2"/>
              </a:rPr>
              <a:t>kein </a:t>
            </a:r>
            <a:r>
              <a:rPr lang="de-DE" dirty="0" err="1" smtClean="0">
                <a:sym typeface="Wingdings" panose="05000000000000000000" pitchFamily="2" charset="2"/>
              </a:rPr>
              <a:t>Suspensiveffekt</a:t>
            </a:r>
            <a:r>
              <a:rPr lang="de-DE" dirty="0" smtClean="0">
                <a:sym typeface="Wingdings" panose="05000000000000000000" pitchFamily="2" charset="2"/>
              </a:rPr>
              <a:t>, </a:t>
            </a:r>
            <a:r>
              <a:rPr lang="de-DE" b="1" dirty="0" smtClean="0">
                <a:sym typeface="Wingdings" panose="05000000000000000000" pitchFamily="2" charset="2"/>
              </a:rPr>
              <a:t>§ 29 I </a:t>
            </a:r>
            <a:r>
              <a:rPr lang="de-DE" b="1" dirty="0" err="1" smtClean="0">
                <a:sym typeface="Wingdings" panose="05000000000000000000" pitchFamily="2" charset="2"/>
              </a:rPr>
              <a:t>HmbVwVG</a:t>
            </a:r>
            <a:endParaRPr lang="de-DE" b="1" dirty="0" smtClean="0"/>
          </a:p>
          <a:p>
            <a:pPr marL="736578" indent="-501263">
              <a:spcAft>
                <a:spcPts val="1053"/>
              </a:spcAft>
              <a:buAutoNum type="romanUcPeriod"/>
              <a:tabLst>
                <a:tab pos="2674794" algn="l"/>
              </a:tabLst>
            </a:pPr>
            <a:r>
              <a:rPr lang="de-DE" dirty="0" smtClean="0"/>
              <a:t>RGL: §§ 3 I, III Nr. […], 11 I Nr. […], [Norm des konkreten Zwangsmittels] </a:t>
            </a:r>
          </a:p>
          <a:p>
            <a:pPr marL="736578" indent="-501263">
              <a:spcAft>
                <a:spcPts val="1053"/>
              </a:spcAft>
              <a:buAutoNum type="romanUcPeriod"/>
              <a:tabLst>
                <a:tab pos="2674794" algn="l"/>
              </a:tabLst>
            </a:pPr>
            <a:r>
              <a:rPr lang="de-DE" dirty="0" smtClean="0"/>
              <a:t>formelle </a:t>
            </a:r>
            <a:r>
              <a:rPr lang="de-DE" dirty="0" err="1" smtClean="0"/>
              <a:t>Rm</a:t>
            </a:r>
            <a:r>
              <a:rPr lang="de-DE" dirty="0" smtClean="0"/>
              <a:t>.</a:t>
            </a:r>
          </a:p>
          <a:p>
            <a:pPr marL="1159867" indent="-451136">
              <a:spcAft>
                <a:spcPts val="1053"/>
              </a:spcAft>
              <a:buAutoNum type="arabicPeriod"/>
              <a:tabLst>
                <a:tab pos="2674794" algn="l"/>
              </a:tabLst>
            </a:pPr>
            <a:r>
              <a:rPr lang="de-DE" dirty="0" smtClean="0"/>
              <a:t>Zuständigkeit: § 4 </a:t>
            </a:r>
            <a:r>
              <a:rPr lang="de-DE" dirty="0" err="1" smtClean="0"/>
              <a:t>HmbVwVG</a:t>
            </a:r>
            <a:r>
              <a:rPr lang="de-DE" dirty="0" smtClean="0"/>
              <a:t> </a:t>
            </a:r>
            <a:r>
              <a:rPr lang="de-DE" dirty="0" err="1" smtClean="0"/>
              <a:t>iVm</a:t>
            </a:r>
            <a:r>
              <a:rPr lang="de-DE" dirty="0" smtClean="0"/>
              <a:t> </a:t>
            </a:r>
            <a:r>
              <a:rPr lang="de-DE" dirty="0" err="1" smtClean="0"/>
              <a:t>VollStBehAnO</a:t>
            </a:r>
            <a:endParaRPr lang="de-DE" dirty="0" smtClean="0"/>
          </a:p>
          <a:p>
            <a:pPr marL="2988082" indent="-2280745">
              <a:spcAft>
                <a:spcPts val="1053"/>
              </a:spcAft>
              <a:tabLst>
                <a:tab pos="1177967" algn="l"/>
                <a:tab pos="2832134" algn="l"/>
              </a:tabLst>
            </a:pPr>
            <a:r>
              <a:rPr lang="de-DE" dirty="0" smtClean="0"/>
              <a:t>2.	Verfahren: 	- Anhörung: § 28 II Nr. 5 VwVfG (falls überhaupt VA)</a:t>
            </a:r>
          </a:p>
          <a:p>
            <a:pPr marL="2988082" indent="-155948">
              <a:spcAft>
                <a:spcPts val="1053"/>
              </a:spcAft>
              <a:tabLst>
                <a:tab pos="1177967" algn="l"/>
                <a:tab pos="2988082" algn="l"/>
              </a:tabLst>
            </a:pPr>
            <a:r>
              <a:rPr lang="de-DE" dirty="0" smtClean="0"/>
              <a:t>- Androhung: § 8 I </a:t>
            </a:r>
            <a:r>
              <a:rPr lang="de-DE" dirty="0" err="1" smtClean="0"/>
              <a:t>HmbVwVG</a:t>
            </a:r>
            <a:endParaRPr lang="de-DE" dirty="0" smtClean="0"/>
          </a:p>
          <a:p>
            <a:pPr marL="708730">
              <a:spcAft>
                <a:spcPts val="1053"/>
              </a:spcAft>
              <a:tabLst>
                <a:tab pos="1177967" algn="l"/>
              </a:tabLst>
            </a:pPr>
            <a:r>
              <a:rPr lang="de-DE" dirty="0" smtClean="0"/>
              <a:t>3.	Form: §§ 10, 37 II VwVfG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1300" y="35734"/>
            <a:ext cx="2795271" cy="142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81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5172" y="1087735"/>
            <a:ext cx="8072213" cy="5439686"/>
          </a:xfrm>
        </p:spPr>
        <p:txBody>
          <a:bodyPr>
            <a:normAutofit fontScale="92500"/>
          </a:bodyPr>
          <a:lstStyle/>
          <a:p>
            <a:pPr>
              <a:spcAft>
                <a:spcPts val="1053"/>
              </a:spcAft>
            </a:pPr>
            <a:r>
              <a:rPr lang="de-DE" b="1" dirty="0" smtClean="0"/>
              <a:t>Vollstreckung von HDU-</a:t>
            </a:r>
            <a:r>
              <a:rPr lang="de-DE" b="1" dirty="0" err="1" smtClean="0"/>
              <a:t>Vfg</a:t>
            </a:r>
            <a:r>
              <a:rPr lang="de-DE" b="1" dirty="0" smtClean="0"/>
              <a:t>. nach den §§ 3, 8 ff. </a:t>
            </a:r>
            <a:r>
              <a:rPr lang="de-DE" b="1" dirty="0" err="1" smtClean="0"/>
              <a:t>HmbVwVG</a:t>
            </a:r>
            <a:r>
              <a:rPr lang="de-DE" b="1" dirty="0" smtClean="0"/>
              <a:t> </a:t>
            </a:r>
          </a:p>
          <a:p>
            <a:pPr marL="736578" indent="-501263">
              <a:spcAft>
                <a:spcPts val="1053"/>
              </a:spcAft>
              <a:buAutoNum type="romanUcPeriod" startAt="3"/>
              <a:tabLst>
                <a:tab pos="786704" algn="l"/>
              </a:tabLst>
            </a:pPr>
            <a:r>
              <a:rPr lang="de-DE" dirty="0" smtClean="0"/>
              <a:t>materielle </a:t>
            </a:r>
            <a:r>
              <a:rPr lang="de-DE" dirty="0" err="1" smtClean="0"/>
              <a:t>Rm</a:t>
            </a:r>
            <a:r>
              <a:rPr lang="de-DE" dirty="0" smtClean="0"/>
              <a:t>.</a:t>
            </a:r>
          </a:p>
          <a:p>
            <a:pPr marL="1237841" indent="-451136">
              <a:spcAft>
                <a:spcPts val="526"/>
              </a:spcAft>
              <a:buAutoNum type="arabicPeriod"/>
              <a:tabLst>
                <a:tab pos="786704" algn="l"/>
              </a:tabLst>
            </a:pPr>
            <a:r>
              <a:rPr lang="de-DE" dirty="0" smtClean="0"/>
              <a:t>Vorliegen eines HDU-</a:t>
            </a:r>
            <a:r>
              <a:rPr lang="de-DE" dirty="0" err="1" smtClean="0"/>
              <a:t>GrundVA</a:t>
            </a:r>
            <a:r>
              <a:rPr lang="de-DE" dirty="0" smtClean="0"/>
              <a:t>, § 3 I Nr. 1 </a:t>
            </a:r>
            <a:r>
              <a:rPr lang="de-DE" dirty="0" err="1" smtClean="0"/>
              <a:t>HmbVwVG</a:t>
            </a:r>
            <a:r>
              <a:rPr lang="de-DE" dirty="0" smtClean="0"/>
              <a:t>?</a:t>
            </a:r>
          </a:p>
          <a:p>
            <a:pPr marL="1237841" indent="-451136">
              <a:spcAft>
                <a:spcPts val="526"/>
              </a:spcAft>
              <a:buAutoNum type="arabicPeriod"/>
              <a:tabLst>
                <a:tab pos="786704" algn="l"/>
              </a:tabLst>
            </a:pPr>
            <a:r>
              <a:rPr lang="de-DE" dirty="0" smtClean="0"/>
              <a:t>Ist der </a:t>
            </a:r>
            <a:r>
              <a:rPr lang="de-DE" dirty="0" err="1" smtClean="0"/>
              <a:t>GrundVA</a:t>
            </a:r>
            <a:endParaRPr lang="de-DE" dirty="0"/>
          </a:p>
          <a:p>
            <a:pPr marL="1708471" indent="-451136" defTabSz="786704">
              <a:spcAft>
                <a:spcPts val="526"/>
              </a:spcAft>
              <a:buAutoNum type="alphaLcPeriod"/>
              <a:tabLst>
                <a:tab pos="3302764" algn="l"/>
              </a:tabLst>
            </a:pPr>
            <a:r>
              <a:rPr lang="de-DE" dirty="0" smtClean="0"/>
              <a:t>wirksam?</a:t>
            </a:r>
            <a:r>
              <a:rPr lang="de-DE" dirty="0"/>
              <a:t> </a:t>
            </a:r>
            <a:r>
              <a:rPr lang="de-DE" dirty="0" smtClean="0"/>
              <a:t>[</a:t>
            </a:r>
            <a:r>
              <a:rPr lang="de-DE" b="1" dirty="0" smtClean="0"/>
              <a:t>(</a:t>
            </a:r>
            <a:r>
              <a:rPr lang="de-DE" b="1" dirty="0"/>
              <a:t>P) </a:t>
            </a:r>
            <a:r>
              <a:rPr lang="de-DE" dirty="0"/>
              <a:t>Rechtmäßigkeit des </a:t>
            </a:r>
            <a:r>
              <a:rPr lang="de-DE" dirty="0" err="1"/>
              <a:t>GrundVA</a:t>
            </a:r>
            <a:r>
              <a:rPr lang="de-DE" dirty="0"/>
              <a:t> </a:t>
            </a:r>
            <a:r>
              <a:rPr lang="de-DE" dirty="0">
                <a:sym typeface="Wingdings" panose="05000000000000000000" pitchFamily="2" charset="2"/>
              </a:rPr>
              <a:t> extra </a:t>
            </a:r>
            <a:r>
              <a:rPr lang="de-DE" dirty="0" smtClean="0">
                <a:sym typeface="Wingdings" panose="05000000000000000000" pitchFamily="2" charset="2"/>
              </a:rPr>
              <a:t>Chart]</a:t>
            </a:r>
            <a:r>
              <a:rPr lang="de-DE" dirty="0">
                <a:sym typeface="Wingdings" panose="05000000000000000000" pitchFamily="2" charset="2"/>
              </a:rPr>
              <a:t> </a:t>
            </a:r>
            <a:endParaRPr lang="de-DE" dirty="0" smtClean="0">
              <a:sym typeface="Wingdings" panose="05000000000000000000" pitchFamily="2" charset="2"/>
            </a:endParaRPr>
          </a:p>
          <a:p>
            <a:pPr marL="1708471" indent="-451136" defTabSz="786704">
              <a:spcAft>
                <a:spcPts val="526"/>
              </a:spcAft>
              <a:buAutoNum type="alphaLcPeriod"/>
              <a:tabLst>
                <a:tab pos="3302764" algn="l"/>
              </a:tabLst>
            </a:pPr>
            <a:r>
              <a:rPr lang="de-DE" dirty="0" smtClean="0"/>
              <a:t>bestandskräftig bzw. sofort vollziehbar?</a:t>
            </a:r>
          </a:p>
          <a:p>
            <a:pPr marL="1235056" indent="-451136" defTabSz="786704">
              <a:spcAft>
                <a:spcPts val="526"/>
              </a:spcAft>
              <a:buAutoNum type="arabicPeriod" startAt="3"/>
              <a:tabLst>
                <a:tab pos="1260119" algn="l"/>
              </a:tabLst>
            </a:pPr>
            <a:r>
              <a:rPr lang="de-DE" dirty="0" err="1" smtClean="0"/>
              <a:t>GrundVA</a:t>
            </a:r>
            <a:r>
              <a:rPr lang="de-DE" dirty="0" smtClean="0"/>
              <a:t> nicht befolgt?</a:t>
            </a:r>
          </a:p>
          <a:p>
            <a:pPr marL="1235056" indent="-451136" defTabSz="786704">
              <a:spcAft>
                <a:spcPts val="526"/>
              </a:spcAft>
              <a:buAutoNum type="arabicPeriod" startAt="3"/>
              <a:tabLst>
                <a:tab pos="1260119" algn="l"/>
              </a:tabLst>
            </a:pPr>
            <a:r>
              <a:rPr lang="de-DE" dirty="0" smtClean="0"/>
              <a:t>Richtiges Zwangsmittel gewählt, § 11 </a:t>
            </a:r>
            <a:r>
              <a:rPr lang="de-DE" dirty="0" err="1" smtClean="0"/>
              <a:t>HmbVwVG</a:t>
            </a:r>
            <a:r>
              <a:rPr lang="de-DE" dirty="0" smtClean="0"/>
              <a:t>?</a:t>
            </a:r>
          </a:p>
          <a:p>
            <a:pPr marL="1235056" indent="-451136" defTabSz="786704">
              <a:spcAft>
                <a:spcPts val="526"/>
              </a:spcAft>
              <a:buAutoNum type="arabicPeriod" startAt="3"/>
              <a:tabLst>
                <a:tab pos="1260119" algn="l"/>
              </a:tabLst>
            </a:pPr>
            <a:r>
              <a:rPr lang="de-DE" dirty="0" smtClean="0"/>
              <a:t>Richtigen Vollstreckungsschuldner gewählt, § 9 </a:t>
            </a:r>
            <a:r>
              <a:rPr lang="de-DE" dirty="0" err="1" smtClean="0"/>
              <a:t>HmbVwVG</a:t>
            </a:r>
            <a:r>
              <a:rPr lang="de-DE" dirty="0" smtClean="0"/>
              <a:t>?</a:t>
            </a:r>
          </a:p>
          <a:p>
            <a:pPr marL="1235056" indent="-451136" defTabSz="786704">
              <a:spcAft>
                <a:spcPts val="526"/>
              </a:spcAft>
              <a:buAutoNum type="arabicPeriod" startAt="3"/>
              <a:tabLst>
                <a:tab pos="1260119" algn="l"/>
              </a:tabLst>
            </a:pPr>
            <a:r>
              <a:rPr lang="de-DE" dirty="0" smtClean="0"/>
              <a:t>Richtige Durchführung der Vollstreckung? </a:t>
            </a:r>
          </a:p>
          <a:p>
            <a:pPr marL="1661129" indent="-401010" defTabSz="786704">
              <a:spcAft>
                <a:spcPts val="526"/>
              </a:spcAft>
              <a:buFont typeface="Wingdings" panose="05000000000000000000" pitchFamily="2" charset="2"/>
              <a:buChar char="à"/>
              <a:tabLst>
                <a:tab pos="1260119" algn="l"/>
              </a:tabLst>
            </a:pPr>
            <a:r>
              <a:rPr lang="de-DE" dirty="0" smtClean="0">
                <a:sym typeface="Wingdings" panose="05000000000000000000" pitchFamily="2" charset="2"/>
              </a:rPr>
              <a:t>sowohl spezielle </a:t>
            </a:r>
            <a:r>
              <a:rPr lang="de-DE" dirty="0" err="1" smtClean="0">
                <a:sym typeface="Wingdings" panose="05000000000000000000" pitchFamily="2" charset="2"/>
              </a:rPr>
              <a:t>tatbestandl</a:t>
            </a:r>
            <a:r>
              <a:rPr lang="de-DE" dirty="0" smtClean="0">
                <a:sym typeface="Wingdings" panose="05000000000000000000" pitchFamily="2" charset="2"/>
              </a:rPr>
              <a:t>. Anforderungen als auch VHM-Aspekte, § 12 I </a:t>
            </a:r>
            <a:r>
              <a:rPr lang="de-DE" dirty="0" err="1" smtClean="0">
                <a:sym typeface="Wingdings" panose="05000000000000000000" pitchFamily="2" charset="2"/>
              </a:rPr>
              <a:t>HmbVwVG</a:t>
            </a:r>
            <a:endParaRPr lang="de-DE" dirty="0" smtClean="0">
              <a:sym typeface="Wingdings" panose="05000000000000000000" pitchFamily="2" charset="2"/>
            </a:endParaRPr>
          </a:p>
          <a:p>
            <a:pPr marL="1020627" indent="-233923" defTabSz="786704">
              <a:lnSpc>
                <a:spcPts val="2631"/>
              </a:lnSpc>
              <a:spcAft>
                <a:spcPts val="1053"/>
              </a:spcAft>
            </a:pPr>
            <a:r>
              <a:rPr lang="de-DE" dirty="0" smtClean="0">
                <a:sym typeface="Wingdings" panose="05000000000000000000" pitchFamily="2" charset="2"/>
              </a:rPr>
              <a:t>7. Keine Vollstreckungshindernisse (rechtl. oder </a:t>
            </a:r>
            <a:r>
              <a:rPr lang="de-DE" dirty="0" err="1" smtClean="0">
                <a:sym typeface="Wingdings" panose="05000000000000000000" pitchFamily="2" charset="2"/>
              </a:rPr>
              <a:t>tatsächl</a:t>
            </a:r>
            <a:r>
              <a:rPr lang="de-DE" dirty="0" smtClean="0">
                <a:sym typeface="Wingdings" panose="05000000000000000000" pitchFamily="2" charset="2"/>
              </a:rPr>
              <a:t>. Unmöglichkeit, z.B. fehlender Duldungsverfügung </a:t>
            </a:r>
            <a:r>
              <a:rPr lang="de-DE" dirty="0" err="1" smtClean="0">
                <a:sym typeface="Wingdings" panose="05000000000000000000" pitchFamily="2" charset="2"/>
              </a:rPr>
              <a:t>ggü</a:t>
            </a:r>
            <a:r>
              <a:rPr lang="de-DE" dirty="0">
                <a:sym typeface="Wingdings" panose="05000000000000000000" pitchFamily="2" charset="2"/>
              </a:rPr>
              <a:t>.</a:t>
            </a:r>
            <a:r>
              <a:rPr lang="de-DE" dirty="0" smtClean="0">
                <a:sym typeface="Wingdings" panose="05000000000000000000" pitchFamily="2" charset="2"/>
              </a:rPr>
              <a:t> Mieter)?</a:t>
            </a:r>
            <a:endParaRPr lang="de-DE" dirty="0" smtClean="0"/>
          </a:p>
          <a:p>
            <a:pPr marL="786704">
              <a:spcAft>
                <a:spcPts val="1053"/>
              </a:spcAft>
              <a:tabLst>
                <a:tab pos="786704" algn="l"/>
              </a:tabLst>
            </a:pPr>
            <a:endParaRPr lang="de-DE" dirty="0" smtClean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1300" y="35734"/>
            <a:ext cx="2795271" cy="142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77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98500" y="1463107"/>
            <a:ext cx="8707948" cy="5439686"/>
          </a:xfrm>
        </p:spPr>
        <p:txBody>
          <a:bodyPr>
            <a:normAutofit/>
          </a:bodyPr>
          <a:lstStyle/>
          <a:p>
            <a:pPr>
              <a:spcAft>
                <a:spcPts val="1053"/>
              </a:spcAft>
            </a:pPr>
            <a:r>
              <a:rPr lang="de-DE" sz="2105" b="1" dirty="0"/>
              <a:t>Vollstreckung von HDU-</a:t>
            </a:r>
            <a:r>
              <a:rPr lang="de-DE" sz="2105" b="1" dirty="0" err="1"/>
              <a:t>Vfg</a:t>
            </a:r>
            <a:r>
              <a:rPr lang="de-DE" sz="2105" b="1" dirty="0"/>
              <a:t>. – </a:t>
            </a:r>
            <a:r>
              <a:rPr lang="de-DE" sz="2105" b="1" dirty="0" smtClean="0"/>
              <a:t>Sofortvollzug </a:t>
            </a:r>
            <a:endParaRPr lang="de-DE" sz="2105" b="1" dirty="0"/>
          </a:p>
          <a:p>
            <a:pPr>
              <a:spcAft>
                <a:spcPts val="1053"/>
              </a:spcAft>
              <a:tabLst>
                <a:tab pos="2674794" algn="l"/>
              </a:tabLst>
            </a:pPr>
            <a:r>
              <a:rPr lang="de-DE" sz="2105" dirty="0"/>
              <a:t>Möglicher Aufbau - § 27 </a:t>
            </a:r>
            <a:r>
              <a:rPr lang="de-DE" sz="2105" dirty="0" err="1"/>
              <a:t>HmbVwVG</a:t>
            </a:r>
            <a:endParaRPr lang="de-DE" sz="2105" dirty="0"/>
          </a:p>
          <a:p>
            <a:pPr marL="736578" indent="-501263">
              <a:spcAft>
                <a:spcPts val="1053"/>
              </a:spcAft>
              <a:buAutoNum type="romanUcPeriod"/>
              <a:tabLst>
                <a:tab pos="2674794" algn="l"/>
              </a:tabLst>
            </a:pPr>
            <a:r>
              <a:rPr lang="de-DE" sz="2105" dirty="0"/>
              <a:t>RGL: §§ 27, 11 I Nr. […], [Norm des konkreten Zwangsmittels] </a:t>
            </a:r>
            <a:r>
              <a:rPr lang="de-DE" sz="2105" dirty="0" err="1"/>
              <a:t>HmbVwVG</a:t>
            </a:r>
            <a:r>
              <a:rPr lang="de-DE" sz="2105" dirty="0"/>
              <a:t> </a:t>
            </a:r>
          </a:p>
          <a:p>
            <a:pPr marL="736578" indent="-501263">
              <a:spcAft>
                <a:spcPts val="1053"/>
              </a:spcAft>
              <a:buAutoNum type="romanUcPeriod"/>
              <a:tabLst>
                <a:tab pos="2674794" algn="l"/>
              </a:tabLst>
            </a:pPr>
            <a:r>
              <a:rPr lang="de-DE" sz="2105" dirty="0"/>
              <a:t>formelle </a:t>
            </a:r>
            <a:r>
              <a:rPr lang="de-DE" sz="2105" dirty="0" err="1"/>
              <a:t>Rm</a:t>
            </a:r>
            <a:r>
              <a:rPr lang="de-DE" sz="2105" dirty="0"/>
              <a:t>.</a:t>
            </a:r>
          </a:p>
          <a:p>
            <a:pPr marL="1159867" indent="-451136">
              <a:spcAft>
                <a:spcPts val="1053"/>
              </a:spcAft>
              <a:buAutoNum type="arabicPeriod"/>
              <a:tabLst>
                <a:tab pos="2674794" algn="l"/>
              </a:tabLst>
            </a:pPr>
            <a:r>
              <a:rPr lang="de-DE" sz="2105" dirty="0"/>
              <a:t>Zuständigkeit: s.o.</a:t>
            </a:r>
          </a:p>
          <a:p>
            <a:pPr marL="2988082" indent="-2280745">
              <a:spcAft>
                <a:spcPts val="1053"/>
              </a:spcAft>
              <a:tabLst>
                <a:tab pos="1177967" algn="l"/>
                <a:tab pos="2832134" algn="l"/>
              </a:tabLst>
            </a:pPr>
            <a:r>
              <a:rPr lang="de-DE" sz="2105" dirty="0"/>
              <a:t>2.	Verfahren: 	- Anhörung: § 28 II Nr. 5 VwVfG (nur ansprechen, wenn Zwangsmittel = VA)</a:t>
            </a:r>
          </a:p>
          <a:p>
            <a:pPr marL="2832134">
              <a:spcAft>
                <a:spcPts val="1053"/>
              </a:spcAft>
              <a:tabLst>
                <a:tab pos="1177967" algn="l"/>
                <a:tab pos="2832134" algn="l"/>
              </a:tabLst>
            </a:pPr>
            <a:r>
              <a:rPr lang="de-DE" sz="2105" dirty="0"/>
              <a:t>- Androhung: entbehrlich, § 27 I </a:t>
            </a:r>
            <a:r>
              <a:rPr lang="de-DE" sz="2105" dirty="0" err="1"/>
              <a:t>HmbVwVG</a:t>
            </a:r>
            <a:endParaRPr lang="de-DE" sz="2105" dirty="0"/>
          </a:p>
          <a:p>
            <a:pPr marL="708730">
              <a:spcAft>
                <a:spcPts val="1053"/>
              </a:spcAft>
              <a:tabLst>
                <a:tab pos="1177967" algn="l"/>
              </a:tabLst>
            </a:pPr>
            <a:r>
              <a:rPr lang="de-DE" sz="2105" dirty="0"/>
              <a:t>3.	Form: § 10 (, § 37 II) </a:t>
            </a:r>
            <a:r>
              <a:rPr lang="de-DE" sz="2105" dirty="0" err="1"/>
              <a:t>HmbVwVfG</a:t>
            </a:r>
            <a:endParaRPr lang="de-DE" sz="2105" dirty="0"/>
          </a:p>
          <a:p>
            <a:pPr marL="786704">
              <a:spcAft>
                <a:spcPts val="1053"/>
              </a:spcAft>
              <a:tabLst>
                <a:tab pos="786704" algn="l"/>
              </a:tabLst>
            </a:pPr>
            <a:endParaRPr lang="de-DE" dirty="0" smtClean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1300" y="35734"/>
            <a:ext cx="2795271" cy="142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024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5171" y="1266825"/>
            <a:ext cx="9223058" cy="5260596"/>
          </a:xfrm>
        </p:spPr>
        <p:txBody>
          <a:bodyPr>
            <a:normAutofit fontScale="92500"/>
          </a:bodyPr>
          <a:lstStyle/>
          <a:p>
            <a:pPr>
              <a:spcAft>
                <a:spcPts val="1579"/>
              </a:spcAft>
            </a:pPr>
            <a:r>
              <a:rPr lang="de-DE" b="1" dirty="0" smtClean="0"/>
              <a:t>Vollstreckung von HDU-</a:t>
            </a:r>
            <a:r>
              <a:rPr lang="de-DE" b="1" dirty="0" err="1" smtClean="0"/>
              <a:t>Vfg</a:t>
            </a:r>
            <a:r>
              <a:rPr lang="de-DE" b="1" dirty="0" smtClean="0"/>
              <a:t>. </a:t>
            </a:r>
            <a:r>
              <a:rPr lang="de-DE" b="1" dirty="0"/>
              <a:t>– Sofortvollzug/unmittelbare Ausführung </a:t>
            </a:r>
          </a:p>
          <a:p>
            <a:pPr marL="736578" indent="-501263">
              <a:spcAft>
                <a:spcPts val="1053"/>
              </a:spcAft>
              <a:buAutoNum type="romanUcPeriod" startAt="3"/>
              <a:tabLst>
                <a:tab pos="786704" algn="l"/>
              </a:tabLst>
            </a:pPr>
            <a:r>
              <a:rPr lang="de-DE" dirty="0" smtClean="0"/>
              <a:t>materielle </a:t>
            </a:r>
            <a:r>
              <a:rPr lang="de-DE" dirty="0" err="1" smtClean="0"/>
              <a:t>Rm</a:t>
            </a:r>
            <a:r>
              <a:rPr lang="de-DE" dirty="0" smtClean="0"/>
              <a:t>.</a:t>
            </a:r>
          </a:p>
          <a:p>
            <a:pPr marL="1237841" indent="-451136">
              <a:spcAft>
                <a:spcPts val="526"/>
              </a:spcAft>
              <a:buAutoNum type="arabicPeriod"/>
              <a:tabLst>
                <a:tab pos="786704" algn="l"/>
              </a:tabLst>
            </a:pPr>
            <a:r>
              <a:rPr lang="de-DE" dirty="0" smtClean="0"/>
              <a:t>Fehlen eines </a:t>
            </a:r>
            <a:r>
              <a:rPr lang="de-DE" dirty="0" err="1" smtClean="0"/>
              <a:t>GrundVA</a:t>
            </a:r>
            <a:r>
              <a:rPr lang="de-DE" dirty="0" smtClean="0"/>
              <a:t>?</a:t>
            </a:r>
          </a:p>
          <a:p>
            <a:pPr marL="1237841" indent="-451136">
              <a:spcAft>
                <a:spcPts val="526"/>
              </a:spcAft>
              <a:buAutoNum type="arabicPeriod"/>
              <a:tabLst>
                <a:tab pos="786704" algn="l"/>
              </a:tabLst>
            </a:pPr>
            <a:r>
              <a:rPr lang="de-DE" b="1" dirty="0" smtClean="0"/>
              <a:t>Rechtmäßigkeit des hypothetischen </a:t>
            </a:r>
            <a:r>
              <a:rPr lang="de-DE" b="1" dirty="0" err="1" smtClean="0"/>
              <a:t>GrundVA</a:t>
            </a:r>
            <a:endParaRPr lang="de-DE" b="1" dirty="0"/>
          </a:p>
          <a:p>
            <a:pPr marL="1708471" indent="-451136" defTabSz="786704">
              <a:spcAft>
                <a:spcPts val="526"/>
              </a:spcAft>
              <a:buAutoNum type="alphaLcPeriod"/>
              <a:tabLst>
                <a:tab pos="3302764" algn="l"/>
              </a:tabLst>
            </a:pPr>
            <a:r>
              <a:rPr lang="de-DE" b="1" dirty="0" smtClean="0"/>
              <a:t>RGL</a:t>
            </a:r>
            <a:r>
              <a:rPr lang="de-DE" b="1" dirty="0" smtClean="0">
                <a:sym typeface="Wingdings" panose="05000000000000000000" pitchFamily="2" charset="2"/>
              </a:rPr>
              <a:t> </a:t>
            </a:r>
          </a:p>
          <a:p>
            <a:pPr marL="1708471" indent="-451136" defTabSz="786704">
              <a:spcAft>
                <a:spcPts val="526"/>
              </a:spcAft>
              <a:buAutoNum type="alphaLcPeriod"/>
              <a:tabLst>
                <a:tab pos="3302764" algn="l"/>
              </a:tabLst>
            </a:pPr>
            <a:r>
              <a:rPr lang="de-DE" b="1" dirty="0" smtClean="0"/>
              <a:t>formelle </a:t>
            </a:r>
            <a:r>
              <a:rPr lang="de-DE" b="1" dirty="0" err="1" smtClean="0"/>
              <a:t>Rm</a:t>
            </a:r>
            <a:r>
              <a:rPr lang="de-DE" b="1" dirty="0" smtClean="0"/>
              <a:t>.</a:t>
            </a:r>
          </a:p>
          <a:p>
            <a:pPr marL="1708471" indent="-451136" defTabSz="786704">
              <a:spcAft>
                <a:spcPts val="526"/>
              </a:spcAft>
              <a:buAutoNum type="alphaLcPeriod"/>
              <a:tabLst>
                <a:tab pos="3302764" algn="l"/>
              </a:tabLst>
            </a:pPr>
            <a:r>
              <a:rPr lang="de-DE" b="1" dirty="0" smtClean="0"/>
              <a:t>materielle </a:t>
            </a:r>
            <a:r>
              <a:rPr lang="de-DE" b="1" dirty="0" err="1" smtClean="0"/>
              <a:t>Rm</a:t>
            </a:r>
            <a:r>
              <a:rPr lang="de-DE" b="1" dirty="0" smtClean="0"/>
              <a:t>.</a:t>
            </a:r>
          </a:p>
          <a:p>
            <a:pPr marL="1235056" indent="-451136" defTabSz="786704">
              <a:spcAft>
                <a:spcPts val="526"/>
              </a:spcAft>
              <a:buAutoNum type="arabicPeriod" startAt="3"/>
              <a:tabLst>
                <a:tab pos="1260119" algn="l"/>
              </a:tabLst>
            </a:pPr>
            <a:r>
              <a:rPr lang="de-DE" dirty="0" smtClean="0"/>
              <a:t>Vorliegen einer unmittelbar bevorstehenden, nicht anders abwendbaren Gefahr?</a:t>
            </a:r>
          </a:p>
          <a:p>
            <a:pPr marL="1235056" indent="-451136" defTabSz="786704">
              <a:spcAft>
                <a:spcPts val="526"/>
              </a:spcAft>
              <a:buAutoNum type="arabicPeriod" startAt="3"/>
              <a:tabLst>
                <a:tab pos="1260119" algn="l"/>
              </a:tabLst>
            </a:pPr>
            <a:r>
              <a:rPr lang="de-DE" dirty="0" smtClean="0"/>
              <a:t>Richtiges Zwangsmittel gewählt (nicht: Zwangsgeld)?</a:t>
            </a:r>
          </a:p>
          <a:p>
            <a:pPr marL="1235056" indent="-451136" defTabSz="786704">
              <a:spcAft>
                <a:spcPts val="526"/>
              </a:spcAft>
              <a:buAutoNum type="arabicPeriod" startAt="3"/>
              <a:tabLst>
                <a:tab pos="1260119" algn="l"/>
              </a:tabLst>
            </a:pPr>
            <a:r>
              <a:rPr lang="de-DE" dirty="0" smtClean="0"/>
              <a:t>Richtigen Vollstreckungsschuldner gewählt?</a:t>
            </a:r>
          </a:p>
          <a:p>
            <a:pPr marL="1235056" indent="-451136" defTabSz="786704">
              <a:spcAft>
                <a:spcPts val="526"/>
              </a:spcAft>
              <a:buAutoNum type="arabicPeriod" startAt="3"/>
              <a:tabLst>
                <a:tab pos="1260119" algn="l"/>
              </a:tabLst>
            </a:pPr>
            <a:r>
              <a:rPr lang="de-DE" dirty="0" smtClean="0"/>
              <a:t>Richtige Durchführung der Vollstreckung? </a:t>
            </a:r>
          </a:p>
          <a:p>
            <a:pPr marL="1661129" indent="-401010" defTabSz="786704">
              <a:spcAft>
                <a:spcPts val="526"/>
              </a:spcAft>
              <a:buFont typeface="Wingdings" panose="05000000000000000000" pitchFamily="2" charset="2"/>
              <a:buChar char="à"/>
              <a:tabLst>
                <a:tab pos="1260119" algn="l"/>
              </a:tabLst>
            </a:pPr>
            <a:r>
              <a:rPr lang="de-DE" dirty="0" smtClean="0">
                <a:sym typeface="Wingdings" panose="05000000000000000000" pitchFamily="2" charset="2"/>
              </a:rPr>
              <a:t>sowohl spezielle </a:t>
            </a:r>
            <a:r>
              <a:rPr lang="de-DE" dirty="0" err="1" smtClean="0">
                <a:sym typeface="Wingdings" panose="05000000000000000000" pitchFamily="2" charset="2"/>
              </a:rPr>
              <a:t>tatbestandl</a:t>
            </a:r>
            <a:r>
              <a:rPr lang="de-DE" dirty="0" smtClean="0">
                <a:sym typeface="Wingdings" panose="05000000000000000000" pitchFamily="2" charset="2"/>
              </a:rPr>
              <a:t>. Anforderungen als auch VHM-Aspekte</a:t>
            </a:r>
          </a:p>
          <a:p>
            <a:pPr marL="1020627" indent="-233923" defTabSz="786704">
              <a:spcAft>
                <a:spcPts val="1053"/>
              </a:spcAft>
            </a:pPr>
            <a:r>
              <a:rPr lang="de-DE" dirty="0" smtClean="0">
                <a:sym typeface="Wingdings" panose="05000000000000000000" pitchFamily="2" charset="2"/>
              </a:rPr>
              <a:t>7. Keine Vollstreckungshindernisse?</a:t>
            </a:r>
            <a:endParaRPr lang="de-DE" dirty="0" smtClean="0"/>
          </a:p>
          <a:p>
            <a:pPr marL="786704">
              <a:spcAft>
                <a:spcPts val="1053"/>
              </a:spcAft>
              <a:tabLst>
                <a:tab pos="786704" algn="l"/>
              </a:tabLst>
            </a:pPr>
            <a:endParaRPr lang="de-DE" dirty="0" smtClean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8500" y="35734"/>
            <a:ext cx="2338071" cy="119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69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5171" y="1087735"/>
            <a:ext cx="9064939" cy="5439686"/>
          </a:xfrm>
        </p:spPr>
        <p:txBody>
          <a:bodyPr>
            <a:normAutofit/>
          </a:bodyPr>
          <a:lstStyle/>
          <a:p>
            <a:pPr>
              <a:spcAft>
                <a:spcPts val="1053"/>
              </a:spcAft>
            </a:pPr>
            <a:r>
              <a:rPr lang="de-DE" b="1" dirty="0" smtClean="0"/>
              <a:t>Vollstreckung von HDU-</a:t>
            </a:r>
            <a:r>
              <a:rPr lang="de-DE" b="1" dirty="0" err="1" smtClean="0"/>
              <a:t>Vfg</a:t>
            </a:r>
            <a:r>
              <a:rPr lang="de-DE" b="1" dirty="0" smtClean="0"/>
              <a:t>. </a:t>
            </a:r>
          </a:p>
          <a:p>
            <a:pPr>
              <a:spcAft>
                <a:spcPts val="1053"/>
              </a:spcAft>
            </a:pPr>
            <a:r>
              <a:rPr lang="de-DE" dirty="0" smtClean="0"/>
              <a:t>Wann muss ich nicht nur die Wirksamkeit, sondern auch die </a:t>
            </a:r>
            <a:r>
              <a:rPr lang="de-DE" dirty="0" err="1" smtClean="0"/>
              <a:t>Rm</a:t>
            </a:r>
            <a:r>
              <a:rPr lang="de-DE" dirty="0" smtClean="0"/>
              <a:t>. des </a:t>
            </a:r>
            <a:r>
              <a:rPr lang="de-DE" dirty="0" err="1" smtClean="0"/>
              <a:t>GrundVA</a:t>
            </a:r>
            <a:r>
              <a:rPr lang="de-DE" dirty="0" smtClean="0"/>
              <a:t> prüfen?</a:t>
            </a:r>
          </a:p>
          <a:p>
            <a:pPr marL="4405542" indent="-4405542">
              <a:spcAft>
                <a:spcPts val="1053"/>
              </a:spcAft>
              <a:tabLst>
                <a:tab pos="4405542" algn="l"/>
              </a:tabLst>
            </a:pPr>
            <a:r>
              <a:rPr lang="de-DE" dirty="0" smtClean="0"/>
              <a:t>- § 3 Abs. 3 Nr. 1 </a:t>
            </a:r>
            <a:r>
              <a:rPr lang="de-DE" dirty="0" err="1" smtClean="0"/>
              <a:t>HmbVwVG</a:t>
            </a:r>
            <a:r>
              <a:rPr lang="de-DE" dirty="0" smtClean="0"/>
              <a:t>: 	einhellig: keine </a:t>
            </a:r>
            <a:r>
              <a:rPr lang="de-DE" dirty="0" err="1" smtClean="0"/>
              <a:t>Rm</a:t>
            </a:r>
            <a:r>
              <a:rPr lang="de-DE" dirty="0" smtClean="0"/>
              <a:t>.-Prüfung</a:t>
            </a:r>
          </a:p>
          <a:p>
            <a:pPr marL="4405542" indent="-4405542">
              <a:spcAft>
                <a:spcPts val="1053"/>
              </a:spcAft>
              <a:tabLst>
                <a:tab pos="235315" algn="l"/>
              </a:tabLst>
            </a:pPr>
            <a:r>
              <a:rPr lang="de-DE" dirty="0" smtClean="0"/>
              <a:t>- § 3 Abs. 3 Nrn. 2, 3 </a:t>
            </a:r>
            <a:r>
              <a:rPr lang="de-DE" dirty="0" err="1" smtClean="0"/>
              <a:t>HmbVwVG</a:t>
            </a:r>
            <a:r>
              <a:rPr lang="de-DE" dirty="0" smtClean="0"/>
              <a:t>: 	</a:t>
            </a:r>
            <a:r>
              <a:rPr lang="de-DE" dirty="0" err="1" smtClean="0"/>
              <a:t>grds</a:t>
            </a:r>
            <a:r>
              <a:rPr lang="de-DE" dirty="0" smtClean="0"/>
              <a:t> </a:t>
            </a:r>
            <a:r>
              <a:rPr lang="de-DE" b="1" dirty="0" err="1" smtClean="0"/>
              <a:t>str.</a:t>
            </a:r>
            <a:r>
              <a:rPr lang="de-DE" dirty="0" smtClean="0"/>
              <a:t>, wegen § 29 II 1 </a:t>
            </a:r>
            <a:r>
              <a:rPr lang="de-DE" dirty="0" err="1" smtClean="0"/>
              <a:t>HmbVwVG</a:t>
            </a:r>
            <a:r>
              <a:rPr lang="de-DE" dirty="0" smtClean="0"/>
              <a:t> aber ganz </a:t>
            </a:r>
            <a:r>
              <a:rPr lang="de-DE" dirty="0" err="1" smtClean="0"/>
              <a:t>h.M</a:t>
            </a:r>
            <a:r>
              <a:rPr lang="de-DE" dirty="0" smtClean="0"/>
              <a:t>.: </a:t>
            </a:r>
            <a:r>
              <a:rPr lang="de-DE" dirty="0" err="1" smtClean="0"/>
              <a:t>Rm</a:t>
            </a:r>
            <a:r>
              <a:rPr lang="de-DE" dirty="0" smtClean="0"/>
              <a:t>. nicht prüfen</a:t>
            </a:r>
          </a:p>
          <a:p>
            <a:pPr marL="4405542">
              <a:spcAft>
                <a:spcPts val="1053"/>
              </a:spcAft>
              <a:tabLst>
                <a:tab pos="235315" algn="l"/>
              </a:tabLst>
            </a:pPr>
            <a:r>
              <a:rPr lang="de-DE" i="1" u="sng" dirty="0" smtClean="0"/>
              <a:t>auf jeden Fall</a:t>
            </a:r>
            <a:r>
              <a:rPr lang="de-DE" i="1" dirty="0" smtClean="0"/>
              <a:t> </a:t>
            </a:r>
            <a:r>
              <a:rPr lang="de-DE" i="1" dirty="0" err="1" smtClean="0"/>
              <a:t>Rm</a:t>
            </a:r>
            <a:r>
              <a:rPr lang="de-DE" i="1" dirty="0" smtClean="0"/>
              <a:t>.-Prüfung, wenn Vollstreckung inzident bei Prüfung eines Kostenbescheides betrachtet wird (§ 39 </a:t>
            </a:r>
            <a:r>
              <a:rPr lang="de-DE" i="1" dirty="0" err="1" smtClean="0"/>
              <a:t>HmbVwVG</a:t>
            </a:r>
            <a:r>
              <a:rPr lang="de-DE" i="1" dirty="0" smtClean="0"/>
              <a:t>; „Sekundärebene“).</a:t>
            </a:r>
            <a:endParaRPr lang="de-DE" i="1" dirty="0"/>
          </a:p>
          <a:p>
            <a:pPr marL="4405542" indent="-4405542">
              <a:spcAft>
                <a:spcPts val="1053"/>
              </a:spcAft>
              <a:tabLst>
                <a:tab pos="235315" algn="l"/>
                <a:tab pos="4405542" algn="l"/>
              </a:tabLst>
            </a:pPr>
            <a:r>
              <a:rPr lang="de-DE" dirty="0" smtClean="0"/>
              <a:t>-	§ 27 Abs. 3 </a:t>
            </a:r>
            <a:r>
              <a:rPr lang="de-DE" dirty="0" err="1" smtClean="0"/>
              <a:t>HmbVwVG</a:t>
            </a:r>
            <a:r>
              <a:rPr lang="de-DE" dirty="0" smtClean="0"/>
              <a:t>/§ 7 SOG:	einhellig: </a:t>
            </a:r>
            <a:r>
              <a:rPr lang="de-DE" dirty="0" err="1" smtClean="0"/>
              <a:t>Rm</a:t>
            </a:r>
            <a:r>
              <a:rPr lang="de-DE" dirty="0" smtClean="0"/>
              <a:t>.-Prüfung des hypothetischen VA erforderlich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1300" y="35734"/>
            <a:ext cx="2795271" cy="142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9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02560">
              <a:lnSpc>
                <a:spcPct val="100000"/>
              </a:lnSpc>
              <a:spcBef>
                <a:spcPts val="100"/>
              </a:spcBef>
            </a:pPr>
            <a:r>
              <a:rPr dirty="0"/>
              <a:t>Übungsfall</a:t>
            </a:r>
            <a:r>
              <a:rPr spc="-95" dirty="0"/>
              <a:t> </a:t>
            </a:r>
            <a:r>
              <a:rPr spc="-50" dirty="0"/>
              <a:t>1</a:t>
            </a:r>
          </a:p>
        </p:txBody>
      </p:sp>
      <p:sp>
        <p:nvSpPr>
          <p:cNvPr id="3" name="object 3"/>
          <p:cNvSpPr/>
          <p:nvPr/>
        </p:nvSpPr>
        <p:spPr>
          <a:xfrm>
            <a:off x="3709415" y="2380488"/>
            <a:ext cx="3767454" cy="0"/>
          </a:xfrm>
          <a:custGeom>
            <a:avLst/>
            <a:gdLst/>
            <a:ahLst/>
            <a:cxnLst/>
            <a:rect l="l" t="t" r="r" b="b"/>
            <a:pathLst>
              <a:path w="3767454">
                <a:moveTo>
                  <a:pt x="0" y="0"/>
                </a:moveTo>
                <a:lnTo>
                  <a:pt x="3767328" y="0"/>
                </a:lnTo>
              </a:path>
            </a:pathLst>
          </a:custGeom>
          <a:ln w="335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36765" y="2215437"/>
            <a:ext cx="878649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951980" algn="l"/>
              </a:tabLst>
            </a:pPr>
            <a:r>
              <a:rPr sz="2100" b="1" dirty="0">
                <a:latin typeface="Arial"/>
                <a:cs typeface="Arial"/>
              </a:rPr>
              <a:t>Ast.</a:t>
            </a:r>
            <a:r>
              <a:rPr sz="2100" b="1" spc="-20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(Hundehalter)</a:t>
            </a:r>
            <a:r>
              <a:rPr sz="2100" b="1" dirty="0">
                <a:latin typeface="Arial"/>
                <a:cs typeface="Arial"/>
              </a:rPr>
              <a:t>	</a:t>
            </a:r>
            <a:r>
              <a:rPr sz="2100" b="1" spc="-10" dirty="0">
                <a:latin typeface="Arial"/>
                <a:cs typeface="Arial"/>
              </a:rPr>
              <a:t>Bürgermeister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36765" y="2695522"/>
            <a:ext cx="2044064" cy="985519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Februar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2018: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 </a:t>
            </a:r>
            <a:r>
              <a:rPr sz="2100" spc="-10" dirty="0">
                <a:latin typeface="Arial"/>
                <a:cs typeface="Arial"/>
              </a:rPr>
              <a:t>10.02.2018: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635">
              <a:lnSpc>
                <a:spcPct val="150300"/>
              </a:lnSpc>
              <a:spcBef>
                <a:spcPts val="90"/>
              </a:spcBef>
            </a:pPr>
            <a:r>
              <a:rPr dirty="0"/>
              <a:t>einmaliger</a:t>
            </a:r>
            <a:r>
              <a:rPr spc="-5" dirty="0"/>
              <a:t> </a:t>
            </a:r>
            <a:r>
              <a:rPr dirty="0"/>
              <a:t>leichter</a:t>
            </a:r>
            <a:r>
              <a:rPr spc="-25" dirty="0"/>
              <a:t> </a:t>
            </a:r>
            <a:r>
              <a:rPr dirty="0"/>
              <a:t>Beißvorfall</a:t>
            </a:r>
            <a:r>
              <a:rPr spc="-15" dirty="0"/>
              <a:t> </a:t>
            </a:r>
            <a:r>
              <a:rPr dirty="0"/>
              <a:t>(Hund</a:t>
            </a:r>
            <a:r>
              <a:rPr spc="-15" dirty="0"/>
              <a:t> </a:t>
            </a:r>
            <a:r>
              <a:rPr spc="-10" dirty="0"/>
              <a:t>gereizt) </a:t>
            </a:r>
            <a:r>
              <a:rPr dirty="0"/>
              <a:t>feststellender </a:t>
            </a:r>
            <a:r>
              <a:rPr spc="-90" dirty="0"/>
              <a:t>VA</a:t>
            </a:r>
            <a:r>
              <a:rPr spc="-120" dirty="0"/>
              <a:t> </a:t>
            </a:r>
            <a:r>
              <a:rPr dirty="0"/>
              <a:t>(§</a:t>
            </a:r>
            <a:r>
              <a:rPr spc="-10" dirty="0"/>
              <a:t> </a:t>
            </a:r>
            <a:r>
              <a:rPr dirty="0"/>
              <a:t>7</a:t>
            </a:r>
            <a:r>
              <a:rPr spc="-25" dirty="0"/>
              <a:t> </a:t>
            </a:r>
            <a:r>
              <a:rPr dirty="0"/>
              <a:t>I</a:t>
            </a:r>
            <a:r>
              <a:rPr spc="-15" dirty="0"/>
              <a:t> </a:t>
            </a:r>
            <a:r>
              <a:rPr dirty="0"/>
              <a:t>2</a:t>
            </a:r>
            <a:r>
              <a:rPr spc="-30" dirty="0"/>
              <a:t> </a:t>
            </a:r>
            <a:r>
              <a:rPr dirty="0"/>
              <a:t>HundeG:</a:t>
            </a:r>
            <a:r>
              <a:rPr spc="30" dirty="0"/>
              <a:t> </a:t>
            </a:r>
            <a:r>
              <a:rPr dirty="0"/>
              <a:t>Hund</a:t>
            </a:r>
            <a:r>
              <a:rPr spc="10" dirty="0"/>
              <a:t> </a:t>
            </a:r>
            <a:r>
              <a:rPr spc="-10" dirty="0"/>
              <a:t>gefährlich), </a:t>
            </a:r>
            <a:r>
              <a:rPr dirty="0"/>
              <a:t>sofort</a:t>
            </a:r>
            <a:r>
              <a:rPr spc="-20" dirty="0"/>
              <a:t> </a:t>
            </a:r>
            <a:r>
              <a:rPr dirty="0"/>
              <a:t>vollziehbar</a:t>
            </a:r>
            <a:r>
              <a:rPr spc="35" dirty="0"/>
              <a:t> </a:t>
            </a:r>
            <a:r>
              <a:rPr dirty="0"/>
              <a:t>(§</a:t>
            </a:r>
            <a:r>
              <a:rPr spc="-15" dirty="0"/>
              <a:t> </a:t>
            </a:r>
            <a:r>
              <a:rPr dirty="0"/>
              <a:t>80</a:t>
            </a:r>
            <a:r>
              <a:rPr spc="-15" dirty="0"/>
              <a:t> </a:t>
            </a:r>
            <a:r>
              <a:rPr dirty="0"/>
              <a:t>II</a:t>
            </a:r>
            <a:r>
              <a:rPr spc="-35" dirty="0"/>
              <a:t> </a:t>
            </a:r>
            <a:r>
              <a:rPr dirty="0"/>
              <a:t>1</a:t>
            </a:r>
            <a:r>
              <a:rPr spc="-15" dirty="0"/>
              <a:t> </a:t>
            </a:r>
            <a:r>
              <a:rPr spc="-10" dirty="0"/>
              <a:t>Nr.</a:t>
            </a:r>
            <a:r>
              <a:rPr spc="-20" dirty="0"/>
              <a:t> </a:t>
            </a:r>
            <a:r>
              <a:rPr dirty="0"/>
              <a:t>3</a:t>
            </a:r>
            <a:r>
              <a:rPr spc="-15" dirty="0"/>
              <a:t> </a:t>
            </a:r>
            <a:r>
              <a:rPr dirty="0"/>
              <a:t>VwGO,</a:t>
            </a:r>
            <a:r>
              <a:rPr spc="-15" dirty="0"/>
              <a:t> </a:t>
            </a:r>
            <a:r>
              <a:rPr dirty="0"/>
              <a:t>§</a:t>
            </a:r>
            <a:r>
              <a:rPr spc="-35" dirty="0"/>
              <a:t> </a:t>
            </a:r>
            <a:r>
              <a:rPr dirty="0"/>
              <a:t>7</a:t>
            </a:r>
            <a:r>
              <a:rPr spc="-15" dirty="0"/>
              <a:t> </a:t>
            </a:r>
            <a:r>
              <a:rPr dirty="0"/>
              <a:t>I</a:t>
            </a:r>
            <a:r>
              <a:rPr spc="-35" dirty="0"/>
              <a:t> </a:t>
            </a:r>
            <a:r>
              <a:rPr dirty="0"/>
              <a:t>3</a:t>
            </a:r>
            <a:r>
              <a:rPr spc="-35" dirty="0"/>
              <a:t> </a:t>
            </a:r>
            <a:r>
              <a:rPr spc="-10" dirty="0"/>
              <a:t>HundeG) </a:t>
            </a:r>
            <a:r>
              <a:rPr dirty="0"/>
              <a:t>Antrag</a:t>
            </a:r>
            <a:r>
              <a:rPr spc="-25" dirty="0"/>
              <a:t> </a:t>
            </a:r>
            <a:r>
              <a:rPr dirty="0"/>
              <a:t>vorläufiger</a:t>
            </a:r>
            <a:r>
              <a:rPr spc="30" dirty="0"/>
              <a:t> </a:t>
            </a:r>
            <a:r>
              <a:rPr dirty="0"/>
              <a:t>RS</a:t>
            </a:r>
            <a:r>
              <a:rPr spc="-25" dirty="0"/>
              <a:t> </a:t>
            </a:r>
            <a:r>
              <a:rPr dirty="0"/>
              <a:t>bei</a:t>
            </a:r>
            <a:r>
              <a:rPr spc="-10" dirty="0"/>
              <a:t> </a:t>
            </a:r>
            <a:r>
              <a:rPr dirty="0"/>
              <a:t>VG</a:t>
            </a:r>
            <a:r>
              <a:rPr spc="-25" dirty="0"/>
              <a:t> </a:t>
            </a:r>
            <a:r>
              <a:rPr dirty="0"/>
              <a:t>(ohne</a:t>
            </a:r>
            <a:r>
              <a:rPr spc="-5" dirty="0"/>
              <a:t> </a:t>
            </a:r>
            <a:r>
              <a:rPr spc="-10" dirty="0"/>
              <a:t>Widerspruch)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36765" y="4298635"/>
            <a:ext cx="177228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latin typeface="Arial"/>
                <a:cs typeface="Arial"/>
              </a:rPr>
              <a:t>→ </a:t>
            </a:r>
            <a:r>
              <a:rPr sz="2100" spc="-10" dirty="0">
                <a:latin typeface="Arial"/>
                <a:cs typeface="Arial"/>
              </a:rPr>
              <a:t>20.02.2018:</a:t>
            </a:r>
            <a:endParaRPr sz="2100">
              <a:latin typeface="Arial"/>
              <a:cs typeface="Arial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9562" y="35734"/>
            <a:ext cx="3157010" cy="16120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79" y="1281286"/>
            <a:ext cx="9984740" cy="4406334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644525" indent="-631825">
              <a:lnSpc>
                <a:spcPct val="100000"/>
              </a:lnSpc>
              <a:spcBef>
                <a:spcPts val="1360"/>
              </a:spcBef>
              <a:buAutoNum type="romanUcPeriod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Zulässigkeit: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Statthafte</a:t>
            </a:r>
            <a:r>
              <a:rPr sz="2100" u="sng" spc="-1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Antragsart</a:t>
            </a:r>
            <a:r>
              <a:rPr sz="2100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(§§</a:t>
            </a:r>
            <a:r>
              <a:rPr sz="21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122 I,</a:t>
            </a:r>
            <a:r>
              <a:rPr sz="2100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88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VwGO)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Begehren des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8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Vorrang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maßnahmespezifischen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Rechtsschutzes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Grds.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VwGO,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außer 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iVm.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/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80a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644525" lvl="1" indent="-631825">
              <a:lnSpc>
                <a:spcPct val="100000"/>
              </a:lnSpc>
              <a:spcBef>
                <a:spcPts val="1270"/>
              </a:spcBef>
              <a:buAutoNum type="arabicPeriod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Suspendierung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eines 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VA</a:t>
            </a:r>
            <a:endParaRPr sz="2100" dirty="0">
              <a:latin typeface="Arial"/>
              <a:cs typeface="Arial"/>
            </a:endParaRPr>
          </a:p>
          <a:p>
            <a:pPr marL="985838" indent="-342900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7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HundeG:</a:t>
            </a:r>
            <a:r>
              <a:rPr sz="2100" spc="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feststellender </a:t>
            </a:r>
            <a:r>
              <a:rPr sz="2100" spc="-90" dirty="0">
                <a:latin typeface="Arial"/>
                <a:cs typeface="Arial"/>
              </a:rPr>
              <a:t>VA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35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S.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VwVfG: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Regelung</a:t>
            </a:r>
            <a:r>
              <a:rPr sz="2100" spc="30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im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Einzelfall</a:t>
            </a:r>
            <a:r>
              <a:rPr lang="de-DE" sz="2100" dirty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mit</a:t>
            </a:r>
            <a:r>
              <a:rPr sz="2100" spc="-14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Außenwirkung),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da</a:t>
            </a:r>
            <a:r>
              <a:rPr sz="2100" spc="-7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Tatbestandswirkung</a:t>
            </a:r>
            <a:r>
              <a:rPr sz="2100" dirty="0">
                <a:latin typeface="Arial"/>
                <a:cs typeface="Arial"/>
              </a:rPr>
              <a:t> für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weitere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Maßnahmen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(Erlaub- </a:t>
            </a:r>
            <a:r>
              <a:rPr sz="2100" dirty="0">
                <a:latin typeface="Arial"/>
                <a:cs typeface="Arial"/>
              </a:rPr>
              <a:t>nispflicht,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Sachkundenachweis,</a:t>
            </a:r>
            <a:r>
              <a:rPr sz="2100" spc="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Zuverlässigkeitsprüfung,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Wesenstest,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An- </a:t>
            </a:r>
            <a:r>
              <a:rPr sz="2100" spc="-10" dirty="0">
                <a:latin typeface="Arial"/>
                <a:cs typeface="Arial"/>
              </a:rPr>
              <a:t>leinpflicht)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Nr.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3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VwGO,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7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3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HundeG: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kraft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Gesetzes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sofort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vollziehbar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1,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1.</a:t>
            </a:r>
            <a:r>
              <a:rPr sz="2100" spc="-1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Alt.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VwGO: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Anordnung</a:t>
            </a:r>
            <a:r>
              <a:rPr sz="2100" spc="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 aufschieb.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Wirkung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9562" y="35734"/>
            <a:ext cx="3157010" cy="16120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79" y="1281286"/>
            <a:ext cx="6405880" cy="1967205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644525" indent="-631825">
              <a:lnSpc>
                <a:spcPct val="100000"/>
              </a:lnSpc>
              <a:spcBef>
                <a:spcPts val="1360"/>
              </a:spcBef>
              <a:buAutoNum type="arabicPeriod" startAt="2"/>
              <a:tabLst>
                <a:tab pos="644525" algn="l"/>
              </a:tabLst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Rechtsschutzbedürfnis</a:t>
            </a:r>
            <a:endParaRPr sz="2100" dirty="0">
              <a:latin typeface="Arial"/>
              <a:cs typeface="Arial"/>
            </a:endParaRPr>
          </a:p>
          <a:p>
            <a:pPr marL="644525" lvl="1" indent="-631825">
              <a:lnSpc>
                <a:spcPct val="100000"/>
              </a:lnSpc>
              <a:spcBef>
                <a:spcPts val="1260"/>
              </a:spcBef>
              <a:buAutoNum type="alphaLcParenR"/>
              <a:tabLst>
                <a:tab pos="644525" algn="l"/>
              </a:tabLst>
            </a:pP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Vorheriger</a:t>
            </a:r>
            <a:r>
              <a:rPr sz="2100" u="sng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Antrag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Behörde</a:t>
            </a:r>
            <a:r>
              <a:rPr lang="de-DE" sz="2100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?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  <a:tabLst>
                <a:tab pos="1275080" algn="l"/>
              </a:tabLst>
            </a:pPr>
            <a:r>
              <a:rPr sz="2100" spc="-50" dirty="0">
                <a:latin typeface="Arial"/>
                <a:cs typeface="Arial"/>
              </a:rPr>
              <a:t>→</a:t>
            </a:r>
            <a:r>
              <a:rPr sz="2100" dirty="0">
                <a:latin typeface="Arial"/>
                <a:cs typeface="Arial"/>
              </a:rPr>
              <a:t>	</a:t>
            </a:r>
            <a:r>
              <a:rPr lang="de-DE" sz="2100" dirty="0" smtClean="0">
                <a:latin typeface="Arial"/>
                <a:cs typeface="Arial"/>
              </a:rPr>
              <a:t>(-), </a:t>
            </a:r>
            <a:r>
              <a:rPr sz="2100" dirty="0" err="1" smtClean="0">
                <a:latin typeface="Arial"/>
                <a:cs typeface="Arial"/>
              </a:rPr>
              <a:t>Umkehrschluss</a:t>
            </a:r>
            <a:r>
              <a:rPr sz="2100" spc="1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aus</a:t>
            </a:r>
            <a:r>
              <a:rPr sz="2100" spc="-3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VI</a:t>
            </a:r>
            <a:r>
              <a:rPr sz="2100" spc="-15" dirty="0" smtClean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644525" lvl="1" indent="-631825">
              <a:lnSpc>
                <a:spcPct val="100000"/>
              </a:lnSpc>
              <a:spcBef>
                <a:spcPts val="1270"/>
              </a:spcBef>
              <a:buAutoNum type="alphaLcParenR" startAt="2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Vorheriger</a:t>
            </a:r>
            <a:r>
              <a:rPr sz="2100" u="sng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Widerspruch</a:t>
            </a:r>
            <a:r>
              <a:rPr sz="2100" u="sng" spc="-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nötig?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7100" y="3278699"/>
            <a:ext cx="9163685" cy="37426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7063" marR="5080" indent="-539750">
              <a:lnSpc>
                <a:spcPct val="150500"/>
              </a:lnSpc>
              <a:spcBef>
                <a:spcPts val="100"/>
              </a:spcBef>
            </a:pPr>
            <a:r>
              <a:rPr lang="de-DE" sz="2100" spc="-10" dirty="0" smtClean="0">
                <a:latin typeface="Arial"/>
                <a:cs typeface="Arial"/>
              </a:rPr>
              <a:t>(+) 	„erst-recht-</a:t>
            </a:r>
            <a:r>
              <a:rPr lang="de-DE" sz="2100" dirty="0" smtClean="0">
                <a:latin typeface="Arial"/>
                <a:cs typeface="Arial"/>
              </a:rPr>
              <a:t>Schluss“</a:t>
            </a:r>
            <a:r>
              <a:rPr lang="de-DE" sz="2100" spc="3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zu</a:t>
            </a:r>
            <a:r>
              <a:rPr lang="de-DE" sz="2100" spc="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§</a:t>
            </a:r>
            <a:r>
              <a:rPr lang="de-DE" sz="2100" spc="-1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80 V</a:t>
            </a:r>
            <a:r>
              <a:rPr lang="de-DE" sz="2100" spc="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2</a:t>
            </a:r>
            <a:r>
              <a:rPr lang="de-DE" sz="2100" spc="-1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VwGO</a:t>
            </a:r>
            <a:r>
              <a:rPr lang="de-DE" sz="2100" spc="-2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und</a:t>
            </a:r>
            <a:r>
              <a:rPr lang="de-DE" sz="2100" spc="2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ansonsten</a:t>
            </a:r>
            <a:r>
              <a:rPr lang="de-DE" sz="2100" spc="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faktische</a:t>
            </a:r>
            <a:r>
              <a:rPr lang="de-DE" sz="2100" spc="5" dirty="0" smtClean="0">
                <a:latin typeface="Arial"/>
                <a:cs typeface="Arial"/>
              </a:rPr>
              <a:t> </a:t>
            </a:r>
            <a:r>
              <a:rPr lang="de-DE" sz="2100" spc="-10" dirty="0" err="1" smtClean="0">
                <a:latin typeface="Arial"/>
                <a:cs typeface="Arial"/>
              </a:rPr>
              <a:t>Verkür</a:t>
            </a:r>
            <a:r>
              <a:rPr lang="de-DE" sz="2100" spc="-10" dirty="0" smtClean="0">
                <a:latin typeface="Arial"/>
                <a:cs typeface="Arial"/>
              </a:rPr>
              <a:t>- </a:t>
            </a:r>
            <a:r>
              <a:rPr lang="de-DE" sz="2100" dirty="0" err="1" smtClean="0">
                <a:latin typeface="Arial"/>
                <a:cs typeface="Arial"/>
              </a:rPr>
              <a:t>zung</a:t>
            </a:r>
            <a:r>
              <a:rPr lang="de-DE" sz="2100" spc="-1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der</a:t>
            </a:r>
            <a:r>
              <a:rPr lang="de-DE" sz="2100" spc="-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Rechtsbehelfsfrist</a:t>
            </a:r>
            <a:r>
              <a:rPr lang="de-DE" sz="2100" spc="1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aus</a:t>
            </a:r>
            <a:r>
              <a:rPr lang="de-DE" sz="2100" spc="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§§</a:t>
            </a:r>
            <a:r>
              <a:rPr lang="de-DE" sz="2100" spc="-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70,</a:t>
            </a:r>
            <a:r>
              <a:rPr lang="de-DE" sz="2100" spc="-1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58</a:t>
            </a:r>
            <a:r>
              <a:rPr lang="de-DE" sz="2100" spc="-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II</a:t>
            </a:r>
            <a:r>
              <a:rPr lang="de-DE" sz="2100" spc="-35" dirty="0" smtClean="0">
                <a:latin typeface="Arial"/>
                <a:cs typeface="Arial"/>
              </a:rPr>
              <a:t> </a:t>
            </a:r>
            <a:r>
              <a:rPr lang="de-DE" sz="2100" spc="-20" dirty="0" smtClean="0">
                <a:latin typeface="Arial"/>
                <a:cs typeface="Arial"/>
              </a:rPr>
              <a:t>VwGO</a:t>
            </a:r>
            <a:endParaRPr lang="de-DE" sz="2100" dirty="0">
              <a:latin typeface="Arial"/>
              <a:cs typeface="Arial"/>
            </a:endParaRPr>
          </a:p>
          <a:p>
            <a:pPr marL="627063" marR="5080" indent="-539750">
              <a:lnSpc>
                <a:spcPct val="150500"/>
              </a:lnSpc>
              <a:spcBef>
                <a:spcPts val="100"/>
              </a:spcBef>
            </a:pPr>
            <a:r>
              <a:rPr lang="de-DE" sz="2100" dirty="0" smtClean="0">
                <a:latin typeface="Arial"/>
                <a:cs typeface="Arial"/>
              </a:rPr>
              <a:t>(-)	Umkehrschluss</a:t>
            </a:r>
            <a:r>
              <a:rPr lang="de-DE" sz="2100" spc="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zu</a:t>
            </a:r>
            <a:r>
              <a:rPr lang="de-DE" sz="2100" spc="-4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§</a:t>
            </a:r>
            <a:r>
              <a:rPr lang="de-DE" sz="2100" spc="-3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80</a:t>
            </a:r>
            <a:r>
              <a:rPr lang="de-DE" sz="2100" spc="-2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V</a:t>
            </a:r>
            <a:r>
              <a:rPr lang="de-DE" sz="2100" spc="-3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2</a:t>
            </a:r>
            <a:r>
              <a:rPr lang="de-DE" sz="2100" spc="-4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VwGO,</a:t>
            </a:r>
            <a:r>
              <a:rPr lang="de-DE" sz="2100" spc="-30" dirty="0" smtClean="0">
                <a:latin typeface="Arial"/>
                <a:cs typeface="Arial"/>
              </a:rPr>
              <a:t> </a:t>
            </a:r>
            <a:r>
              <a:rPr lang="de-DE" sz="2100" dirty="0" err="1" smtClean="0">
                <a:latin typeface="Arial"/>
                <a:cs typeface="Arial"/>
              </a:rPr>
              <a:t>ratio</a:t>
            </a:r>
            <a:r>
              <a:rPr lang="de-DE" sz="2100" spc="-2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des</a:t>
            </a:r>
            <a:r>
              <a:rPr lang="de-DE" sz="2100" spc="-1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Vorverfahrens</a:t>
            </a:r>
            <a:r>
              <a:rPr lang="de-DE" sz="2100" spc="25" dirty="0" smtClean="0">
                <a:latin typeface="Arial"/>
                <a:cs typeface="Arial"/>
              </a:rPr>
              <a:t> </a:t>
            </a:r>
            <a:r>
              <a:rPr lang="de-DE" sz="2100" spc="-10" dirty="0" smtClean="0">
                <a:latin typeface="Arial"/>
                <a:cs typeface="Arial"/>
              </a:rPr>
              <a:t>(</a:t>
            </a:r>
            <a:r>
              <a:rPr lang="de-DE" sz="2100" spc="-10" dirty="0" err="1" smtClean="0">
                <a:latin typeface="Arial"/>
                <a:cs typeface="Arial"/>
              </a:rPr>
              <a:t>Selbstkon</a:t>
            </a:r>
            <a:r>
              <a:rPr lang="de-DE" sz="2100" spc="-10" dirty="0" smtClean="0">
                <a:latin typeface="Arial"/>
                <a:cs typeface="Arial"/>
              </a:rPr>
              <a:t>- </a:t>
            </a:r>
            <a:r>
              <a:rPr lang="de-DE" sz="2100" dirty="0" smtClean="0">
                <a:latin typeface="Arial"/>
                <a:cs typeface="Arial"/>
              </a:rPr>
              <a:t>trolle</a:t>
            </a:r>
            <a:r>
              <a:rPr lang="de-DE" sz="2100" spc="-3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der</a:t>
            </a:r>
            <a:r>
              <a:rPr lang="de-DE" sz="2100" spc="-20" dirty="0" smtClean="0">
                <a:latin typeface="Arial"/>
                <a:cs typeface="Arial"/>
              </a:rPr>
              <a:t> </a:t>
            </a:r>
            <a:r>
              <a:rPr lang="de-DE" sz="2100" spc="-25" dirty="0" smtClean="0">
                <a:latin typeface="Arial"/>
                <a:cs typeface="Arial"/>
              </a:rPr>
              <a:t>Verw.</a:t>
            </a:r>
            <a:r>
              <a:rPr lang="de-DE" sz="2100" spc="-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und</a:t>
            </a:r>
            <a:r>
              <a:rPr lang="de-DE" sz="2100" spc="-2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Entlastung</a:t>
            </a:r>
            <a:r>
              <a:rPr lang="de-DE" sz="2100" spc="-2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des</a:t>
            </a:r>
            <a:r>
              <a:rPr lang="de-DE" sz="2100" spc="-10" dirty="0" smtClean="0">
                <a:latin typeface="Arial"/>
                <a:cs typeface="Arial"/>
              </a:rPr>
              <a:t> VG,</a:t>
            </a:r>
            <a:r>
              <a:rPr lang="de-DE" sz="2100" spc="-13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Art.</a:t>
            </a:r>
            <a:r>
              <a:rPr lang="de-DE" sz="2100" spc="-4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20</a:t>
            </a:r>
            <a:r>
              <a:rPr lang="de-DE" sz="2100" spc="-2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III</a:t>
            </a:r>
            <a:r>
              <a:rPr lang="de-DE" sz="2100" spc="-5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GG),</a:t>
            </a:r>
            <a:r>
              <a:rPr lang="de-DE" sz="2100" spc="-2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ansonsten</a:t>
            </a:r>
            <a:r>
              <a:rPr lang="de-DE" sz="2100" spc="-5" dirty="0" smtClean="0">
                <a:latin typeface="Arial"/>
                <a:cs typeface="Arial"/>
              </a:rPr>
              <a:t> </a:t>
            </a:r>
            <a:r>
              <a:rPr lang="de-DE" sz="2100" spc="-10" dirty="0" smtClean="0">
                <a:latin typeface="Arial"/>
                <a:cs typeface="Arial"/>
              </a:rPr>
              <a:t>fehlt </a:t>
            </a:r>
            <a:r>
              <a:rPr lang="de-DE" sz="2100" dirty="0" smtClean="0">
                <a:latin typeface="Arial"/>
                <a:cs typeface="Arial"/>
              </a:rPr>
              <a:t>der</a:t>
            </a:r>
            <a:r>
              <a:rPr lang="de-DE" sz="2100" spc="-5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Bezugspunkt</a:t>
            </a:r>
            <a:r>
              <a:rPr lang="de-DE" sz="2100" spc="1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der</a:t>
            </a:r>
            <a:r>
              <a:rPr lang="de-DE" sz="2100" spc="-5" dirty="0" smtClean="0">
                <a:latin typeface="Arial"/>
                <a:cs typeface="Arial"/>
              </a:rPr>
              <a:t> </a:t>
            </a:r>
            <a:r>
              <a:rPr lang="de-DE" sz="2100" dirty="0" err="1" smtClean="0">
                <a:latin typeface="Arial"/>
                <a:cs typeface="Arial"/>
              </a:rPr>
              <a:t>aufschieb</a:t>
            </a:r>
            <a:r>
              <a:rPr lang="de-DE" sz="2100" dirty="0" smtClean="0">
                <a:latin typeface="Arial"/>
                <a:cs typeface="Arial"/>
              </a:rPr>
              <a:t>.</a:t>
            </a:r>
            <a:r>
              <a:rPr lang="de-DE" sz="2100" spc="1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Wirkung</a:t>
            </a:r>
            <a:r>
              <a:rPr lang="de-DE" sz="2100" spc="-1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(§</a:t>
            </a:r>
            <a:r>
              <a:rPr lang="de-DE" sz="2100" spc="-1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80</a:t>
            </a:r>
            <a:r>
              <a:rPr lang="de-DE" sz="2100" spc="-30" dirty="0" smtClean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I</a:t>
            </a:r>
            <a:r>
              <a:rPr lang="de-DE" sz="2100" spc="-15" dirty="0" smtClean="0">
                <a:latin typeface="Arial"/>
                <a:cs typeface="Arial"/>
              </a:rPr>
              <a:t> </a:t>
            </a:r>
            <a:r>
              <a:rPr lang="de-DE" sz="2100" spc="-10" dirty="0" smtClean="0">
                <a:latin typeface="Arial"/>
                <a:cs typeface="Arial"/>
              </a:rPr>
              <a:t>VwGO)</a:t>
            </a:r>
            <a:endParaRPr lang="de-DE" sz="210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  <a:tabLst>
                <a:tab pos="644525" algn="l"/>
              </a:tabLst>
            </a:pPr>
            <a:r>
              <a:rPr sz="2100" spc="-50" dirty="0" smtClean="0">
                <a:latin typeface="Arial"/>
                <a:cs typeface="Arial"/>
              </a:rPr>
              <a:t>→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hM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-2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maßgeblich,</a:t>
            </a:r>
            <a:r>
              <a:rPr sz="2100" u="none" spc="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ob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Widerspruch nachholbar</a:t>
            </a:r>
            <a:r>
              <a:rPr sz="2100" u="none" spc="1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ist</a:t>
            </a:r>
            <a:r>
              <a:rPr sz="2100" u="none" spc="-4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(Art.</a:t>
            </a:r>
            <a:r>
              <a:rPr sz="2100" u="none" spc="-4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19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IV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spc="-25" dirty="0">
                <a:latin typeface="Arial"/>
                <a:cs typeface="Arial"/>
              </a:rPr>
              <a:t>GG)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644525" algn="l"/>
              </a:tabLst>
            </a:pPr>
            <a:r>
              <a:rPr sz="2100" spc="-50" dirty="0">
                <a:latin typeface="Arial"/>
                <a:cs typeface="Arial"/>
              </a:rPr>
              <a:t>→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hier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Monatsfrist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von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§</a:t>
            </a:r>
            <a:r>
              <a:rPr sz="2100" u="none" spc="-1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70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I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VwGO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dirty="0" err="1">
                <a:latin typeface="Arial"/>
                <a:cs typeface="Arial"/>
              </a:rPr>
              <a:t>noch</a:t>
            </a:r>
            <a:r>
              <a:rPr sz="2100" u="none" spc="5" dirty="0">
                <a:latin typeface="Arial"/>
                <a:cs typeface="Arial"/>
              </a:rPr>
              <a:t> </a:t>
            </a:r>
            <a:r>
              <a:rPr sz="2100" u="none" spc="-10" dirty="0" err="1" smtClean="0">
                <a:latin typeface="Arial"/>
                <a:cs typeface="Arial"/>
              </a:rPr>
              <a:t>offen</a:t>
            </a:r>
            <a:endParaRPr lang="de-DE" sz="2100" u="none" spc="-1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644525" algn="l"/>
              </a:tabLst>
            </a:pPr>
            <a:r>
              <a:rPr lang="de-DE" sz="2100" spc="-50" dirty="0" smtClean="0">
                <a:latin typeface="Arial"/>
                <a:cs typeface="Arial"/>
              </a:rPr>
              <a:t>→	Widerspruch (noch) entbehrlich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79" y="1281286"/>
            <a:ext cx="9975850" cy="3390265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  <a:tabLst>
                <a:tab pos="644525" algn="l"/>
              </a:tabLst>
            </a:pPr>
            <a:r>
              <a:rPr sz="2100" spc="-25" dirty="0">
                <a:latin typeface="Arial"/>
                <a:cs typeface="Arial"/>
              </a:rPr>
              <a:t>II.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Begründetheit: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Interessenabwägung</a:t>
            </a:r>
            <a:endParaRPr sz="2100" dirty="0">
              <a:latin typeface="Arial"/>
              <a:cs typeface="Arial"/>
            </a:endParaRPr>
          </a:p>
          <a:p>
            <a:pPr marL="958850" marR="51435" indent="-315595">
              <a:lnSpc>
                <a:spcPts val="3790"/>
              </a:lnSpc>
              <a:spcBef>
                <a:spcPts val="32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Aussetzungsinteresse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überwiegt: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eigenständige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Interessenabwä- </a:t>
            </a:r>
            <a:r>
              <a:rPr sz="2100" dirty="0">
                <a:latin typeface="Arial"/>
                <a:cs typeface="Arial"/>
              </a:rPr>
              <a:t>gung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VG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unter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Berücksichtigung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Erfolgsaussichten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Hauptsache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93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spc="-90" dirty="0">
                <a:latin typeface="Arial"/>
                <a:cs typeface="Arial"/>
              </a:rPr>
              <a:t>VA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bei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summarischer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Prüfung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rechtswidrig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kein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öffentl.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Interesse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der</a:t>
            </a:r>
            <a:endParaRPr sz="2100" dirty="0">
              <a:latin typeface="Arial"/>
              <a:cs typeface="Arial"/>
            </a:endParaRPr>
          </a:p>
          <a:p>
            <a:pPr marL="958850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s.</a:t>
            </a:r>
            <a:r>
              <a:rPr sz="2100" spc="-60" dirty="0">
                <a:latin typeface="Arial"/>
                <a:cs typeface="Arial"/>
              </a:rPr>
              <a:t> V.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rechtswidriger</a:t>
            </a:r>
            <a:r>
              <a:rPr sz="2100" spc="30" dirty="0">
                <a:latin typeface="Arial"/>
                <a:cs typeface="Arial"/>
              </a:rPr>
              <a:t> </a:t>
            </a:r>
            <a:r>
              <a:rPr sz="2100" spc="-90" dirty="0">
                <a:latin typeface="Arial"/>
                <a:cs typeface="Arial"/>
              </a:rPr>
              <a:t>VA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(Art.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20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III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GG)</a:t>
            </a:r>
            <a:endParaRPr sz="2100" dirty="0">
              <a:latin typeface="Arial"/>
              <a:cs typeface="Arial"/>
            </a:endParaRPr>
          </a:p>
          <a:p>
            <a:pPr marL="958850" marR="488315" indent="-315595">
              <a:lnSpc>
                <a:spcPct val="150000"/>
              </a:lnSpc>
              <a:spcBef>
                <a:spcPts val="1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7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HundeG: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einmaliger</a:t>
            </a:r>
            <a:r>
              <a:rPr sz="2100" spc="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leichter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Beißvorfall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nach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Ärgern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Hundes </a:t>
            </a:r>
            <a:r>
              <a:rPr sz="2100" dirty="0">
                <a:latin typeface="Arial"/>
                <a:cs typeface="Arial"/>
              </a:rPr>
              <a:t>rechtfertigt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nur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Prüfung</a:t>
            </a:r>
            <a:r>
              <a:rPr sz="2100" dirty="0">
                <a:latin typeface="Arial"/>
                <a:cs typeface="Arial"/>
              </a:rPr>
              <a:t>,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nicht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Feststellung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Gefährlichkeit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(S.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2)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95900" y="4861560"/>
            <a:ext cx="100965" cy="1736089"/>
          </a:xfrm>
          <a:custGeom>
            <a:avLst/>
            <a:gdLst/>
            <a:ahLst/>
            <a:cxnLst/>
            <a:rect l="l" t="t" r="r" b="b"/>
            <a:pathLst>
              <a:path w="100964" h="1736090">
                <a:moveTo>
                  <a:pt x="67056" y="1652016"/>
                </a:moveTo>
                <a:lnTo>
                  <a:pt x="33528" y="1652016"/>
                </a:lnTo>
                <a:lnTo>
                  <a:pt x="33528" y="0"/>
                </a:lnTo>
                <a:lnTo>
                  <a:pt x="67056" y="0"/>
                </a:lnTo>
                <a:lnTo>
                  <a:pt x="67056" y="1652016"/>
                </a:lnTo>
                <a:close/>
              </a:path>
              <a:path w="100964" h="1736090">
                <a:moveTo>
                  <a:pt x="50292" y="1735836"/>
                </a:moveTo>
                <a:lnTo>
                  <a:pt x="0" y="1635252"/>
                </a:lnTo>
                <a:lnTo>
                  <a:pt x="33528" y="1635252"/>
                </a:lnTo>
                <a:lnTo>
                  <a:pt x="33528" y="1652016"/>
                </a:lnTo>
                <a:lnTo>
                  <a:pt x="92202" y="1652016"/>
                </a:lnTo>
                <a:lnTo>
                  <a:pt x="50292" y="1735836"/>
                </a:lnTo>
                <a:close/>
              </a:path>
              <a:path w="100964" h="1736090">
                <a:moveTo>
                  <a:pt x="92202" y="1652016"/>
                </a:moveTo>
                <a:lnTo>
                  <a:pt x="67056" y="1652016"/>
                </a:lnTo>
                <a:lnTo>
                  <a:pt x="67056" y="1635252"/>
                </a:lnTo>
                <a:lnTo>
                  <a:pt x="100584" y="1635252"/>
                </a:lnTo>
                <a:lnTo>
                  <a:pt x="92202" y="16520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7100" y="2028825"/>
            <a:ext cx="9035415" cy="34573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7660" marR="5080" indent="-315595">
              <a:lnSpc>
                <a:spcPct val="150000"/>
              </a:lnSpc>
              <a:spcBef>
                <a:spcPts val="10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Die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aufschiebende</a:t>
            </a:r>
            <a:r>
              <a:rPr sz="2100" i="1" spc="20" dirty="0">
                <a:latin typeface="Arial"/>
                <a:cs typeface="Arial"/>
              </a:rPr>
              <a:t> </a:t>
            </a:r>
            <a:r>
              <a:rPr sz="2100" i="1" dirty="0" err="1">
                <a:latin typeface="Arial"/>
                <a:cs typeface="Arial"/>
              </a:rPr>
              <a:t>Wirkung</a:t>
            </a:r>
            <a:r>
              <a:rPr sz="2100" i="1" spc="5" dirty="0">
                <a:latin typeface="Arial"/>
                <a:cs typeface="Arial"/>
              </a:rPr>
              <a:t> </a:t>
            </a:r>
            <a:r>
              <a:rPr lang="de-DE" sz="2100" i="1" spc="5" dirty="0" smtClean="0">
                <a:latin typeface="Arial"/>
                <a:cs typeface="Arial"/>
              </a:rPr>
              <a:t>d</a:t>
            </a:r>
            <a:r>
              <a:rPr sz="2100" i="1" dirty="0" err="1" smtClean="0">
                <a:latin typeface="Arial"/>
                <a:cs typeface="Arial"/>
              </a:rPr>
              <a:t>es</a:t>
            </a:r>
            <a:r>
              <a:rPr sz="2100" i="1" spc="-5" dirty="0" smtClean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noch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bis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zum</a:t>
            </a:r>
            <a:r>
              <a:rPr sz="2100" i="1" spc="-3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…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[letzter</a:t>
            </a:r>
            <a:r>
              <a:rPr sz="2100" i="1" spc="-50" dirty="0">
                <a:latin typeface="Arial"/>
                <a:cs typeface="Arial"/>
              </a:rPr>
              <a:t> </a:t>
            </a:r>
            <a:r>
              <a:rPr sz="2100" i="1" spc="-25" dirty="0">
                <a:latin typeface="Arial"/>
                <a:cs typeface="Arial"/>
              </a:rPr>
              <a:t>Tag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Wider- </a:t>
            </a:r>
            <a:r>
              <a:rPr sz="2100" i="1" dirty="0">
                <a:latin typeface="Arial"/>
                <a:cs typeface="Arial"/>
              </a:rPr>
              <a:t>spruchsfrist]</a:t>
            </a:r>
            <a:r>
              <a:rPr sz="2100" i="1" spc="-4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einzulegenden Widerspruchs</a:t>
            </a:r>
            <a:r>
              <a:rPr sz="2100" i="1" spc="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wird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angeordnet.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7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Antragsgegner</a:t>
            </a:r>
            <a:r>
              <a:rPr sz="2100" i="1" spc="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trägt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die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Kosten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des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Verfahrens.</a:t>
            </a:r>
            <a:endParaRPr sz="2100" dirty="0">
              <a:latin typeface="Arial"/>
              <a:cs typeface="Arial"/>
            </a:endParaRPr>
          </a:p>
          <a:p>
            <a:pPr marL="327660">
              <a:lnSpc>
                <a:spcPct val="100000"/>
              </a:lnSpc>
              <a:spcBef>
                <a:spcPts val="1785"/>
              </a:spcBef>
            </a:pPr>
            <a:r>
              <a:rPr sz="2100" dirty="0">
                <a:latin typeface="Arial"/>
                <a:cs typeface="Arial"/>
              </a:rPr>
              <a:t>(§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154 I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VwGO)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Streitwert wird auf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2.500,-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Euro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festgesetzt.</a:t>
            </a:r>
            <a:endParaRPr sz="2100" dirty="0">
              <a:latin typeface="Arial"/>
              <a:cs typeface="Arial"/>
            </a:endParaRPr>
          </a:p>
          <a:p>
            <a:pPr marL="327660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(§§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52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I,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II,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53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Nr.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20" dirty="0" smtClean="0">
                <a:latin typeface="Arial"/>
                <a:cs typeface="Arial"/>
              </a:rPr>
              <a:t>GKG</a:t>
            </a:r>
            <a:r>
              <a:rPr lang="de-DE" sz="2100" spc="-20" dirty="0" smtClean="0">
                <a:latin typeface="Arial"/>
                <a:cs typeface="Arial"/>
              </a:rPr>
              <a:t> </a:t>
            </a:r>
            <a:r>
              <a:rPr lang="de-DE" sz="2100" spc="-20" dirty="0" err="1" smtClean="0">
                <a:latin typeface="Arial"/>
                <a:cs typeface="Arial"/>
              </a:rPr>
              <a:t>iVm</a:t>
            </a:r>
            <a:r>
              <a:rPr lang="de-DE" sz="2100" spc="-20" dirty="0" smtClean="0">
                <a:latin typeface="Arial"/>
                <a:cs typeface="Arial"/>
              </a:rPr>
              <a:t> Nr. 1.5 Satz 1 des Streitwertkataloges für die Verwaltungsgerichtsbarkeit</a:t>
            </a:r>
            <a:r>
              <a:rPr sz="2100" spc="-20" dirty="0" smtClean="0">
                <a:latin typeface="Arial"/>
                <a:cs typeface="Arial"/>
              </a:rPr>
              <a:t>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70500" y="911352"/>
            <a:ext cx="126365" cy="965073"/>
          </a:xfrm>
          <a:custGeom>
            <a:avLst/>
            <a:gdLst/>
            <a:ahLst/>
            <a:cxnLst/>
            <a:rect l="l" t="t" r="r" b="b"/>
            <a:pathLst>
              <a:path w="100964" h="474344">
                <a:moveTo>
                  <a:pt x="67056" y="390144"/>
                </a:moveTo>
                <a:lnTo>
                  <a:pt x="33528" y="390144"/>
                </a:lnTo>
                <a:lnTo>
                  <a:pt x="33528" y="0"/>
                </a:lnTo>
                <a:lnTo>
                  <a:pt x="67056" y="0"/>
                </a:lnTo>
                <a:lnTo>
                  <a:pt x="67056" y="390144"/>
                </a:lnTo>
                <a:close/>
              </a:path>
              <a:path w="100964" h="474344">
                <a:moveTo>
                  <a:pt x="50292" y="473964"/>
                </a:moveTo>
                <a:lnTo>
                  <a:pt x="0" y="373380"/>
                </a:lnTo>
                <a:lnTo>
                  <a:pt x="33528" y="373380"/>
                </a:lnTo>
                <a:lnTo>
                  <a:pt x="33528" y="390144"/>
                </a:lnTo>
                <a:lnTo>
                  <a:pt x="92202" y="390144"/>
                </a:lnTo>
                <a:lnTo>
                  <a:pt x="50292" y="473964"/>
                </a:lnTo>
                <a:close/>
              </a:path>
              <a:path w="100964" h="474344">
                <a:moveTo>
                  <a:pt x="92202" y="390144"/>
                </a:moveTo>
                <a:lnTo>
                  <a:pt x="67056" y="390144"/>
                </a:lnTo>
                <a:lnTo>
                  <a:pt x="67056" y="373380"/>
                </a:lnTo>
                <a:lnTo>
                  <a:pt x="100584" y="373380"/>
                </a:lnTo>
                <a:lnTo>
                  <a:pt x="92202" y="390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40025">
              <a:lnSpc>
                <a:spcPct val="100000"/>
              </a:lnSpc>
              <a:spcBef>
                <a:spcPts val="100"/>
              </a:spcBef>
            </a:pPr>
            <a:r>
              <a:rPr dirty="0"/>
              <a:t>§</a:t>
            </a:r>
            <a:r>
              <a:rPr spc="-20" dirty="0"/>
              <a:t> </a:t>
            </a:r>
            <a:r>
              <a:rPr dirty="0"/>
              <a:t>80</a:t>
            </a:r>
            <a:r>
              <a:rPr spc="10" dirty="0"/>
              <a:t> </a:t>
            </a:r>
            <a:r>
              <a:rPr dirty="0"/>
              <a:t>V</a:t>
            </a:r>
            <a:r>
              <a:rPr spc="-10" dirty="0"/>
              <a:t> </a:t>
            </a:r>
            <a:r>
              <a:rPr spc="-20" dirty="0"/>
              <a:t>VwGO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557527" y="1728216"/>
            <a:ext cx="7577455" cy="312420"/>
            <a:chOff x="1557527" y="1728216"/>
            <a:chExt cx="7577455" cy="312420"/>
          </a:xfrm>
        </p:grpSpPr>
        <p:sp>
          <p:nvSpPr>
            <p:cNvPr id="4" name="object 4"/>
            <p:cNvSpPr/>
            <p:nvPr/>
          </p:nvSpPr>
          <p:spPr>
            <a:xfrm>
              <a:off x="1557515" y="1728215"/>
              <a:ext cx="7577455" cy="313055"/>
            </a:xfrm>
            <a:custGeom>
              <a:avLst/>
              <a:gdLst/>
              <a:ahLst/>
              <a:cxnLst/>
              <a:rect l="l" t="t" r="r" b="b"/>
              <a:pathLst>
                <a:path w="7577455" h="313055">
                  <a:moveTo>
                    <a:pt x="7577341" y="269760"/>
                  </a:moveTo>
                  <a:lnTo>
                    <a:pt x="7481329" y="213372"/>
                  </a:lnTo>
                  <a:lnTo>
                    <a:pt x="7478827" y="245808"/>
                  </a:lnTo>
                  <a:lnTo>
                    <a:pt x="3790200" y="0"/>
                  </a:lnTo>
                  <a:lnTo>
                    <a:pt x="3789426" y="16713"/>
                  </a:lnTo>
                  <a:lnTo>
                    <a:pt x="3788676" y="0"/>
                  </a:lnTo>
                  <a:lnTo>
                    <a:pt x="99529" y="245745"/>
                  </a:lnTo>
                  <a:lnTo>
                    <a:pt x="97536" y="213372"/>
                  </a:lnTo>
                  <a:lnTo>
                    <a:pt x="0" y="269760"/>
                  </a:lnTo>
                  <a:lnTo>
                    <a:pt x="103632" y="312432"/>
                  </a:lnTo>
                  <a:lnTo>
                    <a:pt x="101663" y="280428"/>
                  </a:lnTo>
                  <a:lnTo>
                    <a:pt x="101600" y="279336"/>
                  </a:lnTo>
                  <a:lnTo>
                    <a:pt x="3789426" y="33604"/>
                  </a:lnTo>
                  <a:lnTo>
                    <a:pt x="7476249" y="279273"/>
                  </a:lnTo>
                  <a:lnTo>
                    <a:pt x="7473709" y="312432"/>
                  </a:lnTo>
                  <a:lnTo>
                    <a:pt x="7551433" y="280428"/>
                  </a:lnTo>
                  <a:lnTo>
                    <a:pt x="7577341" y="2697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95900" y="1744980"/>
              <a:ext cx="100584" cy="25298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377451" y="2038593"/>
            <a:ext cx="3163570" cy="19595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7700">
              <a:lnSpc>
                <a:spcPct val="100000"/>
              </a:lnSpc>
              <a:spcBef>
                <a:spcPts val="100"/>
              </a:spcBef>
            </a:pP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</a:t>
            </a:r>
            <a:r>
              <a:rPr sz="21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80</a:t>
            </a:r>
            <a:r>
              <a:rPr sz="2100" b="1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</a:t>
            </a:r>
            <a:r>
              <a:rPr sz="2100" b="1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r>
              <a:rPr sz="2100" b="1" u="sng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327660" marR="5080" indent="-315595">
              <a:lnSpc>
                <a:spcPct val="100000"/>
              </a:lnSpc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1.</a:t>
            </a:r>
            <a:r>
              <a:rPr sz="2100" u="sng" spc="-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Alt.:</a:t>
            </a:r>
            <a:r>
              <a:rPr sz="2100" u="sng" spc="-1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Anordnung</a:t>
            </a:r>
            <a:r>
              <a:rPr sz="2100" u="none" spc="20" dirty="0">
                <a:latin typeface="Arial"/>
                <a:cs typeface="Arial"/>
              </a:rPr>
              <a:t> </a:t>
            </a:r>
            <a:r>
              <a:rPr sz="2100" u="none" spc="-25" dirty="0">
                <a:latin typeface="Arial"/>
                <a:cs typeface="Arial"/>
              </a:rPr>
              <a:t>der </a:t>
            </a:r>
            <a:r>
              <a:rPr sz="2100" u="none" dirty="0">
                <a:latin typeface="Arial"/>
                <a:cs typeface="Arial"/>
              </a:rPr>
              <a:t>aufschieb.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Wirkung</a:t>
            </a:r>
            <a:r>
              <a:rPr sz="2100" u="none" spc="5" dirty="0">
                <a:latin typeface="Arial"/>
                <a:cs typeface="Arial"/>
              </a:rPr>
              <a:t> </a:t>
            </a:r>
            <a:r>
              <a:rPr sz="2100" u="none" spc="-25" dirty="0">
                <a:latin typeface="Arial"/>
                <a:cs typeface="Arial"/>
              </a:rPr>
              <a:t>bei</a:t>
            </a:r>
            <a:endParaRPr sz="2100" dirty="0">
              <a:latin typeface="Arial"/>
              <a:cs typeface="Arial"/>
            </a:endParaRPr>
          </a:p>
          <a:p>
            <a:pPr marL="327660">
              <a:lnSpc>
                <a:spcPct val="100000"/>
              </a:lnSpc>
              <a:spcBef>
                <a:spcPts val="10"/>
              </a:spcBef>
            </a:pPr>
            <a:r>
              <a:rPr sz="2100" dirty="0">
                <a:latin typeface="Arial"/>
                <a:cs typeface="Arial"/>
              </a:rPr>
              <a:t>§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Nr.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 smtClean="0">
                <a:latin typeface="Arial"/>
                <a:cs typeface="Arial"/>
              </a:rPr>
              <a:t>1-</a:t>
            </a:r>
            <a:r>
              <a:rPr sz="2100" dirty="0" smtClean="0">
                <a:latin typeface="Arial"/>
                <a:cs typeface="Arial"/>
              </a:rPr>
              <a:t>3</a:t>
            </a:r>
            <a:r>
              <a:rPr lang="de-DE" sz="2100" dirty="0" smtClean="0">
                <a:latin typeface="Arial"/>
                <a:cs typeface="Arial"/>
              </a:rPr>
              <a:t>a</a:t>
            </a:r>
            <a:r>
              <a:rPr sz="2100" spc="-15" dirty="0" smtClean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327660" marR="160020">
              <a:lnSpc>
                <a:spcPts val="2530"/>
              </a:lnSpc>
              <a:spcBef>
                <a:spcPts val="75"/>
              </a:spcBef>
            </a:pPr>
            <a:r>
              <a:rPr sz="2100" spc="-55" dirty="0">
                <a:latin typeface="Arial"/>
                <a:cs typeface="Arial"/>
              </a:rPr>
              <a:t>(VA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ist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kraft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Gesetzes </a:t>
            </a:r>
            <a:r>
              <a:rPr sz="2100" dirty="0">
                <a:latin typeface="Arial"/>
                <a:cs typeface="Arial"/>
              </a:rPr>
              <a:t>sofort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vollziehbar)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7451" y="4281966"/>
            <a:ext cx="3163570" cy="227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7660" marR="5080" indent="-315595">
              <a:lnSpc>
                <a:spcPct val="100200"/>
              </a:lnSpc>
              <a:spcBef>
                <a:spcPts val="9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2.</a:t>
            </a:r>
            <a:r>
              <a:rPr sz="2100" u="sng" spc="-11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Alt.:</a:t>
            </a:r>
            <a:r>
              <a:rPr sz="2100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Wiederherstel-</a:t>
            </a:r>
            <a:r>
              <a:rPr sz="2100" u="none" spc="-10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lung</a:t>
            </a:r>
            <a:r>
              <a:rPr sz="2100" u="none" spc="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der</a:t>
            </a:r>
            <a:r>
              <a:rPr sz="2100" u="none" spc="-2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aufschieb.</a:t>
            </a:r>
            <a:r>
              <a:rPr sz="2100" u="none" spc="10" dirty="0">
                <a:latin typeface="Arial"/>
                <a:cs typeface="Arial"/>
              </a:rPr>
              <a:t> </a:t>
            </a:r>
            <a:r>
              <a:rPr sz="2100" u="none" spc="-20" dirty="0">
                <a:latin typeface="Arial"/>
                <a:cs typeface="Arial"/>
              </a:rPr>
              <a:t>Wir- </a:t>
            </a:r>
            <a:r>
              <a:rPr sz="2100" u="none" dirty="0">
                <a:latin typeface="Arial"/>
                <a:cs typeface="Arial"/>
              </a:rPr>
              <a:t>kung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bei §</a:t>
            </a:r>
            <a:r>
              <a:rPr sz="2100" u="none" spc="-3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80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II</a:t>
            </a:r>
            <a:r>
              <a:rPr sz="2100" u="none" spc="-3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1</a:t>
            </a:r>
            <a:r>
              <a:rPr sz="2100" u="none" spc="-10" dirty="0">
                <a:latin typeface="Arial"/>
                <a:cs typeface="Arial"/>
              </a:rPr>
              <a:t> Nr.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spc="-50" dirty="0">
                <a:latin typeface="Arial"/>
                <a:cs typeface="Arial"/>
              </a:rPr>
              <a:t>4 </a:t>
            </a:r>
            <a:r>
              <a:rPr sz="2100" u="none" dirty="0">
                <a:latin typeface="Arial"/>
                <a:cs typeface="Arial"/>
              </a:rPr>
              <a:t>VwGO</a:t>
            </a:r>
            <a:r>
              <a:rPr sz="2100" u="none" spc="-5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(Anordnung</a:t>
            </a:r>
            <a:r>
              <a:rPr sz="2100" u="none" spc="10" dirty="0">
                <a:latin typeface="Arial"/>
                <a:cs typeface="Arial"/>
              </a:rPr>
              <a:t> </a:t>
            </a:r>
            <a:r>
              <a:rPr sz="2100" u="none" spc="-25" dirty="0">
                <a:latin typeface="Arial"/>
                <a:cs typeface="Arial"/>
              </a:rPr>
              <a:t>der </a:t>
            </a:r>
            <a:r>
              <a:rPr sz="2100" u="none" dirty="0">
                <a:latin typeface="Arial"/>
                <a:cs typeface="Arial"/>
              </a:rPr>
              <a:t>sofortigen</a:t>
            </a:r>
            <a:r>
              <a:rPr sz="2100" u="none" spc="-25" dirty="0">
                <a:latin typeface="Arial"/>
                <a:cs typeface="Arial"/>
              </a:rPr>
              <a:t> </a:t>
            </a:r>
            <a:r>
              <a:rPr sz="2100" u="none" spc="-10" dirty="0">
                <a:latin typeface="Arial"/>
                <a:cs typeface="Arial"/>
              </a:rPr>
              <a:t>Vollziehung </a:t>
            </a:r>
            <a:r>
              <a:rPr sz="2100" u="none" dirty="0">
                <a:latin typeface="Arial"/>
                <a:cs typeface="Arial"/>
              </a:rPr>
              <a:t>durch</a:t>
            </a:r>
            <a:r>
              <a:rPr sz="2100" u="none" spc="1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die</a:t>
            </a:r>
            <a:r>
              <a:rPr sz="2100" u="none" spc="-5" dirty="0">
                <a:latin typeface="Arial"/>
                <a:cs typeface="Arial"/>
              </a:rPr>
              <a:t> </a:t>
            </a:r>
            <a:r>
              <a:rPr sz="2100" u="none" spc="-10" dirty="0">
                <a:latin typeface="Arial"/>
                <a:cs typeface="Arial"/>
              </a:rPr>
              <a:t>Behörde)</a:t>
            </a:r>
            <a:endParaRPr sz="2100" dirty="0">
              <a:latin typeface="Arial"/>
              <a:cs typeface="Arial"/>
            </a:endParaRPr>
          </a:p>
          <a:p>
            <a:pPr marL="327660">
              <a:lnSpc>
                <a:spcPct val="100000"/>
              </a:lnSpc>
              <a:spcBef>
                <a:spcPts val="1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Form: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III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82724" y="2038593"/>
            <a:ext cx="2891790" cy="1627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2465">
              <a:lnSpc>
                <a:spcPct val="100000"/>
              </a:lnSpc>
              <a:spcBef>
                <a:spcPts val="100"/>
              </a:spcBef>
            </a:pP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</a:t>
            </a:r>
            <a:r>
              <a:rPr sz="21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80</a:t>
            </a:r>
            <a:r>
              <a:rPr sz="2100" b="1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</a:t>
            </a:r>
            <a:r>
              <a:rPr sz="2100" b="1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3</a:t>
            </a:r>
            <a:r>
              <a:rPr sz="2100" b="1" u="sng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327660" marR="5080" indent="-315595">
              <a:lnSpc>
                <a:spcPct val="100000"/>
              </a:lnSpc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VFBA</a:t>
            </a:r>
            <a:r>
              <a:rPr sz="2100" u="none" spc="-14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im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spc="-10" dirty="0">
                <a:latin typeface="Arial"/>
                <a:cs typeface="Arial"/>
              </a:rPr>
              <a:t>vorläufigen </a:t>
            </a:r>
            <a:r>
              <a:rPr sz="2100" u="none" dirty="0">
                <a:latin typeface="Arial"/>
                <a:cs typeface="Arial"/>
              </a:rPr>
              <a:t>RS</a:t>
            </a:r>
            <a:r>
              <a:rPr sz="2100" u="none" spc="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als </a:t>
            </a:r>
            <a:r>
              <a:rPr sz="2100" u="none" spc="-10" dirty="0">
                <a:latin typeface="Arial"/>
                <a:cs typeface="Arial"/>
              </a:rPr>
              <a:t>„Annexantrag“</a:t>
            </a:r>
            <a:endParaRPr sz="2100" dirty="0">
              <a:latin typeface="Arial"/>
              <a:cs typeface="Arial"/>
            </a:endParaRPr>
          </a:p>
          <a:p>
            <a:pPr marL="327660" marR="46355">
              <a:lnSpc>
                <a:spcPct val="100000"/>
              </a:lnSpc>
              <a:spcBef>
                <a:spcPts val="10"/>
              </a:spcBef>
            </a:pPr>
            <a:r>
              <a:rPr sz="2100" dirty="0">
                <a:latin typeface="Arial"/>
                <a:cs typeface="Arial"/>
              </a:rPr>
              <a:t>(lebt von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Zulässigkeit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10" dirty="0">
                <a:latin typeface="Arial"/>
                <a:cs typeface="Arial"/>
              </a:rPr>
              <a:t> VwGO)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82724" y="3961875"/>
            <a:ext cx="2896870" cy="13074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7660" marR="5080" indent="-315595">
              <a:lnSpc>
                <a:spcPct val="100200"/>
              </a:lnSpc>
              <a:spcBef>
                <a:spcPts val="9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85" dirty="0">
                <a:latin typeface="Arial"/>
                <a:cs typeface="Arial"/>
              </a:rPr>
              <a:t> </a:t>
            </a:r>
            <a:r>
              <a:rPr sz="2100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Tenor</a:t>
            </a:r>
            <a:r>
              <a:rPr sz="2100" u="none" spc="-30" dirty="0">
                <a:latin typeface="Arial"/>
                <a:cs typeface="Arial"/>
              </a:rPr>
              <a:t>:</a:t>
            </a:r>
            <a:r>
              <a:rPr sz="2100" u="none" spc="-4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„</a:t>
            </a:r>
            <a:r>
              <a:rPr sz="2100" i="1" u="none" dirty="0">
                <a:latin typeface="Arial"/>
                <a:cs typeface="Arial"/>
              </a:rPr>
              <a:t>Der</a:t>
            </a:r>
            <a:r>
              <a:rPr sz="2100" i="1" u="none" spc="-85" dirty="0">
                <a:latin typeface="Arial"/>
                <a:cs typeface="Arial"/>
              </a:rPr>
              <a:t> </a:t>
            </a:r>
            <a:r>
              <a:rPr sz="2100" i="1" u="none" spc="-10" dirty="0">
                <a:latin typeface="Arial"/>
                <a:cs typeface="Arial"/>
              </a:rPr>
              <a:t>Antrags- </a:t>
            </a:r>
            <a:r>
              <a:rPr sz="2100" i="1" u="none" dirty="0">
                <a:latin typeface="Arial"/>
                <a:cs typeface="Arial"/>
              </a:rPr>
              <a:t>gegner</a:t>
            </a:r>
            <a:r>
              <a:rPr sz="2100" i="1" u="none" spc="5" dirty="0">
                <a:latin typeface="Arial"/>
                <a:cs typeface="Arial"/>
              </a:rPr>
              <a:t> </a:t>
            </a:r>
            <a:r>
              <a:rPr sz="2100" i="1" u="none" dirty="0">
                <a:latin typeface="Arial"/>
                <a:cs typeface="Arial"/>
              </a:rPr>
              <a:t>wird</a:t>
            </a:r>
            <a:r>
              <a:rPr sz="2100" i="1" u="none" spc="-5" dirty="0">
                <a:latin typeface="Arial"/>
                <a:cs typeface="Arial"/>
              </a:rPr>
              <a:t> </a:t>
            </a:r>
            <a:r>
              <a:rPr sz="2100" i="1" u="none" spc="-10" dirty="0">
                <a:latin typeface="Arial"/>
                <a:cs typeface="Arial"/>
              </a:rPr>
              <a:t>verpflich- </a:t>
            </a:r>
            <a:r>
              <a:rPr sz="2100" i="1" u="none" dirty="0">
                <a:latin typeface="Arial"/>
                <a:cs typeface="Arial"/>
              </a:rPr>
              <a:t>tet,</a:t>
            </a:r>
            <a:r>
              <a:rPr sz="2100" i="1" u="none" spc="-40" dirty="0">
                <a:latin typeface="Arial"/>
                <a:cs typeface="Arial"/>
              </a:rPr>
              <a:t> </a:t>
            </a:r>
            <a:r>
              <a:rPr sz="2100" i="1" u="none" dirty="0">
                <a:latin typeface="Arial"/>
                <a:cs typeface="Arial"/>
              </a:rPr>
              <a:t>…</a:t>
            </a:r>
            <a:r>
              <a:rPr sz="2100" i="1" u="none" spc="-20" dirty="0">
                <a:latin typeface="Arial"/>
                <a:cs typeface="Arial"/>
              </a:rPr>
              <a:t> </a:t>
            </a:r>
            <a:r>
              <a:rPr sz="2100" i="1" u="none" dirty="0">
                <a:latin typeface="Arial"/>
                <a:cs typeface="Arial"/>
              </a:rPr>
              <a:t>rückgängig</a:t>
            </a:r>
            <a:r>
              <a:rPr sz="2100" i="1" u="none" spc="25" dirty="0">
                <a:latin typeface="Arial"/>
                <a:cs typeface="Arial"/>
              </a:rPr>
              <a:t> </a:t>
            </a:r>
            <a:r>
              <a:rPr sz="2100" i="1" u="none" spc="-25" dirty="0">
                <a:latin typeface="Arial"/>
                <a:cs typeface="Arial"/>
              </a:rPr>
              <a:t>zu </a:t>
            </a:r>
            <a:r>
              <a:rPr sz="2100" i="1" u="none" dirty="0">
                <a:latin typeface="Arial"/>
                <a:cs typeface="Arial"/>
              </a:rPr>
              <a:t>machen</a:t>
            </a:r>
            <a:r>
              <a:rPr sz="2100" i="1" u="none" spc="5" dirty="0">
                <a:latin typeface="Arial"/>
                <a:cs typeface="Arial"/>
              </a:rPr>
              <a:t> </a:t>
            </a:r>
            <a:r>
              <a:rPr sz="2100" i="1" u="none" dirty="0">
                <a:latin typeface="Arial"/>
                <a:cs typeface="Arial"/>
              </a:rPr>
              <a:t>durch</a:t>
            </a:r>
            <a:r>
              <a:rPr sz="2100" i="1" u="none" spc="-25" dirty="0">
                <a:latin typeface="Arial"/>
                <a:cs typeface="Arial"/>
              </a:rPr>
              <a:t> …</a:t>
            </a:r>
            <a:r>
              <a:rPr sz="2100" u="none" spc="-25" dirty="0">
                <a:latin typeface="Arial"/>
                <a:cs typeface="Arial"/>
              </a:rPr>
              <a:t>“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03925" y="2038593"/>
            <a:ext cx="2850515" cy="2910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100"/>
              </a:spcBef>
            </a:pP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</a:t>
            </a:r>
            <a:r>
              <a:rPr sz="2100" b="1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80</a:t>
            </a:r>
            <a:r>
              <a:rPr sz="2100" b="1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</a:t>
            </a:r>
            <a:r>
              <a:rPr sz="2100" b="1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r>
              <a:rPr sz="2100" b="1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</a:t>
            </a:r>
            <a:r>
              <a:rPr sz="2100" b="1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analog</a:t>
            </a:r>
            <a:endParaRPr sz="2100" dirty="0">
              <a:latin typeface="Arial"/>
              <a:cs typeface="Arial"/>
            </a:endParaRPr>
          </a:p>
          <a:p>
            <a:pPr marL="327660" marR="332740" indent="-315595">
              <a:lnSpc>
                <a:spcPct val="100000"/>
              </a:lnSpc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Feststellung</a:t>
            </a:r>
            <a:r>
              <a:rPr sz="2100" u="none" spc="-30" dirty="0">
                <a:latin typeface="Arial"/>
                <a:cs typeface="Arial"/>
              </a:rPr>
              <a:t> </a:t>
            </a:r>
            <a:r>
              <a:rPr sz="2100" u="none" spc="-25" dirty="0">
                <a:latin typeface="Arial"/>
                <a:cs typeface="Arial"/>
              </a:rPr>
              <a:t>der </a:t>
            </a:r>
            <a:r>
              <a:rPr sz="2100" u="none" dirty="0">
                <a:latin typeface="Arial"/>
                <a:cs typeface="Arial"/>
              </a:rPr>
              <a:t>nach § 80</a:t>
            </a:r>
            <a:r>
              <a:rPr sz="2100" u="none" spc="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I</a:t>
            </a:r>
            <a:r>
              <a:rPr sz="2100" u="none" spc="-25" dirty="0">
                <a:latin typeface="Arial"/>
                <a:cs typeface="Arial"/>
              </a:rPr>
              <a:t> </a:t>
            </a:r>
            <a:r>
              <a:rPr sz="2100" u="none" spc="-20" dirty="0"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327660" marR="139700">
              <a:lnSpc>
                <a:spcPct val="100200"/>
              </a:lnSpc>
              <a:spcBef>
                <a:spcPts val="5"/>
              </a:spcBef>
            </a:pPr>
            <a:r>
              <a:rPr sz="2100" dirty="0">
                <a:latin typeface="Arial"/>
                <a:cs typeface="Arial"/>
              </a:rPr>
              <a:t>bestehenden </a:t>
            </a:r>
            <a:r>
              <a:rPr sz="2100" spc="-20" dirty="0">
                <a:latin typeface="Arial"/>
                <a:cs typeface="Arial"/>
              </a:rPr>
              <a:t>auf- </a:t>
            </a:r>
            <a:r>
              <a:rPr sz="2100" dirty="0">
                <a:latin typeface="Arial"/>
                <a:cs typeface="Arial"/>
              </a:rPr>
              <a:t>schieb.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Wirkung, </a:t>
            </a:r>
            <a:r>
              <a:rPr sz="2100" dirty="0">
                <a:latin typeface="Arial"/>
                <a:cs typeface="Arial"/>
              </a:rPr>
              <a:t>sofern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die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Behörde </a:t>
            </a:r>
            <a:r>
              <a:rPr sz="2100" dirty="0">
                <a:latin typeface="Arial"/>
                <a:cs typeface="Arial"/>
              </a:rPr>
              <a:t>diese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(konkludent) </a:t>
            </a:r>
            <a:r>
              <a:rPr sz="2100" dirty="0">
                <a:latin typeface="Arial"/>
                <a:cs typeface="Arial"/>
              </a:rPr>
              <a:t>bestreitet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(sog.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„fak- </a:t>
            </a:r>
            <a:r>
              <a:rPr sz="2100" dirty="0">
                <a:latin typeface="Arial"/>
                <a:cs typeface="Arial"/>
              </a:rPr>
              <a:t>tischer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Vollzug“)</a:t>
            </a:r>
            <a:endParaRPr sz="2100" dirty="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695700" y="1997964"/>
            <a:ext cx="3528060" cy="4450461"/>
            <a:chOff x="3695700" y="1997964"/>
            <a:chExt cx="3528060" cy="4511040"/>
          </a:xfrm>
        </p:grpSpPr>
        <p:sp>
          <p:nvSpPr>
            <p:cNvPr id="12" name="object 12"/>
            <p:cNvSpPr/>
            <p:nvPr/>
          </p:nvSpPr>
          <p:spPr>
            <a:xfrm>
              <a:off x="7206996" y="1997964"/>
              <a:ext cx="0" cy="4511040"/>
            </a:xfrm>
            <a:custGeom>
              <a:avLst/>
              <a:gdLst/>
              <a:ahLst/>
              <a:cxnLst/>
              <a:rect l="l" t="t" r="r" b="b"/>
              <a:pathLst>
                <a:path h="4511040">
                  <a:moveTo>
                    <a:pt x="0" y="0"/>
                  </a:moveTo>
                  <a:lnTo>
                    <a:pt x="0" y="4511040"/>
                  </a:lnTo>
                </a:path>
              </a:pathLst>
            </a:custGeom>
            <a:ln w="33528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711701" y="1997964"/>
              <a:ext cx="0" cy="4511040"/>
            </a:xfrm>
            <a:custGeom>
              <a:avLst/>
              <a:gdLst/>
              <a:ahLst/>
              <a:cxnLst/>
              <a:rect l="l" t="t" r="r" b="b"/>
              <a:pathLst>
                <a:path h="4511040">
                  <a:moveTo>
                    <a:pt x="0" y="0"/>
                  </a:moveTo>
                  <a:lnTo>
                    <a:pt x="0" y="4511040"/>
                  </a:lnTo>
                </a:path>
              </a:pathLst>
            </a:custGeom>
            <a:ln w="32004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4" name="Grafik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6996" y="249858"/>
            <a:ext cx="2899823" cy="14807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02560">
              <a:lnSpc>
                <a:spcPct val="100000"/>
              </a:lnSpc>
              <a:spcBef>
                <a:spcPts val="100"/>
              </a:spcBef>
            </a:pPr>
            <a:r>
              <a:rPr dirty="0"/>
              <a:t>Übungsfall</a:t>
            </a:r>
            <a:r>
              <a:rPr spc="-95" dirty="0"/>
              <a:t> </a:t>
            </a:r>
            <a:r>
              <a:rPr spc="-50" dirty="0"/>
              <a:t>2</a:t>
            </a:r>
          </a:p>
        </p:txBody>
      </p:sp>
      <p:sp>
        <p:nvSpPr>
          <p:cNvPr id="3" name="object 3"/>
          <p:cNvSpPr/>
          <p:nvPr/>
        </p:nvSpPr>
        <p:spPr>
          <a:xfrm>
            <a:off x="1926335" y="2186940"/>
            <a:ext cx="4494530" cy="0"/>
          </a:xfrm>
          <a:custGeom>
            <a:avLst/>
            <a:gdLst/>
            <a:ahLst/>
            <a:cxnLst/>
            <a:rect l="l" t="t" r="r" b="b"/>
            <a:pathLst>
              <a:path w="4494530">
                <a:moveTo>
                  <a:pt x="0" y="0"/>
                </a:moveTo>
                <a:lnTo>
                  <a:pt x="4494276" y="0"/>
                </a:lnTo>
              </a:path>
            </a:pathLst>
          </a:custGeom>
          <a:ln w="335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36765" y="1999004"/>
            <a:ext cx="8784590" cy="4511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85205" algn="l"/>
              </a:tabLst>
            </a:pPr>
            <a:r>
              <a:rPr sz="2100" b="1" spc="-20" dirty="0" smtClean="0">
                <a:latin typeface="Arial"/>
                <a:cs typeface="Arial"/>
              </a:rPr>
              <a:t>A</a:t>
            </a:r>
            <a:r>
              <a:rPr lang="de-DE" sz="2100" b="1" spc="-20" dirty="0" smtClean="0">
                <a:latin typeface="Arial"/>
                <a:cs typeface="Arial"/>
              </a:rPr>
              <a:t>S</a:t>
            </a:r>
            <a:r>
              <a:rPr sz="2100" b="1" spc="-20" dirty="0" smtClean="0">
                <a:latin typeface="Arial"/>
                <a:cs typeface="Arial"/>
              </a:rPr>
              <a:t>t</a:t>
            </a:r>
            <a:r>
              <a:rPr sz="2100" b="1" spc="-20" dirty="0">
                <a:latin typeface="Arial"/>
                <a:cs typeface="Arial"/>
              </a:rPr>
              <a:t>.</a:t>
            </a:r>
            <a:r>
              <a:rPr sz="2100" b="1" dirty="0">
                <a:latin typeface="Arial"/>
                <a:cs typeface="Arial"/>
              </a:rPr>
              <a:t>	Hansestadt</a:t>
            </a:r>
            <a:r>
              <a:rPr sz="2100" b="1" spc="-40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Hamburg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5"/>
              </a:spcBef>
              <a:tabLst>
                <a:tab pos="1905635" algn="l"/>
              </a:tabLst>
            </a:pPr>
            <a:r>
              <a:rPr sz="2100" dirty="0">
                <a:latin typeface="Arial"/>
                <a:cs typeface="Arial"/>
              </a:rPr>
              <a:t>→ </a:t>
            </a:r>
            <a:r>
              <a:rPr sz="2100" spc="-10" dirty="0">
                <a:latin typeface="Arial"/>
                <a:cs typeface="Arial"/>
              </a:rPr>
              <a:t>01.02.2017:</a:t>
            </a:r>
            <a:r>
              <a:rPr sz="2100" dirty="0">
                <a:latin typeface="Arial"/>
                <a:cs typeface="Arial"/>
              </a:rPr>
              <a:t>	MPU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Aufforderung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(binnen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eines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Monats)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1905635" algn="l"/>
              </a:tabLst>
            </a:pPr>
            <a:r>
              <a:rPr sz="2100" dirty="0">
                <a:latin typeface="Arial"/>
                <a:cs typeface="Arial"/>
              </a:rPr>
              <a:t>→ </a:t>
            </a:r>
            <a:r>
              <a:rPr sz="2100" spc="-10" dirty="0">
                <a:latin typeface="Arial"/>
                <a:cs typeface="Arial"/>
              </a:rPr>
              <a:t>10.02.2017: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spc="-10" dirty="0">
                <a:latin typeface="Arial"/>
                <a:cs typeface="Arial"/>
              </a:rPr>
              <a:t>Widerspruch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  <a:tabLst>
                <a:tab pos="1905635" algn="l"/>
              </a:tabLst>
            </a:pPr>
            <a:r>
              <a:rPr sz="2100" dirty="0">
                <a:latin typeface="Arial"/>
                <a:cs typeface="Arial"/>
              </a:rPr>
              <a:t>→ </a:t>
            </a:r>
            <a:r>
              <a:rPr sz="2100" spc="-10" dirty="0">
                <a:latin typeface="Arial"/>
                <a:cs typeface="Arial"/>
              </a:rPr>
              <a:t>10.03.2017:</a:t>
            </a:r>
            <a:r>
              <a:rPr sz="2100" dirty="0">
                <a:latin typeface="Arial"/>
                <a:cs typeface="Arial"/>
              </a:rPr>
              <a:t>	Entziehung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Fahrerlaubnis,</a:t>
            </a:r>
            <a:r>
              <a:rPr sz="2100" spc="-8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Anordnung</a:t>
            </a:r>
            <a:r>
              <a:rPr sz="2100" spc="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s.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V.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  <a:tabLst>
                <a:tab pos="1905635" algn="l"/>
              </a:tabLst>
            </a:pPr>
            <a:r>
              <a:rPr sz="2100" dirty="0">
                <a:latin typeface="Arial"/>
                <a:cs typeface="Arial"/>
              </a:rPr>
              <a:t>→ </a:t>
            </a:r>
            <a:r>
              <a:rPr sz="2100" spc="-10" dirty="0">
                <a:latin typeface="Arial"/>
                <a:cs typeface="Arial"/>
              </a:rPr>
              <a:t>17.03.2017:</a:t>
            </a:r>
            <a:r>
              <a:rPr sz="2100" dirty="0">
                <a:latin typeface="Arial"/>
                <a:cs typeface="Arial"/>
              </a:rPr>
              <a:t>	Abgabe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Führerschein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1905635" algn="l"/>
              </a:tabLst>
            </a:pPr>
            <a:r>
              <a:rPr sz="2100" dirty="0">
                <a:latin typeface="Arial"/>
                <a:cs typeface="Arial"/>
              </a:rPr>
              <a:t>→ </a:t>
            </a:r>
            <a:r>
              <a:rPr sz="2100" spc="-10" dirty="0">
                <a:latin typeface="Arial"/>
                <a:cs typeface="Arial"/>
              </a:rPr>
              <a:t>20.03.2017: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spc="-10" dirty="0">
                <a:latin typeface="Arial"/>
                <a:cs typeface="Arial"/>
              </a:rPr>
              <a:t>Widerspruch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20"/>
              </a:spcBef>
              <a:tabLst>
                <a:tab pos="1905635" algn="l"/>
              </a:tabLst>
            </a:pPr>
            <a:r>
              <a:rPr sz="2100" dirty="0">
                <a:latin typeface="Arial"/>
                <a:cs typeface="Arial"/>
              </a:rPr>
              <a:t>→ </a:t>
            </a:r>
            <a:r>
              <a:rPr sz="2100" spc="-10" dirty="0">
                <a:latin typeface="Arial"/>
                <a:cs typeface="Arial"/>
              </a:rPr>
              <a:t>30.03.2017: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Antrag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vorläufiger</a:t>
            </a:r>
            <a:r>
              <a:rPr sz="2100" u="sng" spc="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RS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bei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VG</a:t>
            </a:r>
            <a:endParaRPr sz="2100" dirty="0">
              <a:latin typeface="Arial"/>
              <a:cs typeface="Arial"/>
            </a:endParaRPr>
          </a:p>
          <a:p>
            <a:pPr marL="2221230" indent="-314325">
              <a:lnSpc>
                <a:spcPct val="100000"/>
              </a:lnSpc>
              <a:spcBef>
                <a:spcPts val="1005"/>
              </a:spcBef>
              <a:buAutoNum type="arabicPeriod"/>
              <a:tabLst>
                <a:tab pos="2221230" algn="l"/>
              </a:tabLst>
            </a:pPr>
            <a:r>
              <a:rPr sz="2100" dirty="0">
                <a:latin typeface="Arial"/>
                <a:cs typeface="Arial"/>
              </a:rPr>
              <a:t>Feststellung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aufschieb.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Wirkung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(MPU)</a:t>
            </a:r>
            <a:endParaRPr sz="2100" dirty="0">
              <a:latin typeface="Arial"/>
              <a:cs typeface="Arial"/>
            </a:endParaRPr>
          </a:p>
          <a:p>
            <a:pPr marL="2221230" indent="-314325">
              <a:lnSpc>
                <a:spcPct val="100000"/>
              </a:lnSpc>
              <a:spcBef>
                <a:spcPts val="1019"/>
              </a:spcBef>
              <a:buAutoNum type="arabicPeriod"/>
              <a:tabLst>
                <a:tab pos="2221230" algn="l"/>
              </a:tabLst>
            </a:pPr>
            <a:r>
              <a:rPr sz="2100" dirty="0">
                <a:latin typeface="Arial"/>
                <a:cs typeface="Arial"/>
              </a:rPr>
              <a:t>WH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aufschieb.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Wirkung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(Entziehung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Fahrerlaubnis)</a:t>
            </a:r>
            <a:endParaRPr sz="2100" dirty="0">
              <a:latin typeface="Arial"/>
              <a:cs typeface="Arial"/>
            </a:endParaRPr>
          </a:p>
          <a:p>
            <a:pPr marL="2221230" indent="-314325">
              <a:lnSpc>
                <a:spcPct val="100000"/>
              </a:lnSpc>
              <a:spcBef>
                <a:spcPts val="1010"/>
              </a:spcBef>
              <a:buAutoNum type="arabicPeriod"/>
              <a:tabLst>
                <a:tab pos="2221230" algn="l"/>
              </a:tabLst>
            </a:pPr>
            <a:r>
              <a:rPr sz="2100" dirty="0">
                <a:latin typeface="Arial"/>
                <a:cs typeface="Arial"/>
              </a:rPr>
              <a:t>Rückgabe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Führerschein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79" y="1281286"/>
            <a:ext cx="9569450" cy="4416594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644525" indent="-631825">
              <a:lnSpc>
                <a:spcPct val="100000"/>
              </a:lnSpc>
              <a:spcBef>
                <a:spcPts val="1360"/>
              </a:spcBef>
              <a:buAutoNum type="romanUcPeriod"/>
              <a:tabLst>
                <a:tab pos="644525" algn="l"/>
              </a:tabLst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Statthafte</a:t>
            </a:r>
            <a:r>
              <a:rPr sz="2100" u="sng" spc="-1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Antragsart</a:t>
            </a:r>
            <a:r>
              <a:rPr sz="2100" u="sng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(§§ 122 I,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88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VwGO)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Begehren des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8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Vorrang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maßnahmespezifischen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Rechtsschutzes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Grds.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VwGO,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außer 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123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iVm.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/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80a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644525" lvl="1" indent="-631825">
              <a:lnSpc>
                <a:spcPct val="100000"/>
              </a:lnSpc>
              <a:spcBef>
                <a:spcPts val="1270"/>
              </a:spcBef>
              <a:buAutoNum type="arabicPeriod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Feststellung</a:t>
            </a:r>
            <a:r>
              <a:rPr sz="2100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der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aufschieb.</a:t>
            </a:r>
            <a:r>
              <a:rPr sz="2100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Wirkung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des</a:t>
            </a:r>
            <a:r>
              <a:rPr sz="2100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W.</a:t>
            </a:r>
            <a:r>
              <a:rPr sz="2100" u="sng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(MPU)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analog</a:t>
            </a:r>
            <a:r>
              <a:rPr sz="2100" spc="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(„faktischer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Vollzug“)</a:t>
            </a:r>
            <a:endParaRPr sz="2100" dirty="0">
              <a:latin typeface="Arial"/>
              <a:cs typeface="Arial"/>
            </a:endParaRPr>
          </a:p>
          <a:p>
            <a:pPr marL="644525" lvl="1" indent="-631825">
              <a:lnSpc>
                <a:spcPct val="100000"/>
              </a:lnSpc>
              <a:spcBef>
                <a:spcPts val="1275"/>
              </a:spcBef>
              <a:buAutoNum type="arabicPeriod" startAt="2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WH</a:t>
            </a:r>
            <a:r>
              <a:rPr sz="21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der</a:t>
            </a:r>
            <a:r>
              <a:rPr sz="21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aufschieb.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Wirkung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des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W.</a:t>
            </a:r>
            <a:r>
              <a:rPr sz="2100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(Entziehung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Fahrerlaubnis)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1,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2.</a:t>
            </a:r>
            <a:r>
              <a:rPr sz="2100" spc="-10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Alt.</a:t>
            </a:r>
            <a:r>
              <a:rPr sz="2100" spc="-20" dirty="0">
                <a:latin typeface="Arial"/>
                <a:cs typeface="Arial"/>
              </a:rPr>
              <a:t> VwGO</a:t>
            </a:r>
            <a:endParaRPr sz="2100" dirty="0">
              <a:latin typeface="Arial"/>
              <a:cs typeface="Arial"/>
            </a:endParaRPr>
          </a:p>
          <a:p>
            <a:pPr marL="644525" lvl="1" indent="-631825">
              <a:lnSpc>
                <a:spcPct val="100000"/>
              </a:lnSpc>
              <a:spcBef>
                <a:spcPts val="1270"/>
              </a:spcBef>
              <a:buAutoNum type="arabicPeriod" startAt="3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Rückgabe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Führerschein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 V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3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VwGO: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VFBA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979" y="1441254"/>
            <a:ext cx="207835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4525" algn="l"/>
              </a:tabLst>
            </a:pPr>
            <a:r>
              <a:rPr b="0" u="none" spc="-25" dirty="0">
                <a:latin typeface="Arial"/>
                <a:cs typeface="Arial"/>
              </a:rPr>
              <a:t>II.</a:t>
            </a:r>
            <a:r>
              <a:rPr b="0" u="none" dirty="0">
                <a:latin typeface="Arial"/>
                <a:cs typeface="Arial"/>
              </a:rPr>
              <a:t>	</a:t>
            </a:r>
            <a:r>
              <a:rPr b="0" spc="-10" dirty="0">
                <a:latin typeface="Arial"/>
                <a:cs typeface="Arial"/>
              </a:rPr>
              <a:t>Erfolgreich?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979" y="1759730"/>
            <a:ext cx="9911715" cy="3903633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370"/>
              </a:spcBef>
            </a:pPr>
            <a:r>
              <a:rPr sz="2100" dirty="0">
                <a:latin typeface="Arial"/>
                <a:cs typeface="Arial"/>
              </a:rPr>
              <a:t>1.</a:t>
            </a:r>
            <a:r>
              <a:rPr sz="2100" spc="2610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Antrag </a:t>
            </a:r>
            <a:r>
              <a:rPr sz="21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endParaRPr sz="2100" dirty="0">
              <a:latin typeface="Arial"/>
              <a:cs typeface="Arial"/>
            </a:endParaRPr>
          </a:p>
          <a:p>
            <a:pPr marL="958850" marR="109855" indent="-315595" algn="just">
              <a:lnSpc>
                <a:spcPct val="150500"/>
              </a:lnSpc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Feststellung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aufschieb.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Wirkung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eines Rechtsbehelfs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ist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grds.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möglich, </a:t>
            </a:r>
            <a:r>
              <a:rPr sz="2100" dirty="0">
                <a:latin typeface="Arial"/>
                <a:cs typeface="Arial"/>
              </a:rPr>
              <a:t>wenn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Behörde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(konkludent)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die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aufschieb. Wirkung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bestreitet</a:t>
            </a:r>
            <a:endParaRPr sz="2100" dirty="0">
              <a:latin typeface="Arial"/>
              <a:cs typeface="Arial"/>
            </a:endParaRPr>
          </a:p>
          <a:p>
            <a:pPr marL="958850" indent="-315595" algn="just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Problem: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MPU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Aufforderung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≠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selbständig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anfechtbarer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VA,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sondern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vorbe-</a:t>
            </a:r>
            <a:endParaRPr sz="2100" dirty="0">
              <a:latin typeface="Arial"/>
              <a:cs typeface="Arial"/>
            </a:endParaRPr>
          </a:p>
          <a:p>
            <a:pPr marL="958850" marR="34290" algn="just">
              <a:lnSpc>
                <a:spcPct val="150200"/>
              </a:lnSpc>
              <a:spcBef>
                <a:spcPts val="5"/>
              </a:spcBef>
            </a:pPr>
            <a:r>
              <a:rPr sz="2100" dirty="0">
                <a:latin typeface="Arial"/>
                <a:cs typeface="Arial"/>
              </a:rPr>
              <a:t>reitende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Verfahrenshandlung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i.S.v.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7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44a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VwGO</a:t>
            </a:r>
            <a:r>
              <a:rPr lang="de-DE" sz="2100" dirty="0" smtClean="0">
                <a:latin typeface="Arial"/>
                <a:cs typeface="Arial"/>
              </a:rPr>
              <a:t>; vgl. auch § 46 IV 2 FeV</a:t>
            </a:r>
            <a:r>
              <a:rPr sz="2100" dirty="0" smtClean="0">
                <a:latin typeface="Arial"/>
                <a:cs typeface="Arial"/>
              </a:rPr>
              <a:t>:</a:t>
            </a:r>
            <a:r>
              <a:rPr sz="2100" spc="-75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„</a:t>
            </a:r>
            <a:r>
              <a:rPr lang="de-DE" sz="2100" i="1" dirty="0" smtClean="0">
                <a:latin typeface="Arial"/>
                <a:cs typeface="Arial"/>
              </a:rPr>
              <a:t>zur Vorbereitung</a:t>
            </a:r>
            <a:r>
              <a:rPr lang="de-DE" sz="2100" dirty="0" smtClean="0">
                <a:latin typeface="Arial"/>
                <a:cs typeface="Arial"/>
              </a:rPr>
              <a:t>“</a:t>
            </a:r>
            <a:endParaRPr sz="2100" dirty="0" smtClean="0">
              <a:latin typeface="Arial"/>
              <a:cs typeface="Arial"/>
            </a:endParaRPr>
          </a:p>
          <a:p>
            <a:pPr marL="958850" marR="83820" indent="-315595" algn="just">
              <a:lnSpc>
                <a:spcPct val="150000"/>
              </a:lnSpc>
              <a:spcBef>
                <a:spcPts val="15"/>
              </a:spcBef>
            </a:pPr>
            <a:r>
              <a:rPr sz="2100" dirty="0" smtClean="0">
                <a:latin typeface="Arial"/>
                <a:cs typeface="Arial"/>
              </a:rPr>
              <a:t>→</a:t>
            </a:r>
            <a:r>
              <a:rPr sz="2100" spc="-20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keine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Rechtsschutzlücke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(Art.</a:t>
            </a:r>
            <a:r>
              <a:rPr sz="2100" spc="-30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19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IV</a:t>
            </a:r>
            <a:r>
              <a:rPr sz="2100" spc="-35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GG),</a:t>
            </a:r>
            <a:r>
              <a:rPr sz="2100" spc="-30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da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inzidente</a:t>
            </a:r>
            <a:r>
              <a:rPr sz="2100" spc="10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Prüfung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im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Rahmen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der</a:t>
            </a:r>
            <a:r>
              <a:rPr sz="2100" spc="-3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Entziehung</a:t>
            </a:r>
            <a:r>
              <a:rPr sz="2100" spc="-15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der</a:t>
            </a:r>
            <a:r>
              <a:rPr sz="2100" spc="-3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Fahrerlaubnis</a:t>
            </a:r>
            <a:r>
              <a:rPr sz="2100" spc="15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(</a:t>
            </a:r>
            <a:r>
              <a:rPr sz="2100" dirty="0" err="1" smtClean="0">
                <a:latin typeface="Arial"/>
                <a:cs typeface="Arial"/>
              </a:rPr>
              <a:t>vgl</a:t>
            </a:r>
            <a:r>
              <a:rPr sz="2100" dirty="0" smtClean="0">
                <a:latin typeface="Arial"/>
                <a:cs typeface="Arial"/>
              </a:rPr>
              <a:t>.</a:t>
            </a:r>
            <a:r>
              <a:rPr sz="2100" spc="-20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§§</a:t>
            </a:r>
            <a:r>
              <a:rPr sz="2100" spc="-35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46</a:t>
            </a:r>
            <a:r>
              <a:rPr sz="2100" spc="-35" dirty="0" smtClean="0">
                <a:latin typeface="Arial"/>
                <a:cs typeface="Arial"/>
              </a:rPr>
              <a:t> </a:t>
            </a:r>
            <a:r>
              <a:rPr sz="2100" spc="-40" dirty="0" smtClean="0">
                <a:latin typeface="Arial"/>
                <a:cs typeface="Arial"/>
              </a:rPr>
              <a:t>IV,</a:t>
            </a:r>
            <a:r>
              <a:rPr sz="2100" spc="-60" dirty="0" smtClean="0">
                <a:latin typeface="Arial"/>
                <a:cs typeface="Arial"/>
              </a:rPr>
              <a:t> </a:t>
            </a:r>
            <a:r>
              <a:rPr sz="2100" spc="-10" dirty="0" smtClean="0">
                <a:latin typeface="Arial"/>
                <a:cs typeface="Arial"/>
              </a:rPr>
              <a:t>11</a:t>
            </a:r>
            <a:r>
              <a:rPr sz="2100" spc="-35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VIII</a:t>
            </a:r>
            <a:r>
              <a:rPr sz="2100" spc="-60" dirty="0" smtClean="0">
                <a:latin typeface="Arial"/>
                <a:cs typeface="Arial"/>
              </a:rPr>
              <a:t> </a:t>
            </a:r>
            <a:r>
              <a:rPr sz="2100" spc="-20" dirty="0" err="1" smtClean="0">
                <a:latin typeface="Arial"/>
                <a:cs typeface="Arial"/>
              </a:rPr>
              <a:t>FeV</a:t>
            </a:r>
            <a:r>
              <a:rPr sz="2100" spc="-20" dirty="0" smtClean="0">
                <a:latin typeface="Arial"/>
                <a:cs typeface="Arial"/>
              </a:rPr>
              <a:t>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12458" y="5765433"/>
            <a:ext cx="858075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W.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gegen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MPU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Aufforderung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≠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aufschieb.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Wirkung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i.S.v.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79" y="1281286"/>
            <a:ext cx="7499350" cy="985519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  <a:tabLst>
                <a:tab pos="644525" algn="l"/>
              </a:tabLst>
            </a:pPr>
            <a:r>
              <a:rPr sz="2100" spc="-25" dirty="0">
                <a:latin typeface="Arial"/>
                <a:cs typeface="Arial"/>
              </a:rPr>
              <a:t>2.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Antrag</a:t>
            </a:r>
            <a:r>
              <a:rPr sz="2100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AO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s.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spc="-60" dirty="0">
                <a:latin typeface="Arial"/>
                <a:cs typeface="Arial"/>
              </a:rPr>
              <a:t>V.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Nr. 4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VwGO)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formell</a:t>
            </a:r>
            <a:r>
              <a:rPr sz="2100" spc="-10" dirty="0">
                <a:latin typeface="Arial"/>
                <a:cs typeface="Arial"/>
              </a:rPr>
              <a:t> rechtswidrig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0616" y="2402830"/>
            <a:ext cx="229997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 III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VwGO:</a:t>
            </a:r>
            <a:r>
              <a:rPr sz="2100" spc="365" dirty="0">
                <a:latin typeface="Arial"/>
                <a:cs typeface="Arial"/>
              </a:rPr>
              <a:t> </a:t>
            </a:r>
            <a:r>
              <a:rPr sz="2100" spc="-50" dirty="0">
                <a:latin typeface="Arial"/>
                <a:cs typeface="Arial"/>
              </a:rPr>
              <a:t>-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00391" y="2241300"/>
            <a:ext cx="6123305" cy="988694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315595">
              <a:lnSpc>
                <a:spcPct val="100000"/>
              </a:lnSpc>
              <a:spcBef>
                <a:spcPts val="1370"/>
              </a:spcBef>
            </a:pPr>
            <a:r>
              <a:rPr sz="2100" dirty="0">
                <a:latin typeface="Arial"/>
                <a:cs typeface="Arial"/>
              </a:rPr>
              <a:t>keine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einzelfallbezogene</a:t>
            </a:r>
            <a:r>
              <a:rPr sz="2100" spc="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schriftliche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Begründung</a:t>
            </a:r>
            <a:endParaRPr sz="2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70"/>
              </a:spcBef>
              <a:tabLst>
                <a:tab pos="314325" algn="l"/>
              </a:tabLst>
            </a:pPr>
            <a:r>
              <a:rPr sz="2100" spc="-50" dirty="0">
                <a:latin typeface="Arial"/>
                <a:cs typeface="Arial"/>
              </a:rPr>
              <a:t>-</a:t>
            </a:r>
            <a:r>
              <a:rPr sz="2100" dirty="0">
                <a:latin typeface="Arial"/>
                <a:cs typeface="Arial"/>
              </a:rPr>
              <a:t>	nur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Verweis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fehlendes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MPU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Gutachten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6979" y="3203006"/>
            <a:ext cx="9651365" cy="2912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8850" marR="264160" indent="-315595">
              <a:lnSpc>
                <a:spcPct val="150500"/>
              </a:lnSpc>
              <a:spcBef>
                <a:spcPts val="10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Aufhebung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AO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s.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60" dirty="0">
                <a:latin typeface="Arial"/>
                <a:cs typeface="Arial"/>
              </a:rPr>
              <a:t>V.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(ohne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Prüfung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Rechtmäßigkeit des</a:t>
            </a:r>
            <a:r>
              <a:rPr sz="2100" spc="-25" dirty="0">
                <a:latin typeface="Arial"/>
                <a:cs typeface="Arial"/>
              </a:rPr>
              <a:t> VA) </a:t>
            </a:r>
            <a:r>
              <a:rPr sz="2100" spc="-10" dirty="0">
                <a:latin typeface="Arial"/>
                <a:cs typeface="Arial"/>
              </a:rPr>
              <a:t>[str.,</a:t>
            </a:r>
            <a:r>
              <a:rPr sz="2100" spc="-6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ob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i.ü.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Ablehnung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1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Antrags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(mit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Kostenquote: §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155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VwGO)]</a:t>
            </a:r>
            <a:endParaRPr sz="2100" dirty="0">
              <a:latin typeface="Arial"/>
              <a:cs typeface="Arial"/>
            </a:endParaRPr>
          </a:p>
          <a:p>
            <a:pPr marL="716280">
              <a:lnSpc>
                <a:spcPct val="100000"/>
              </a:lnSpc>
              <a:spcBef>
                <a:spcPts val="125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Behörde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kann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jederzeit die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AO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s.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spc="-60" dirty="0">
                <a:latin typeface="Arial"/>
                <a:cs typeface="Arial"/>
              </a:rPr>
              <a:t>V.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formgemäß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erneut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vornehmen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644525" algn="l"/>
              </a:tabLst>
            </a:pPr>
            <a:r>
              <a:rPr sz="2100" spc="-25" dirty="0">
                <a:latin typeface="Arial"/>
                <a:cs typeface="Arial"/>
              </a:rPr>
              <a:t>3.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Antrag</a:t>
            </a:r>
            <a:r>
              <a:rPr sz="2100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3</a:t>
            </a:r>
            <a:endParaRPr sz="2100" dirty="0">
              <a:latin typeface="Arial"/>
              <a:cs typeface="Arial"/>
            </a:endParaRPr>
          </a:p>
          <a:p>
            <a:pPr marL="958850" marR="5080" indent="-315595">
              <a:lnSpc>
                <a:spcPct val="150000"/>
              </a:lnSpc>
              <a:spcBef>
                <a:spcPts val="1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VFBA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3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VwGO):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Besitzverlust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am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Führerschein</a:t>
            </a:r>
            <a:r>
              <a:rPr sz="2100" spc="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als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zurechenbare </a:t>
            </a:r>
            <a:r>
              <a:rPr sz="2100" dirty="0">
                <a:latin typeface="Arial"/>
                <a:cs typeface="Arial"/>
              </a:rPr>
              <a:t>rechtswidrige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Folge der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Entziehung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Fahrerlaubnis</a:t>
            </a:r>
            <a:r>
              <a:rPr sz="2100" spc="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(vgl. §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3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StVG)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295900" y="6166104"/>
            <a:ext cx="100965" cy="474345"/>
          </a:xfrm>
          <a:custGeom>
            <a:avLst/>
            <a:gdLst/>
            <a:ahLst/>
            <a:cxnLst/>
            <a:rect l="l" t="t" r="r" b="b"/>
            <a:pathLst>
              <a:path w="100964" h="474345">
                <a:moveTo>
                  <a:pt x="67056" y="390144"/>
                </a:moveTo>
                <a:lnTo>
                  <a:pt x="33528" y="390144"/>
                </a:lnTo>
                <a:lnTo>
                  <a:pt x="33528" y="0"/>
                </a:lnTo>
                <a:lnTo>
                  <a:pt x="67056" y="0"/>
                </a:lnTo>
                <a:lnTo>
                  <a:pt x="67056" y="390144"/>
                </a:lnTo>
                <a:close/>
              </a:path>
              <a:path w="100964" h="474345">
                <a:moveTo>
                  <a:pt x="50292" y="473964"/>
                </a:moveTo>
                <a:lnTo>
                  <a:pt x="0" y="373380"/>
                </a:lnTo>
                <a:lnTo>
                  <a:pt x="33528" y="373380"/>
                </a:lnTo>
                <a:lnTo>
                  <a:pt x="33528" y="390144"/>
                </a:lnTo>
                <a:lnTo>
                  <a:pt x="92202" y="390144"/>
                </a:lnTo>
                <a:lnTo>
                  <a:pt x="50292" y="473964"/>
                </a:lnTo>
                <a:close/>
              </a:path>
              <a:path w="100964" h="474345">
                <a:moveTo>
                  <a:pt x="92202" y="390144"/>
                </a:moveTo>
                <a:lnTo>
                  <a:pt x="67056" y="390144"/>
                </a:lnTo>
                <a:lnTo>
                  <a:pt x="67056" y="373380"/>
                </a:lnTo>
                <a:lnTo>
                  <a:pt x="100584" y="373380"/>
                </a:lnTo>
                <a:lnTo>
                  <a:pt x="92202" y="390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0336" y="35733"/>
            <a:ext cx="3306236" cy="16882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build="p"/>
      <p:bldP spid="5" grpId="0" build="p"/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900" y="2181225"/>
            <a:ext cx="9549765" cy="387222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22275" marR="133350" indent="-315595" algn="just">
              <a:lnSpc>
                <a:spcPct val="150300"/>
              </a:lnSpc>
              <a:spcBef>
                <a:spcPts val="9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Die</a:t>
            </a:r>
            <a:r>
              <a:rPr sz="2100" i="1" spc="-8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Anordnung</a:t>
            </a:r>
            <a:r>
              <a:rPr sz="2100" i="1" spc="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sofortigen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Vollziehung</a:t>
            </a:r>
            <a:r>
              <a:rPr sz="2100" i="1" spc="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in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dem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Bescheid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90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Antragsgeg- </a:t>
            </a:r>
            <a:r>
              <a:rPr sz="2100" i="1" dirty="0">
                <a:latin typeface="Arial"/>
                <a:cs typeface="Arial"/>
              </a:rPr>
              <a:t>nerin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vom</a:t>
            </a:r>
            <a:r>
              <a:rPr sz="2100" i="1" spc="-4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10.03.2017</a:t>
            </a:r>
            <a:r>
              <a:rPr sz="2100" i="1" spc="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wird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aufgehoben.</a:t>
            </a:r>
            <a:r>
              <a:rPr sz="2100" i="1" spc="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Die</a:t>
            </a:r>
            <a:r>
              <a:rPr sz="2100" i="1" spc="-9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Antragsgegnerin</a:t>
            </a:r>
            <a:r>
              <a:rPr sz="2100" i="1" spc="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wird</a:t>
            </a:r>
            <a:r>
              <a:rPr sz="2100" i="1" spc="-10" dirty="0">
                <a:latin typeface="Arial"/>
                <a:cs typeface="Arial"/>
              </a:rPr>
              <a:t> verpflich- </a:t>
            </a:r>
            <a:r>
              <a:rPr sz="2100" i="1" dirty="0">
                <a:latin typeface="Arial"/>
                <a:cs typeface="Arial"/>
              </a:rPr>
              <a:t>tet,</a:t>
            </a:r>
            <a:r>
              <a:rPr sz="2100" i="1" spc="-5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dem</a:t>
            </a:r>
            <a:r>
              <a:rPr sz="2100" i="1" spc="-7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Antragsteller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seinen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Führerschein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zurückzugeben.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Im</a:t>
            </a:r>
            <a:r>
              <a:rPr sz="2100" i="1" spc="-6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Übrigen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i="1" spc="-20" dirty="0">
                <a:latin typeface="Arial"/>
                <a:cs typeface="Arial"/>
              </a:rPr>
              <a:t>wird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9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Antrag</a:t>
            </a:r>
            <a:r>
              <a:rPr sz="2100" i="1" spc="-10" dirty="0">
                <a:latin typeface="Arial"/>
                <a:cs typeface="Arial"/>
              </a:rPr>
              <a:t> abgelehnt.</a:t>
            </a:r>
            <a:endParaRPr sz="2100" dirty="0">
              <a:latin typeface="Arial"/>
              <a:cs typeface="Arial"/>
            </a:endParaRPr>
          </a:p>
          <a:p>
            <a:pPr marL="422275" marR="5080" indent="-315595" algn="just">
              <a:lnSpc>
                <a:spcPts val="3790"/>
              </a:lnSpc>
              <a:spcBef>
                <a:spcPts val="33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7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Antragsteller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trägt ein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Drittel,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die</a:t>
            </a:r>
            <a:r>
              <a:rPr sz="2100" i="1" spc="-10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Antragsgegnerin</a:t>
            </a:r>
            <a:r>
              <a:rPr sz="2100" i="1" spc="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zwei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Drittel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Kosten </a:t>
            </a:r>
            <a:r>
              <a:rPr sz="2100" i="1" dirty="0">
                <a:latin typeface="Arial"/>
                <a:cs typeface="Arial"/>
              </a:rPr>
              <a:t>des</a:t>
            </a:r>
            <a:r>
              <a:rPr sz="2100" i="1" spc="-10" dirty="0">
                <a:latin typeface="Arial"/>
                <a:cs typeface="Arial"/>
              </a:rPr>
              <a:t> Verfahrens.</a:t>
            </a:r>
            <a:endParaRPr sz="2100" dirty="0">
              <a:latin typeface="Arial"/>
              <a:cs typeface="Arial"/>
            </a:endParaRPr>
          </a:p>
          <a:p>
            <a:pPr marL="422275">
              <a:lnSpc>
                <a:spcPct val="100000"/>
              </a:lnSpc>
              <a:spcBef>
                <a:spcPts val="925"/>
              </a:spcBef>
            </a:pPr>
            <a:r>
              <a:rPr sz="2100" dirty="0">
                <a:latin typeface="Arial"/>
                <a:cs typeface="Arial"/>
              </a:rPr>
              <a:t>(§ 155 I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 </a:t>
            </a:r>
            <a:r>
              <a:rPr sz="2100" spc="-20" dirty="0">
                <a:latin typeface="Arial"/>
                <a:cs typeface="Arial"/>
              </a:rPr>
              <a:t>VwGO)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[→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Streitwert wird auf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...</a:t>
            </a:r>
            <a:r>
              <a:rPr sz="2100" i="1" spc="-4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Euro </a:t>
            </a:r>
            <a:r>
              <a:rPr sz="2100" i="1" spc="-10" dirty="0">
                <a:latin typeface="Arial"/>
                <a:cs typeface="Arial"/>
              </a:rPr>
              <a:t>festgesetzt.</a:t>
            </a:r>
            <a:r>
              <a:rPr sz="2100" spc="-10" dirty="0">
                <a:latin typeface="Arial"/>
                <a:cs typeface="Arial"/>
              </a:rPr>
              <a:t>]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95900" y="911352"/>
            <a:ext cx="100965" cy="474345"/>
          </a:xfrm>
          <a:custGeom>
            <a:avLst/>
            <a:gdLst/>
            <a:ahLst/>
            <a:cxnLst/>
            <a:rect l="l" t="t" r="r" b="b"/>
            <a:pathLst>
              <a:path w="100964" h="474344">
                <a:moveTo>
                  <a:pt x="67056" y="390144"/>
                </a:moveTo>
                <a:lnTo>
                  <a:pt x="33528" y="390144"/>
                </a:lnTo>
                <a:lnTo>
                  <a:pt x="33528" y="0"/>
                </a:lnTo>
                <a:lnTo>
                  <a:pt x="67056" y="0"/>
                </a:lnTo>
                <a:lnTo>
                  <a:pt x="67056" y="390144"/>
                </a:lnTo>
                <a:close/>
              </a:path>
              <a:path w="100964" h="474344">
                <a:moveTo>
                  <a:pt x="50292" y="473964"/>
                </a:moveTo>
                <a:lnTo>
                  <a:pt x="0" y="373380"/>
                </a:lnTo>
                <a:lnTo>
                  <a:pt x="33528" y="373380"/>
                </a:lnTo>
                <a:lnTo>
                  <a:pt x="33528" y="390144"/>
                </a:lnTo>
                <a:lnTo>
                  <a:pt x="92202" y="390144"/>
                </a:lnTo>
                <a:lnTo>
                  <a:pt x="50292" y="473964"/>
                </a:lnTo>
                <a:close/>
              </a:path>
              <a:path w="100964" h="474344">
                <a:moveTo>
                  <a:pt x="92202" y="390144"/>
                </a:moveTo>
                <a:lnTo>
                  <a:pt x="67056" y="390144"/>
                </a:lnTo>
                <a:lnTo>
                  <a:pt x="67056" y="373380"/>
                </a:lnTo>
                <a:lnTo>
                  <a:pt x="100584" y="373380"/>
                </a:lnTo>
                <a:lnTo>
                  <a:pt x="92202" y="390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01340">
              <a:lnSpc>
                <a:spcPct val="100000"/>
              </a:lnSpc>
              <a:spcBef>
                <a:spcPts val="100"/>
              </a:spcBef>
            </a:pPr>
            <a:r>
              <a:rPr dirty="0"/>
              <a:t>Akte</a:t>
            </a:r>
            <a:r>
              <a:rPr spc="-10" dirty="0"/>
              <a:t> </a:t>
            </a:r>
            <a:r>
              <a:rPr spc="-50" dirty="0"/>
              <a:t>6</a:t>
            </a:r>
          </a:p>
        </p:txBody>
      </p:sp>
      <p:sp>
        <p:nvSpPr>
          <p:cNvPr id="3" name="object 3"/>
          <p:cNvSpPr/>
          <p:nvPr/>
        </p:nvSpPr>
        <p:spPr>
          <a:xfrm>
            <a:off x="3476244" y="2319528"/>
            <a:ext cx="3787140" cy="100965"/>
          </a:xfrm>
          <a:custGeom>
            <a:avLst/>
            <a:gdLst/>
            <a:ahLst/>
            <a:cxnLst/>
            <a:rect l="l" t="t" r="r" b="b"/>
            <a:pathLst>
              <a:path w="3787140" h="100964">
                <a:moveTo>
                  <a:pt x="99060" y="100584"/>
                </a:moveTo>
                <a:lnTo>
                  <a:pt x="0" y="50292"/>
                </a:lnTo>
                <a:lnTo>
                  <a:pt x="99060" y="0"/>
                </a:lnTo>
                <a:lnTo>
                  <a:pt x="99060" y="33528"/>
                </a:lnTo>
                <a:lnTo>
                  <a:pt x="82296" y="33528"/>
                </a:lnTo>
                <a:lnTo>
                  <a:pt x="82296" y="67056"/>
                </a:lnTo>
                <a:lnTo>
                  <a:pt x="99060" y="67056"/>
                </a:lnTo>
                <a:lnTo>
                  <a:pt x="99060" y="100584"/>
                </a:lnTo>
                <a:close/>
              </a:path>
              <a:path w="3787140" h="100964">
                <a:moveTo>
                  <a:pt x="3688080" y="100584"/>
                </a:moveTo>
                <a:lnTo>
                  <a:pt x="3688080" y="0"/>
                </a:lnTo>
                <a:lnTo>
                  <a:pt x="3754120" y="33528"/>
                </a:lnTo>
                <a:lnTo>
                  <a:pt x="3704844" y="33528"/>
                </a:lnTo>
                <a:lnTo>
                  <a:pt x="3704844" y="67056"/>
                </a:lnTo>
                <a:lnTo>
                  <a:pt x="3754120" y="67056"/>
                </a:lnTo>
                <a:lnTo>
                  <a:pt x="3688080" y="100584"/>
                </a:lnTo>
                <a:close/>
              </a:path>
              <a:path w="3787140" h="100964">
                <a:moveTo>
                  <a:pt x="99060" y="67056"/>
                </a:moveTo>
                <a:lnTo>
                  <a:pt x="82296" y="67056"/>
                </a:lnTo>
                <a:lnTo>
                  <a:pt x="82296" y="33528"/>
                </a:lnTo>
                <a:lnTo>
                  <a:pt x="99060" y="33528"/>
                </a:lnTo>
                <a:lnTo>
                  <a:pt x="99060" y="67056"/>
                </a:lnTo>
                <a:close/>
              </a:path>
              <a:path w="3787140" h="100964">
                <a:moveTo>
                  <a:pt x="3688080" y="67056"/>
                </a:moveTo>
                <a:lnTo>
                  <a:pt x="99060" y="67056"/>
                </a:lnTo>
                <a:lnTo>
                  <a:pt x="99060" y="33528"/>
                </a:lnTo>
                <a:lnTo>
                  <a:pt x="3688080" y="33528"/>
                </a:lnTo>
                <a:lnTo>
                  <a:pt x="3688080" y="67056"/>
                </a:lnTo>
                <a:close/>
              </a:path>
              <a:path w="3787140" h="100964">
                <a:moveTo>
                  <a:pt x="3754120" y="67056"/>
                </a:moveTo>
                <a:lnTo>
                  <a:pt x="3704844" y="67056"/>
                </a:lnTo>
                <a:lnTo>
                  <a:pt x="3704844" y="33528"/>
                </a:lnTo>
                <a:lnTo>
                  <a:pt x="3754120" y="33528"/>
                </a:lnTo>
                <a:lnTo>
                  <a:pt x="3787140" y="50292"/>
                </a:lnTo>
                <a:lnTo>
                  <a:pt x="3754120" y="670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21895" y="2526283"/>
            <a:ext cx="136461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Schwester</a:t>
            </a:r>
            <a:endParaRPr sz="2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22312" y="2526283"/>
            <a:ext cx="528955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u="sng" spc="-2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lang="de-DE" sz="2100" b="1" u="sng" spc="-2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sz="2100" b="1" u="sng" spc="-2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</a:t>
            </a:r>
            <a:r>
              <a:rPr sz="2100" b="1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.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95302" y="2917814"/>
            <a:ext cx="4262755" cy="3390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6390" marR="5080" indent="-314325">
              <a:lnSpc>
                <a:spcPct val="150000"/>
              </a:lnSpc>
              <a:spcBef>
                <a:spcPts val="100"/>
              </a:spcBef>
              <a:buAutoNum type="arabicPeriod" startAt="2"/>
              <a:tabLst>
                <a:tab pos="327660" algn="l"/>
              </a:tabLst>
            </a:pPr>
            <a:r>
              <a:rPr sz="2100" dirty="0">
                <a:latin typeface="Arial"/>
                <a:cs typeface="Arial"/>
              </a:rPr>
              <a:t>Androhung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Ersatzvornahme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ggü. 	</a:t>
            </a:r>
            <a:r>
              <a:rPr sz="2100" spc="-10" dirty="0">
                <a:latin typeface="Arial"/>
                <a:cs typeface="Arial"/>
              </a:rPr>
              <a:t>Vater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</a:t>
            </a:r>
            <a:r>
              <a:rPr sz="2100" spc="-85" dirty="0">
                <a:latin typeface="Arial"/>
                <a:cs typeface="Arial"/>
              </a:rPr>
              <a:t> </a:t>
            </a:r>
            <a:r>
              <a:rPr sz="2100" spc="-55" dirty="0">
                <a:latin typeface="Arial"/>
                <a:cs typeface="Arial"/>
              </a:rPr>
              <a:t>Tod</a:t>
            </a:r>
            <a:r>
              <a:rPr sz="2100" spc="-7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(kein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Widerspruch)</a:t>
            </a:r>
            <a:endParaRPr sz="2100">
              <a:latin typeface="Arial"/>
              <a:cs typeface="Arial"/>
            </a:endParaRPr>
          </a:p>
          <a:p>
            <a:pPr marL="326390" marR="386715" indent="-314325">
              <a:lnSpc>
                <a:spcPct val="150500"/>
              </a:lnSpc>
              <a:buAutoNum type="arabicPeriod" startAt="2"/>
              <a:tabLst>
                <a:tab pos="327660" algn="l"/>
              </a:tabLst>
            </a:pPr>
            <a:r>
              <a:rPr sz="2100" dirty="0">
                <a:latin typeface="Arial"/>
                <a:cs typeface="Arial"/>
              </a:rPr>
              <a:t>Festsetzung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Ersatzvornahme 	</a:t>
            </a:r>
            <a:r>
              <a:rPr sz="2100" dirty="0">
                <a:latin typeface="Arial"/>
                <a:cs typeface="Arial"/>
              </a:rPr>
              <a:t>(ohne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Bekanntgabe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ggü.</a:t>
            </a:r>
            <a:r>
              <a:rPr sz="2100" spc="-1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Ast.)</a:t>
            </a:r>
            <a:endParaRPr sz="2100">
              <a:latin typeface="Arial"/>
              <a:cs typeface="Arial"/>
            </a:endParaRPr>
          </a:p>
          <a:p>
            <a:pPr marL="326390" marR="290830" indent="-314325">
              <a:lnSpc>
                <a:spcPts val="3790"/>
              </a:lnSpc>
              <a:spcBef>
                <a:spcPts val="325"/>
              </a:spcBef>
              <a:buAutoNum type="arabicPeriod" startAt="2"/>
              <a:tabLst>
                <a:tab pos="327660" algn="l"/>
              </a:tabLst>
            </a:pPr>
            <a:r>
              <a:rPr sz="2100" dirty="0">
                <a:latin typeface="Arial"/>
                <a:cs typeface="Arial"/>
              </a:rPr>
              <a:t>Durchführung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Ersatzvornahme 	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3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Kosten-</a:t>
            </a:r>
            <a:r>
              <a:rPr sz="2100" spc="-90" dirty="0">
                <a:latin typeface="Arial"/>
                <a:cs typeface="Arial"/>
              </a:rPr>
              <a:t>VA</a:t>
            </a:r>
            <a:r>
              <a:rPr sz="2100" spc="-7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(Widerspruch)</a:t>
            </a:r>
            <a:endParaRPr sz="2100">
              <a:latin typeface="Arial"/>
              <a:cs typeface="Arial"/>
            </a:endParaRPr>
          </a:p>
          <a:p>
            <a:pPr marL="327660">
              <a:lnSpc>
                <a:spcPct val="100000"/>
              </a:lnSpc>
              <a:spcBef>
                <a:spcPts val="92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85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Vorläufiger</a:t>
            </a:r>
            <a:r>
              <a:rPr sz="21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RS?</a:t>
            </a:r>
            <a:endParaRPr sz="2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07050" y="1976085"/>
            <a:ext cx="290131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10" dirty="0">
                <a:latin typeface="Arial"/>
                <a:cs typeface="Arial"/>
              </a:rPr>
              <a:t>urspr.</a:t>
            </a:r>
            <a:r>
              <a:rPr sz="2100" spc="-7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Eigentümer: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Vater</a:t>
            </a:r>
            <a:endParaRPr sz="2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1895" y="2917814"/>
            <a:ext cx="3992245" cy="2428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7660" marR="5080" indent="-315595">
              <a:lnSpc>
                <a:spcPct val="150000"/>
              </a:lnSpc>
              <a:spcBef>
                <a:spcPts val="100"/>
              </a:spcBef>
            </a:pPr>
            <a:r>
              <a:rPr sz="2100" dirty="0">
                <a:latin typeface="Arial"/>
                <a:cs typeface="Arial"/>
              </a:rPr>
              <a:t>1.</a:t>
            </a:r>
            <a:r>
              <a:rPr sz="2100" spc="10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Genehmigung</a:t>
            </a:r>
            <a:r>
              <a:rPr sz="2100" spc="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ggü.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35" dirty="0">
                <a:latin typeface="Arial"/>
                <a:cs typeface="Arial"/>
              </a:rPr>
              <a:t>Vater:</a:t>
            </a:r>
            <a:r>
              <a:rPr sz="2100" spc="-110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Aus- </a:t>
            </a:r>
            <a:r>
              <a:rPr sz="2100" dirty="0">
                <a:latin typeface="Arial"/>
                <a:cs typeface="Arial"/>
              </a:rPr>
              <a:t>bau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Scheune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als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Wohnhaus</a:t>
            </a:r>
            <a:endParaRPr sz="2100">
              <a:latin typeface="Arial"/>
              <a:cs typeface="Arial"/>
            </a:endParaRPr>
          </a:p>
          <a:p>
            <a:pPr marL="327660" marR="374650" indent="-315595">
              <a:lnSpc>
                <a:spcPct val="150500"/>
              </a:lnSpc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Zusatz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2.3: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Abbruch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Flur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13 </a:t>
            </a:r>
            <a:r>
              <a:rPr sz="2100" dirty="0">
                <a:latin typeface="Arial"/>
                <a:cs typeface="Arial"/>
              </a:rPr>
              <a:t>nach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Fertigstellung Flur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14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 kein</a:t>
            </a:r>
            <a:r>
              <a:rPr sz="2100" spc="-10" dirty="0">
                <a:latin typeface="Arial"/>
                <a:cs typeface="Arial"/>
              </a:rPr>
              <a:t> Widerspruch</a:t>
            </a:r>
            <a:endParaRPr sz="2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96398" y="1973090"/>
            <a:ext cx="265112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10" dirty="0">
                <a:latin typeface="Arial"/>
                <a:cs typeface="Arial"/>
              </a:rPr>
              <a:t>Heidestr.</a:t>
            </a:r>
            <a:r>
              <a:rPr sz="2100" b="1" spc="-2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32</a:t>
            </a:r>
            <a:r>
              <a:rPr sz="2100" b="1" spc="-4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(Flur</a:t>
            </a:r>
            <a:r>
              <a:rPr sz="2100" b="1" spc="-45" dirty="0">
                <a:latin typeface="Arial"/>
                <a:cs typeface="Arial"/>
              </a:rPr>
              <a:t> </a:t>
            </a:r>
            <a:r>
              <a:rPr sz="2100" b="1" spc="-25" dirty="0">
                <a:latin typeface="Arial"/>
                <a:cs typeface="Arial"/>
              </a:rPr>
              <a:t>13)</a:t>
            </a:r>
            <a:endParaRPr sz="21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1895" y="1976085"/>
            <a:ext cx="265112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10" dirty="0">
                <a:latin typeface="Arial"/>
                <a:cs typeface="Arial"/>
              </a:rPr>
              <a:t>Heidestr.</a:t>
            </a:r>
            <a:r>
              <a:rPr sz="2100" b="1" spc="-2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30</a:t>
            </a:r>
            <a:r>
              <a:rPr sz="2100" b="1" spc="-4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(Flur</a:t>
            </a:r>
            <a:r>
              <a:rPr sz="2100" b="1" spc="-45" dirty="0">
                <a:latin typeface="Arial"/>
                <a:cs typeface="Arial"/>
              </a:rPr>
              <a:t> </a:t>
            </a:r>
            <a:r>
              <a:rPr sz="2100" b="1" spc="-25" dirty="0">
                <a:latin typeface="Arial"/>
                <a:cs typeface="Arial"/>
              </a:rPr>
              <a:t>14)</a:t>
            </a:r>
            <a:endParaRPr sz="21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346191" y="2647188"/>
            <a:ext cx="0" cy="3700779"/>
          </a:xfrm>
          <a:custGeom>
            <a:avLst/>
            <a:gdLst/>
            <a:ahLst/>
            <a:cxnLst/>
            <a:rect l="l" t="t" r="r" b="b"/>
            <a:pathLst>
              <a:path h="3700779">
                <a:moveTo>
                  <a:pt x="0" y="0"/>
                </a:moveTo>
                <a:lnTo>
                  <a:pt x="0" y="3700272"/>
                </a:lnTo>
              </a:path>
            </a:pathLst>
          </a:custGeom>
          <a:ln w="33528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979" y="1441254"/>
            <a:ext cx="175323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4525" algn="l"/>
              </a:tabLst>
            </a:pPr>
            <a:r>
              <a:rPr dirty="0" err="1" smtClean="0"/>
              <a:t>Gründe</a:t>
            </a:r>
            <a:r>
              <a:rPr lang="de-DE" dirty="0" smtClean="0"/>
              <a:t> </a:t>
            </a:r>
            <a:r>
              <a:rPr lang="de-DE" spc="-90" dirty="0" smtClean="0"/>
              <a:t>„</a:t>
            </a:r>
            <a:r>
              <a:rPr spc="-50" dirty="0" smtClean="0"/>
              <a:t>I</a:t>
            </a:r>
            <a:r>
              <a:rPr lang="de-DE" spc="-50" dirty="0" smtClean="0"/>
              <a:t>.“</a:t>
            </a:r>
            <a:endParaRPr spc="-50" dirty="0"/>
          </a:p>
        </p:txBody>
      </p:sp>
      <p:sp>
        <p:nvSpPr>
          <p:cNvPr id="3" name="object 3"/>
          <p:cNvSpPr txBox="1"/>
          <p:nvPr/>
        </p:nvSpPr>
        <p:spPr>
          <a:xfrm>
            <a:off x="346979" y="1759730"/>
            <a:ext cx="9862820" cy="3434273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644525" indent="-631825">
              <a:lnSpc>
                <a:spcPct val="100000"/>
              </a:lnSpc>
              <a:spcBef>
                <a:spcPts val="1370"/>
              </a:spcBef>
              <a:buAutoNum type="romanUcPeriod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Einleitungssatz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(lang,</a:t>
            </a:r>
            <a:r>
              <a:rPr sz="21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da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komplexer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SV)</a:t>
            </a:r>
            <a:endParaRPr sz="2100" dirty="0">
              <a:latin typeface="Arial"/>
              <a:cs typeface="Arial"/>
            </a:endParaRPr>
          </a:p>
          <a:p>
            <a:pPr marL="958850" marR="5080" indent="-315595">
              <a:lnSpc>
                <a:spcPct val="150500"/>
              </a:lnSpc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Beteiligte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streiten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im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vorläuf.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RS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um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Kosten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Ersatzvornahme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für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Abriss </a:t>
            </a:r>
            <a:r>
              <a:rPr sz="2100" dirty="0">
                <a:latin typeface="Arial"/>
                <a:cs typeface="Arial"/>
              </a:rPr>
              <a:t>Flur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13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Rückzahlung</a:t>
            </a:r>
            <a:r>
              <a:rPr sz="2100" spc="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</a:t>
            </a:r>
            <a:r>
              <a:rPr sz="2100" spc="-110" dirty="0">
                <a:latin typeface="Arial"/>
                <a:cs typeface="Arial"/>
              </a:rPr>
              <a:t> </a:t>
            </a:r>
            <a:r>
              <a:rPr sz="2100" spc="-20" dirty="0" smtClean="0">
                <a:latin typeface="Arial"/>
                <a:cs typeface="Arial"/>
              </a:rPr>
              <a:t>A</a:t>
            </a:r>
            <a:r>
              <a:rPr lang="de-DE" sz="2100" spc="-20" dirty="0" smtClean="0">
                <a:latin typeface="Arial"/>
                <a:cs typeface="Arial"/>
              </a:rPr>
              <a:t>S</a:t>
            </a:r>
            <a:r>
              <a:rPr sz="2100" spc="-20" dirty="0" smtClean="0">
                <a:latin typeface="Arial"/>
                <a:cs typeface="Arial"/>
              </a:rPr>
              <a:t>t</a:t>
            </a:r>
            <a:r>
              <a:rPr sz="2100" spc="-20" dirty="0">
                <a:latin typeface="Arial"/>
                <a:cs typeface="Arial"/>
              </a:rPr>
              <a:t>.</a:t>
            </a:r>
            <a:endParaRPr sz="2100" dirty="0">
              <a:latin typeface="Arial"/>
              <a:cs typeface="Arial"/>
            </a:endParaRPr>
          </a:p>
          <a:p>
            <a:pPr marL="644525" indent="-631825">
              <a:lnSpc>
                <a:spcPct val="100000"/>
              </a:lnSpc>
              <a:spcBef>
                <a:spcPts val="1260"/>
              </a:spcBef>
              <a:buAutoNum type="romanUcPeriod" startAt="2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Unstreitiger</a:t>
            </a:r>
            <a:r>
              <a:rPr sz="2100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SV</a:t>
            </a:r>
            <a:r>
              <a:rPr sz="21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und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Verwaltungsverfahren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Beschreibung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Örtlichkeiten (Flur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13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Flur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14)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22.10.2014:</a:t>
            </a:r>
            <a:r>
              <a:rPr sz="2100" spc="-9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Antrag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Vater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Baugenehmigung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11.04.2015:</a:t>
            </a:r>
            <a:r>
              <a:rPr sz="2100" dirty="0">
                <a:latin typeface="Arial"/>
                <a:cs typeface="Arial"/>
              </a:rPr>
              <a:t> Erteilung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Baugenehmigung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93319" y="5129153"/>
            <a:ext cx="6859905" cy="1800493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327025" indent="-314325">
              <a:lnSpc>
                <a:spcPct val="100000"/>
              </a:lnSpc>
              <a:spcBef>
                <a:spcPts val="1360"/>
              </a:spcBef>
              <a:buChar char="-"/>
              <a:tabLst>
                <a:tab pos="327025" algn="l"/>
              </a:tabLst>
            </a:pPr>
            <a:r>
              <a:rPr sz="2100" dirty="0">
                <a:latin typeface="Arial"/>
                <a:cs typeface="Arial"/>
              </a:rPr>
              <a:t>Flur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14: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Ausbau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Scheune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als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Wohnhaus</a:t>
            </a:r>
            <a:endParaRPr sz="2100" dirty="0">
              <a:latin typeface="Arial"/>
              <a:cs typeface="Arial"/>
            </a:endParaRPr>
          </a:p>
          <a:p>
            <a:pPr marL="327025" indent="-314325">
              <a:lnSpc>
                <a:spcPct val="100000"/>
              </a:lnSpc>
              <a:spcBef>
                <a:spcPts val="1260"/>
              </a:spcBef>
              <a:buChar char="-"/>
              <a:tabLst>
                <a:tab pos="327025" algn="l"/>
              </a:tabLst>
            </a:pPr>
            <a:r>
              <a:rPr sz="2100" dirty="0">
                <a:latin typeface="Arial"/>
                <a:cs typeface="Arial"/>
              </a:rPr>
              <a:t>Zusatz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2.3: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Abbruch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lang="de-DE" sz="2100" spc="5" dirty="0" smtClean="0">
                <a:latin typeface="Arial"/>
                <a:cs typeface="Arial"/>
              </a:rPr>
              <a:t>Haus </a:t>
            </a:r>
            <a:r>
              <a:rPr sz="2100" dirty="0" err="1" smtClean="0">
                <a:latin typeface="Arial"/>
                <a:cs typeface="Arial"/>
              </a:rPr>
              <a:t>Flur</a:t>
            </a:r>
            <a:r>
              <a:rPr sz="2100" spc="-2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13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nach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Fertigstellung</a:t>
            </a:r>
            <a:r>
              <a:rPr lang="de-DE" sz="2100" dirty="0" smtClean="0">
                <a:latin typeface="Arial"/>
                <a:cs typeface="Arial"/>
              </a:rPr>
              <a:t> Haus </a:t>
            </a:r>
            <a:r>
              <a:rPr sz="2100" dirty="0" err="1" smtClean="0">
                <a:latin typeface="Arial"/>
                <a:cs typeface="Arial"/>
              </a:rPr>
              <a:t>Flur</a:t>
            </a:r>
            <a:r>
              <a:rPr sz="2100" spc="-25" dirty="0" smtClean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14</a:t>
            </a:r>
            <a:endParaRPr sz="2100" dirty="0">
              <a:latin typeface="Arial"/>
              <a:cs typeface="Arial"/>
            </a:endParaRPr>
          </a:p>
          <a:p>
            <a:pPr marL="327025" indent="-314325">
              <a:lnSpc>
                <a:spcPct val="100000"/>
              </a:lnSpc>
              <a:spcBef>
                <a:spcPts val="1270"/>
              </a:spcBef>
              <a:buChar char="-"/>
              <a:tabLst>
                <a:tab pos="327025" algn="l"/>
              </a:tabLst>
            </a:pPr>
            <a:r>
              <a:rPr sz="2100" dirty="0" err="1">
                <a:latin typeface="Arial"/>
                <a:cs typeface="Arial"/>
              </a:rPr>
              <a:t>kein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Widerspruch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7916" y="1281286"/>
            <a:ext cx="9100185" cy="4906471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20.12.2015: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Bauabnahme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durch</a:t>
            </a:r>
            <a:r>
              <a:rPr sz="2100" spc="-125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Ag.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15.01.2016: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Schreiben</a:t>
            </a:r>
            <a:r>
              <a:rPr sz="2100" spc="-1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Ag.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Vater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(Hinweis:</a:t>
            </a:r>
            <a:r>
              <a:rPr sz="2100" spc="-10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Abrissverpflichtung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Flur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13)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20.03.2016:</a:t>
            </a:r>
            <a:r>
              <a:rPr sz="2100" spc="-9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Androhung Ersatzvornahme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(9.000 €),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Zustellung </a:t>
            </a:r>
            <a:r>
              <a:rPr sz="2100" spc="-10" dirty="0">
                <a:latin typeface="Arial"/>
                <a:cs typeface="Arial"/>
              </a:rPr>
              <a:t>24.03.2016</a:t>
            </a:r>
            <a:endParaRPr sz="2100" dirty="0">
              <a:latin typeface="Arial"/>
              <a:cs typeface="Arial"/>
            </a:endParaRPr>
          </a:p>
          <a:p>
            <a:pPr marL="327660">
              <a:lnSpc>
                <a:spcPct val="100000"/>
              </a:lnSpc>
              <a:spcBef>
                <a:spcPts val="1270"/>
              </a:spcBef>
              <a:tabLst>
                <a:tab pos="642620" algn="l"/>
              </a:tabLst>
            </a:pPr>
            <a:r>
              <a:rPr sz="2100" spc="-50" dirty="0">
                <a:latin typeface="Arial"/>
                <a:cs typeface="Arial"/>
              </a:rPr>
              <a:t>-</a:t>
            </a:r>
            <a:r>
              <a:rPr sz="2100" dirty="0">
                <a:latin typeface="Arial"/>
                <a:cs typeface="Arial"/>
              </a:rPr>
              <a:t>	Frist: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25.04.2016</a:t>
            </a:r>
            <a:endParaRPr sz="2100" dirty="0">
              <a:latin typeface="Arial"/>
              <a:cs typeface="Arial"/>
            </a:endParaRPr>
          </a:p>
          <a:p>
            <a:pPr marL="327660">
              <a:lnSpc>
                <a:spcPct val="100000"/>
              </a:lnSpc>
              <a:spcBef>
                <a:spcPts val="1260"/>
              </a:spcBef>
              <a:tabLst>
                <a:tab pos="642620" algn="l"/>
              </a:tabLst>
            </a:pPr>
            <a:r>
              <a:rPr sz="2100" spc="-50" dirty="0">
                <a:latin typeface="Arial"/>
                <a:cs typeface="Arial"/>
              </a:rPr>
              <a:t>-</a:t>
            </a:r>
            <a:r>
              <a:rPr sz="2100" dirty="0">
                <a:latin typeface="Arial"/>
                <a:cs typeface="Arial"/>
              </a:rPr>
              <a:t>	kein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Widerspruch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01.05.2016: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spc="-45" dirty="0">
                <a:latin typeface="Arial"/>
                <a:cs typeface="Arial"/>
              </a:rPr>
              <a:t>Tod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Vaters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7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04.09.2016: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notarieller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Vertrag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(Erbauseinandersetzung)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28.11.2016: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Grundbucheintragung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=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Flur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13,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Schwester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=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Flur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14)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09.01.2017: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Festsetzungsvermerk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in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Akte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ohne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Bekanntgabe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ggü.</a:t>
            </a:r>
            <a:r>
              <a:rPr sz="2100" spc="-125" dirty="0">
                <a:latin typeface="Arial"/>
                <a:cs typeface="Arial"/>
              </a:rPr>
              <a:t> </a:t>
            </a:r>
            <a:r>
              <a:rPr sz="2100" spc="-20" dirty="0" smtClean="0">
                <a:latin typeface="Arial"/>
                <a:cs typeface="Arial"/>
              </a:rPr>
              <a:t>A</a:t>
            </a:r>
            <a:r>
              <a:rPr lang="de-DE" sz="2100" spc="-20" dirty="0" smtClean="0">
                <a:latin typeface="Arial"/>
                <a:cs typeface="Arial"/>
              </a:rPr>
              <a:t>S</a:t>
            </a:r>
            <a:r>
              <a:rPr sz="2100" spc="-20" dirty="0" smtClean="0">
                <a:latin typeface="Arial"/>
                <a:cs typeface="Arial"/>
              </a:rPr>
              <a:t>t</a:t>
            </a:r>
            <a:r>
              <a:rPr sz="2100" spc="-20" dirty="0">
                <a:latin typeface="Arial"/>
                <a:cs typeface="Arial"/>
              </a:rPr>
              <a:t>.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6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21.01.2017: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Durchführung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Ersatzvornahme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7916" y="1281286"/>
            <a:ext cx="8188959" cy="2457083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27.02.2017:</a:t>
            </a:r>
            <a:r>
              <a:rPr sz="2100" b="1" spc="30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Kosten-</a:t>
            </a:r>
            <a:r>
              <a:rPr sz="2100" b="1" spc="-90" dirty="0">
                <a:latin typeface="Arial"/>
                <a:cs typeface="Arial"/>
              </a:rPr>
              <a:t>VA</a:t>
            </a:r>
            <a:r>
              <a:rPr sz="2100" b="1" spc="-9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ggü.</a:t>
            </a:r>
            <a:r>
              <a:rPr sz="2100" b="1" spc="-114" dirty="0">
                <a:latin typeface="Arial"/>
                <a:cs typeface="Arial"/>
              </a:rPr>
              <a:t> </a:t>
            </a:r>
            <a:r>
              <a:rPr sz="2100" b="1" dirty="0" smtClean="0">
                <a:latin typeface="Arial"/>
                <a:cs typeface="Arial"/>
              </a:rPr>
              <a:t>A</a:t>
            </a:r>
            <a:r>
              <a:rPr lang="de-DE" sz="2100" b="1" dirty="0" smtClean="0">
                <a:latin typeface="Arial"/>
                <a:cs typeface="Arial"/>
              </a:rPr>
              <a:t>S</a:t>
            </a:r>
            <a:r>
              <a:rPr sz="2100" b="1" dirty="0" smtClean="0">
                <a:latin typeface="Arial"/>
                <a:cs typeface="Arial"/>
              </a:rPr>
              <a:t>t</a:t>
            </a:r>
            <a:r>
              <a:rPr sz="2100" b="1" dirty="0">
                <a:latin typeface="Arial"/>
                <a:cs typeface="Arial"/>
              </a:rPr>
              <a:t>.</a:t>
            </a:r>
            <a:r>
              <a:rPr sz="2100" b="1" spc="-3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(8.705</a:t>
            </a:r>
            <a:r>
              <a:rPr sz="2100" b="1" spc="10" dirty="0">
                <a:latin typeface="Arial"/>
                <a:cs typeface="Arial"/>
              </a:rPr>
              <a:t> </a:t>
            </a:r>
            <a:r>
              <a:rPr sz="2100" b="1" spc="-25" dirty="0">
                <a:latin typeface="Arial"/>
                <a:cs typeface="Arial"/>
              </a:rPr>
              <a:t>€)</a:t>
            </a:r>
            <a:endParaRPr sz="2100" b="1" dirty="0">
              <a:latin typeface="Arial"/>
              <a:cs typeface="Arial"/>
            </a:endParaRPr>
          </a:p>
          <a:p>
            <a:pPr marL="642620" indent="-314960">
              <a:lnSpc>
                <a:spcPct val="100000"/>
              </a:lnSpc>
              <a:spcBef>
                <a:spcPts val="1260"/>
              </a:spcBef>
              <a:buChar char="-"/>
              <a:tabLst>
                <a:tab pos="642620" algn="l"/>
              </a:tabLst>
            </a:pPr>
            <a:r>
              <a:rPr sz="2100" dirty="0">
                <a:latin typeface="Arial"/>
                <a:cs typeface="Arial"/>
              </a:rPr>
              <a:t>Widerspruch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≠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aufschiebende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Wirkung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4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AGVwGO)</a:t>
            </a:r>
            <a:endParaRPr sz="2100" dirty="0">
              <a:latin typeface="Arial"/>
              <a:cs typeface="Arial"/>
            </a:endParaRPr>
          </a:p>
          <a:p>
            <a:pPr marL="642620" indent="-314960">
              <a:lnSpc>
                <a:spcPct val="100000"/>
              </a:lnSpc>
              <a:spcBef>
                <a:spcPts val="1270"/>
              </a:spcBef>
              <a:buChar char="-"/>
              <a:tabLst>
                <a:tab pos="642620" algn="l"/>
              </a:tabLst>
            </a:pPr>
            <a:r>
              <a:rPr sz="2100" dirty="0">
                <a:latin typeface="Arial"/>
                <a:cs typeface="Arial"/>
              </a:rPr>
              <a:t>Zusatz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2.3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=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vollstreckbare</a:t>
            </a:r>
            <a:r>
              <a:rPr sz="2100" spc="-8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Auflage,</a:t>
            </a:r>
            <a:r>
              <a:rPr sz="2100" spc="-9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als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Rechtsnachfolgerin</a:t>
            </a:r>
            <a:endParaRPr sz="2100" dirty="0">
              <a:latin typeface="Arial"/>
              <a:cs typeface="Arial"/>
            </a:endParaRPr>
          </a:p>
          <a:p>
            <a:pPr marL="642620" indent="-314960">
              <a:lnSpc>
                <a:spcPct val="100000"/>
              </a:lnSpc>
              <a:spcBef>
                <a:spcPts val="1270"/>
              </a:spcBef>
              <a:buChar char="-"/>
              <a:tabLst>
                <a:tab pos="642620" algn="l"/>
              </a:tabLst>
            </a:pPr>
            <a:r>
              <a:rPr sz="2100" dirty="0">
                <a:latin typeface="Arial"/>
                <a:cs typeface="Arial"/>
              </a:rPr>
              <a:t>erneute</a:t>
            </a:r>
            <a:r>
              <a:rPr sz="2100" spc="-1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Androhung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unnötig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15.03.2017: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Zahlung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unter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Vorbehalt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Widerspruch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9900" y="3686138"/>
            <a:ext cx="9773301" cy="1948814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809625">
              <a:lnSpc>
                <a:spcPct val="100000"/>
              </a:lnSpc>
              <a:spcBef>
                <a:spcPts val="1360"/>
              </a:spcBef>
              <a:tabLst>
                <a:tab pos="642620" algn="l"/>
              </a:tabLst>
            </a:pPr>
            <a:r>
              <a:rPr sz="2100" spc="-50" dirty="0">
                <a:latin typeface="Arial"/>
                <a:cs typeface="Arial"/>
              </a:rPr>
              <a:t>-</a:t>
            </a:r>
            <a:r>
              <a:rPr sz="2100" dirty="0">
                <a:latin typeface="Arial"/>
                <a:cs typeface="Arial"/>
              </a:rPr>
              <a:t>	keine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Kenntnis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von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Verpflichtung zum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Abriss</a:t>
            </a:r>
            <a:endParaRPr sz="2100" dirty="0">
              <a:latin typeface="Arial"/>
              <a:cs typeface="Arial"/>
            </a:endParaRPr>
          </a:p>
          <a:p>
            <a:pPr marL="896938" marR="5080" indent="-357188">
              <a:lnSpc>
                <a:spcPts val="3790"/>
              </a:lnSpc>
              <a:spcBef>
                <a:spcPts val="32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24.05.2017: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zurückweisender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Widerspruchsbescheid</a:t>
            </a:r>
            <a:r>
              <a:rPr sz="2100" spc="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(Klage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nicht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erhoben) </a:t>
            </a:r>
            <a:r>
              <a:rPr sz="2100" dirty="0">
                <a:latin typeface="Arial"/>
                <a:cs typeface="Arial"/>
              </a:rPr>
              <a:t>[insoweit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nicht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chronologisch,</a:t>
            </a:r>
            <a:r>
              <a:rPr sz="2100" spc="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aber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spc="-35" dirty="0">
                <a:latin typeface="Arial"/>
                <a:cs typeface="Arial"/>
              </a:rPr>
              <a:t>Teil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spc="-55" dirty="0">
                <a:latin typeface="Arial"/>
                <a:cs typeface="Arial"/>
              </a:rPr>
              <a:t>Verw.-</a:t>
            </a:r>
            <a:r>
              <a:rPr sz="2100" spc="-10" dirty="0">
                <a:latin typeface="Arial"/>
                <a:cs typeface="Arial"/>
              </a:rPr>
              <a:t>Verfahrens]</a:t>
            </a:r>
            <a:endParaRPr sz="2100" dirty="0">
              <a:latin typeface="Arial"/>
              <a:cs typeface="Arial"/>
            </a:endParaRPr>
          </a:p>
          <a:p>
            <a:pPr lvl="1">
              <a:spcBef>
                <a:spcPts val="935"/>
              </a:spcBef>
            </a:pPr>
            <a:r>
              <a:rPr lang="de-DE" sz="210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III. 	</a:t>
            </a:r>
            <a:r>
              <a:rPr sz="2100" u="sng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Antrag</a:t>
            </a:r>
            <a:r>
              <a:rPr sz="2100" u="sng" spc="-2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vorläufiger</a:t>
            </a:r>
            <a:r>
              <a:rPr sz="2100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RS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-4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02.04.2017</a:t>
            </a:r>
            <a:r>
              <a:rPr sz="2100" u="none" spc="1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(Eingang</a:t>
            </a:r>
            <a:r>
              <a:rPr sz="2100" u="none" spc="1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bei</a:t>
            </a:r>
            <a:r>
              <a:rPr sz="2100" u="none" spc="-35" dirty="0">
                <a:latin typeface="Arial"/>
                <a:cs typeface="Arial"/>
              </a:rPr>
              <a:t> </a:t>
            </a:r>
            <a:r>
              <a:rPr sz="2100" u="none" spc="-25" dirty="0">
                <a:latin typeface="Arial"/>
                <a:cs typeface="Arial"/>
              </a:rPr>
              <a:t>VG)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79" y="1281286"/>
            <a:ext cx="9833610" cy="4833620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644525" indent="-631825">
              <a:lnSpc>
                <a:spcPct val="100000"/>
              </a:lnSpc>
              <a:spcBef>
                <a:spcPts val="1360"/>
              </a:spcBef>
              <a:buAutoNum type="romanUcPeriod" startAt="4"/>
              <a:tabLst>
                <a:tab pos="644525" algn="l"/>
              </a:tabLst>
            </a:pPr>
            <a:r>
              <a:rPr sz="2100" u="sng" spc="-1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lang="de-DE" sz="2100" u="sng" spc="-1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sz="2100" u="sng" spc="-1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.-Vortrag</a:t>
            </a:r>
            <a:endParaRPr sz="2100" dirty="0">
              <a:latin typeface="Arial"/>
              <a:cs typeface="Arial"/>
            </a:endParaRPr>
          </a:p>
          <a:p>
            <a:pPr marL="1273175" lvl="1" indent="-314325">
              <a:lnSpc>
                <a:spcPct val="100000"/>
              </a:lnSpc>
              <a:spcBef>
                <a:spcPts val="1260"/>
              </a:spcBef>
              <a:buChar char="-"/>
              <a:tabLst>
                <a:tab pos="1273175" algn="l"/>
              </a:tabLst>
            </a:pPr>
            <a:r>
              <a:rPr sz="2100" dirty="0">
                <a:latin typeface="Arial"/>
                <a:cs typeface="Arial"/>
              </a:rPr>
              <a:t>Kosten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Ersatzvornahme</a:t>
            </a:r>
            <a:r>
              <a:rPr sz="2100" spc="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≠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4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AGVwGO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(keine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Beugefunktion)</a:t>
            </a:r>
            <a:endParaRPr sz="2100" dirty="0">
              <a:latin typeface="Arial"/>
              <a:cs typeface="Arial"/>
            </a:endParaRPr>
          </a:p>
          <a:p>
            <a:pPr marL="1273175" marR="5080" lvl="1" indent="-314325">
              <a:lnSpc>
                <a:spcPct val="150500"/>
              </a:lnSpc>
              <a:buChar char="-"/>
              <a:tabLst>
                <a:tab pos="1274445" algn="l"/>
              </a:tabLst>
            </a:pPr>
            <a:r>
              <a:rPr sz="2100" dirty="0">
                <a:latin typeface="Arial"/>
                <a:cs typeface="Arial"/>
              </a:rPr>
              <a:t>Zusatz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2.3: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unzulässige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aufschiebend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bedingte</a:t>
            </a:r>
            <a:r>
              <a:rPr sz="2100" spc="-9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Auflage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-10" dirty="0">
                <a:latin typeface="Arial"/>
                <a:cs typeface="Arial"/>
              </a:rPr>
              <a:t> Schwester 	</a:t>
            </a:r>
            <a:r>
              <a:rPr sz="2100" dirty="0">
                <a:latin typeface="Arial"/>
                <a:cs typeface="Arial"/>
              </a:rPr>
              <a:t>als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Rechtsnachfolgerin (keine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Trennung von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Genehmigung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Auflage)</a:t>
            </a:r>
            <a:endParaRPr sz="2100" dirty="0">
              <a:latin typeface="Arial"/>
              <a:cs typeface="Arial"/>
            </a:endParaRPr>
          </a:p>
          <a:p>
            <a:pPr marL="1273175" marR="7620" lvl="1" indent="-314325">
              <a:lnSpc>
                <a:spcPts val="3790"/>
              </a:lnSpc>
              <a:spcBef>
                <a:spcPts val="325"/>
              </a:spcBef>
              <a:buChar char="-"/>
              <a:tabLst>
                <a:tab pos="1274445" algn="l"/>
              </a:tabLst>
            </a:pPr>
            <a:r>
              <a:rPr sz="2100" dirty="0">
                <a:latin typeface="Arial"/>
                <a:cs typeface="Arial"/>
              </a:rPr>
              <a:t>Vollstreckungsverfahren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fehlerhaft: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keine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Androhung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ggü.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6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keine 	</a:t>
            </a:r>
            <a:r>
              <a:rPr sz="2100" dirty="0">
                <a:latin typeface="Arial"/>
                <a:cs typeface="Arial"/>
              </a:rPr>
              <a:t>Rechtsnachfolge, da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Willensbeugung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höchstpersönlich</a:t>
            </a:r>
            <a:endParaRPr sz="2100" dirty="0">
              <a:latin typeface="Arial"/>
              <a:cs typeface="Arial"/>
            </a:endParaRPr>
          </a:p>
          <a:p>
            <a:pPr marL="1273175" lvl="1" indent="-314325">
              <a:lnSpc>
                <a:spcPct val="100000"/>
              </a:lnSpc>
              <a:spcBef>
                <a:spcPts val="925"/>
              </a:spcBef>
              <a:buChar char="-"/>
              <a:tabLst>
                <a:tab pos="1273175" algn="l"/>
              </a:tabLst>
            </a:pPr>
            <a:r>
              <a:rPr sz="2100" dirty="0">
                <a:latin typeface="Arial"/>
                <a:cs typeface="Arial"/>
              </a:rPr>
              <a:t>kein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Eilfall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iSv</a:t>
            </a:r>
            <a:r>
              <a:rPr sz="2100" spc="-2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6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VwVG</a:t>
            </a:r>
            <a:endParaRPr sz="2100" dirty="0">
              <a:latin typeface="Arial"/>
              <a:cs typeface="Arial"/>
            </a:endParaRPr>
          </a:p>
          <a:p>
            <a:pPr marL="1273175" lvl="1" indent="-314325">
              <a:lnSpc>
                <a:spcPct val="100000"/>
              </a:lnSpc>
              <a:spcBef>
                <a:spcPts val="1270"/>
              </a:spcBef>
              <a:buChar char="-"/>
              <a:tabLst>
                <a:tab pos="1273175" algn="l"/>
              </a:tabLst>
            </a:pPr>
            <a:r>
              <a:rPr sz="2100" dirty="0">
                <a:latin typeface="Arial"/>
                <a:cs typeface="Arial"/>
              </a:rPr>
              <a:t>Rückzahlungsanspruch</a:t>
            </a:r>
            <a:r>
              <a:rPr sz="2100" spc="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=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Folgenbeseitigungsanspruch</a:t>
            </a:r>
            <a:endParaRPr sz="2100" dirty="0">
              <a:latin typeface="Arial"/>
              <a:cs typeface="Arial"/>
            </a:endParaRPr>
          </a:p>
          <a:p>
            <a:pPr marL="644525" marR="238760" indent="-632460">
              <a:lnSpc>
                <a:spcPct val="150000"/>
              </a:lnSpc>
              <a:spcBef>
                <a:spcPts val="15"/>
              </a:spcBef>
              <a:buAutoNum type="romanUcPeriod" startAt="4"/>
              <a:tabLst>
                <a:tab pos="2127885" algn="l"/>
              </a:tabLst>
            </a:pPr>
            <a:r>
              <a:rPr sz="2100" u="sng" spc="-1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lang="de-DE" sz="2100" u="sng" spc="-1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sz="2100" u="sng" spc="-1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.-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Antrag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-45" dirty="0">
                <a:latin typeface="Arial"/>
                <a:cs typeface="Arial"/>
              </a:rPr>
              <a:t> </a:t>
            </a:r>
            <a:r>
              <a:rPr sz="2100" b="1" u="none" dirty="0" err="1" smtClean="0">
                <a:latin typeface="Arial"/>
                <a:cs typeface="Arial"/>
              </a:rPr>
              <a:t>Feststellung</a:t>
            </a:r>
            <a:r>
              <a:rPr lang="de-DE" sz="2100" b="1" u="none" dirty="0" smtClean="0">
                <a:latin typeface="Arial"/>
                <a:cs typeface="Arial"/>
              </a:rPr>
              <a:t>, </a:t>
            </a:r>
            <a:r>
              <a:rPr sz="2100" b="1" u="none" dirty="0" err="1" smtClean="0">
                <a:latin typeface="Arial"/>
                <a:cs typeface="Arial"/>
              </a:rPr>
              <a:t>hilfsweise</a:t>
            </a:r>
            <a:r>
              <a:rPr sz="2100" b="1" u="none" spc="-114" dirty="0" smtClean="0">
                <a:latin typeface="Arial"/>
                <a:cs typeface="Arial"/>
              </a:rPr>
              <a:t> </a:t>
            </a:r>
            <a:r>
              <a:rPr sz="2100" b="1" u="none" dirty="0">
                <a:latin typeface="Arial"/>
                <a:cs typeface="Arial"/>
              </a:rPr>
              <a:t>Anordnung </a:t>
            </a:r>
            <a:r>
              <a:rPr sz="2100" u="none" dirty="0">
                <a:latin typeface="Arial"/>
                <a:cs typeface="Arial"/>
              </a:rPr>
              <a:t>der</a:t>
            </a:r>
            <a:r>
              <a:rPr sz="2100" u="none" spc="-3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aufschieb.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spc="-10" dirty="0">
                <a:latin typeface="Arial"/>
                <a:cs typeface="Arial"/>
              </a:rPr>
              <a:t>Wirkung 	</a:t>
            </a:r>
            <a:r>
              <a:rPr sz="2100" u="none" dirty="0">
                <a:latin typeface="Arial"/>
                <a:cs typeface="Arial"/>
              </a:rPr>
              <a:t>des</a:t>
            </a:r>
            <a:r>
              <a:rPr sz="2100" u="none" spc="-1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Widerspruchs</a:t>
            </a:r>
            <a:r>
              <a:rPr sz="2100" u="none" spc="1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und</a:t>
            </a:r>
            <a:r>
              <a:rPr sz="2100" u="none" spc="-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vorläufige</a:t>
            </a:r>
            <a:r>
              <a:rPr sz="2100" u="none" spc="15" dirty="0">
                <a:latin typeface="Arial"/>
                <a:cs typeface="Arial"/>
              </a:rPr>
              <a:t> </a:t>
            </a:r>
            <a:r>
              <a:rPr sz="2100" b="1" u="none" dirty="0">
                <a:latin typeface="Arial"/>
                <a:cs typeface="Arial"/>
              </a:rPr>
              <a:t>Rückzahlung</a:t>
            </a:r>
            <a:r>
              <a:rPr sz="2100" u="none" spc="1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von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8.705</a:t>
            </a:r>
            <a:r>
              <a:rPr sz="2100" u="none" spc="-5" dirty="0">
                <a:latin typeface="Arial"/>
                <a:cs typeface="Arial"/>
              </a:rPr>
              <a:t> </a:t>
            </a:r>
            <a:r>
              <a:rPr sz="2100" u="none" spc="-50" dirty="0">
                <a:latin typeface="Arial"/>
                <a:cs typeface="Arial"/>
              </a:rPr>
              <a:t>€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45148" y="1340590"/>
            <a:ext cx="805688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Gesetzliche</a:t>
            </a:r>
            <a:r>
              <a:rPr sz="2100" b="1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Wertung:</a:t>
            </a:r>
            <a:r>
              <a:rPr sz="2100" b="1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öff.</a:t>
            </a:r>
            <a:r>
              <a:rPr sz="2100" b="1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Interesse</a:t>
            </a:r>
            <a:r>
              <a:rPr sz="2100" b="1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</a:t>
            </a:r>
            <a:r>
              <a:rPr sz="2100" b="1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der</a:t>
            </a:r>
            <a:r>
              <a:rPr sz="2100" b="1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s.</a:t>
            </a:r>
            <a:r>
              <a:rPr sz="2100" b="1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V.</a:t>
            </a:r>
            <a:r>
              <a:rPr sz="2100" b="1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(§</a:t>
            </a:r>
            <a:r>
              <a:rPr sz="2100" b="1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80</a:t>
            </a:r>
            <a:r>
              <a:rPr sz="2100" b="1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II</a:t>
            </a:r>
            <a:r>
              <a:rPr sz="2100" b="1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r>
              <a:rPr sz="2100" b="1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VwGO)</a:t>
            </a:r>
            <a:endParaRPr sz="2100" dirty="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874519" y="1720596"/>
            <a:ext cx="6944995" cy="312420"/>
            <a:chOff x="1874519" y="1720596"/>
            <a:chExt cx="6944995" cy="312420"/>
          </a:xfrm>
        </p:grpSpPr>
        <p:sp>
          <p:nvSpPr>
            <p:cNvPr id="4" name="object 4"/>
            <p:cNvSpPr/>
            <p:nvPr/>
          </p:nvSpPr>
          <p:spPr>
            <a:xfrm>
              <a:off x="1874507" y="1720595"/>
              <a:ext cx="6944995" cy="313055"/>
            </a:xfrm>
            <a:custGeom>
              <a:avLst/>
              <a:gdLst/>
              <a:ahLst/>
              <a:cxnLst/>
              <a:rect l="l" t="t" r="r" b="b"/>
              <a:pathLst>
                <a:path w="6944995" h="313055">
                  <a:moveTo>
                    <a:pt x="6944881" y="269760"/>
                  </a:moveTo>
                  <a:lnTo>
                    <a:pt x="6848869" y="211848"/>
                  </a:lnTo>
                  <a:lnTo>
                    <a:pt x="6846290" y="245706"/>
                  </a:lnTo>
                  <a:lnTo>
                    <a:pt x="3473208" y="0"/>
                  </a:lnTo>
                  <a:lnTo>
                    <a:pt x="3471672" y="16738"/>
                  </a:lnTo>
                  <a:lnTo>
                    <a:pt x="3470160" y="0"/>
                  </a:lnTo>
                  <a:lnTo>
                    <a:pt x="98577" y="245592"/>
                  </a:lnTo>
                  <a:lnTo>
                    <a:pt x="96012" y="211848"/>
                  </a:lnTo>
                  <a:lnTo>
                    <a:pt x="0" y="269760"/>
                  </a:lnTo>
                  <a:lnTo>
                    <a:pt x="103632" y="312432"/>
                  </a:lnTo>
                  <a:lnTo>
                    <a:pt x="101219" y="280428"/>
                  </a:lnTo>
                  <a:lnTo>
                    <a:pt x="101117" y="279158"/>
                  </a:lnTo>
                  <a:lnTo>
                    <a:pt x="3471672" y="33655"/>
                  </a:lnTo>
                  <a:lnTo>
                    <a:pt x="6843763" y="279158"/>
                  </a:lnTo>
                  <a:lnTo>
                    <a:pt x="6841249" y="312432"/>
                  </a:lnTo>
                  <a:lnTo>
                    <a:pt x="6918973" y="280428"/>
                  </a:lnTo>
                  <a:lnTo>
                    <a:pt x="6944881" y="2697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95899" y="1737360"/>
              <a:ext cx="100584" cy="25298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377451" y="2031039"/>
            <a:ext cx="2771140" cy="1307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4445">
              <a:lnSpc>
                <a:spcPct val="100000"/>
              </a:lnSpc>
              <a:spcBef>
                <a:spcPts val="100"/>
              </a:spcBef>
            </a:pP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Nr.</a:t>
            </a:r>
            <a:r>
              <a:rPr sz="2100" b="1" u="sng" spc="-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endParaRPr sz="2100" dirty="0">
              <a:latin typeface="Arial"/>
              <a:cs typeface="Arial"/>
            </a:endParaRPr>
          </a:p>
          <a:p>
            <a:pPr marL="327660" marR="5080" indent="-315595">
              <a:lnSpc>
                <a:spcPct val="100000"/>
              </a:lnSpc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„</a:t>
            </a:r>
            <a:r>
              <a:rPr sz="2100" i="1" dirty="0">
                <a:latin typeface="Arial"/>
                <a:cs typeface="Arial"/>
              </a:rPr>
              <a:t>Abgaben</a:t>
            </a:r>
            <a:r>
              <a:rPr sz="2100" dirty="0">
                <a:latin typeface="Arial"/>
                <a:cs typeface="Arial"/>
              </a:rPr>
              <a:t>“: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Steuern, </a:t>
            </a:r>
            <a:r>
              <a:rPr sz="2100" dirty="0">
                <a:latin typeface="Arial"/>
                <a:cs typeface="Arial"/>
              </a:rPr>
              <a:t>Gebühren,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Beiträge,</a:t>
            </a:r>
            <a:endParaRPr sz="2100" dirty="0">
              <a:latin typeface="Arial"/>
              <a:cs typeface="Arial"/>
            </a:endParaRPr>
          </a:p>
          <a:p>
            <a:pPr marL="327660">
              <a:lnSpc>
                <a:spcPct val="100000"/>
              </a:lnSpc>
              <a:spcBef>
                <a:spcPts val="10"/>
              </a:spcBef>
            </a:pPr>
            <a:r>
              <a:rPr sz="2100" spc="-10" dirty="0">
                <a:latin typeface="Arial"/>
                <a:cs typeface="Arial"/>
              </a:rPr>
              <a:t>Sonderabgaben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6549" y="3468314"/>
            <a:ext cx="3100705" cy="29206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7660" marR="5080" indent="-315595">
              <a:lnSpc>
                <a:spcPct val="100099"/>
              </a:lnSpc>
              <a:spcBef>
                <a:spcPts val="9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„</a:t>
            </a:r>
            <a:r>
              <a:rPr sz="2100" i="1" dirty="0">
                <a:latin typeface="Arial"/>
                <a:cs typeface="Arial"/>
              </a:rPr>
              <a:t>Kosten</a:t>
            </a:r>
            <a:r>
              <a:rPr sz="2100" dirty="0">
                <a:latin typeface="Arial"/>
                <a:cs typeface="Arial"/>
              </a:rPr>
              <a:t>“: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Gebühren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-1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Auslagen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nach </a:t>
            </a:r>
            <a:r>
              <a:rPr sz="2100" dirty="0">
                <a:latin typeface="Arial"/>
                <a:cs typeface="Arial"/>
              </a:rPr>
              <a:t>feststehenden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Sätzen </a:t>
            </a:r>
            <a:r>
              <a:rPr sz="2100" dirty="0">
                <a:latin typeface="Arial"/>
                <a:cs typeface="Arial"/>
              </a:rPr>
              <a:t>im</a:t>
            </a:r>
            <a:r>
              <a:rPr sz="2100" spc="-8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Verwaltungs-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spc="-50" dirty="0">
                <a:latin typeface="Arial"/>
                <a:cs typeface="Arial"/>
              </a:rPr>
              <a:t>/ </a:t>
            </a:r>
            <a:r>
              <a:rPr sz="2100" spc="-10" dirty="0">
                <a:latin typeface="Arial"/>
                <a:cs typeface="Arial"/>
              </a:rPr>
              <a:t>Widerspruchsverfahren </a:t>
            </a:r>
            <a:r>
              <a:rPr sz="2100" dirty="0">
                <a:latin typeface="Arial"/>
                <a:cs typeface="Arial"/>
              </a:rPr>
              <a:t>(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nicht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Kosten</a:t>
            </a:r>
            <a:r>
              <a:rPr sz="2100" u="none" spc="-25" dirty="0">
                <a:latin typeface="Arial"/>
                <a:cs typeface="Arial"/>
              </a:rPr>
              <a:t> </a:t>
            </a:r>
            <a:r>
              <a:rPr sz="2100" u="none" spc="-20" dirty="0">
                <a:latin typeface="Arial"/>
                <a:cs typeface="Arial"/>
              </a:rPr>
              <a:t>einer </a:t>
            </a:r>
            <a:r>
              <a:rPr sz="2100" u="none" dirty="0">
                <a:latin typeface="Arial"/>
                <a:cs typeface="Arial"/>
              </a:rPr>
              <a:t>Ersatzvornahme</a:t>
            </a:r>
            <a:r>
              <a:rPr sz="2100" u="none" spc="-30" dirty="0">
                <a:latin typeface="Arial"/>
                <a:cs typeface="Arial"/>
              </a:rPr>
              <a:t> </a:t>
            </a:r>
            <a:r>
              <a:rPr sz="2100" u="none" spc="-20" dirty="0">
                <a:latin typeface="Arial"/>
                <a:cs typeface="Arial"/>
              </a:rPr>
              <a:t>bzw. </a:t>
            </a:r>
            <a:r>
              <a:rPr sz="2100" u="none" dirty="0" err="1">
                <a:latin typeface="Arial"/>
                <a:cs typeface="Arial"/>
              </a:rPr>
              <a:t>einer</a:t>
            </a:r>
            <a:r>
              <a:rPr sz="2100" u="none" spc="-5" dirty="0">
                <a:latin typeface="Arial"/>
                <a:cs typeface="Arial"/>
              </a:rPr>
              <a:t> </a:t>
            </a:r>
            <a:r>
              <a:rPr sz="2100" u="none" spc="-10" dirty="0" err="1" smtClean="0">
                <a:latin typeface="Arial"/>
                <a:cs typeface="Arial"/>
              </a:rPr>
              <a:t>unmittelbaren</a:t>
            </a:r>
            <a:r>
              <a:rPr lang="de-DE" sz="2100" u="none" spc="-10" dirty="0" smtClean="0">
                <a:latin typeface="Arial"/>
                <a:cs typeface="Arial"/>
              </a:rPr>
              <a:t> Ausführung)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82724" y="2031039"/>
            <a:ext cx="3133725" cy="19488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4445">
              <a:lnSpc>
                <a:spcPct val="100000"/>
              </a:lnSpc>
              <a:spcBef>
                <a:spcPts val="100"/>
              </a:spcBef>
            </a:pP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Nr.</a:t>
            </a:r>
            <a:r>
              <a:rPr sz="2100" b="1" u="sng" spc="-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3</a:t>
            </a:r>
            <a:endParaRPr sz="2100" dirty="0">
              <a:latin typeface="Arial"/>
              <a:cs typeface="Arial"/>
            </a:endParaRPr>
          </a:p>
          <a:p>
            <a:pPr marL="327660" marR="250825" indent="-315595">
              <a:lnSpc>
                <a:spcPct val="100000"/>
              </a:lnSpc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„</a:t>
            </a:r>
            <a:r>
              <a:rPr sz="2100" i="1" dirty="0">
                <a:latin typeface="Arial"/>
                <a:cs typeface="Arial"/>
              </a:rPr>
              <a:t>durch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Bundesgesetz </a:t>
            </a:r>
            <a:r>
              <a:rPr sz="2100" i="1" dirty="0">
                <a:latin typeface="Arial"/>
                <a:cs typeface="Arial"/>
              </a:rPr>
              <a:t>oder</a:t>
            </a:r>
            <a:r>
              <a:rPr sz="2100" i="1" spc="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für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Landesrecht</a:t>
            </a:r>
            <a:endParaRPr sz="2100" dirty="0">
              <a:latin typeface="Arial"/>
              <a:cs typeface="Arial"/>
            </a:endParaRPr>
          </a:p>
          <a:p>
            <a:pPr marL="327660" marR="5080">
              <a:lnSpc>
                <a:spcPct val="100200"/>
              </a:lnSpc>
              <a:spcBef>
                <a:spcPts val="5"/>
              </a:spcBef>
            </a:pPr>
            <a:r>
              <a:rPr sz="2100" i="1" dirty="0">
                <a:latin typeface="Arial"/>
                <a:cs typeface="Arial"/>
              </a:rPr>
              <a:t>durch </a:t>
            </a:r>
            <a:r>
              <a:rPr sz="2100" i="1" spc="-10" dirty="0">
                <a:latin typeface="Arial"/>
                <a:cs typeface="Arial"/>
              </a:rPr>
              <a:t>Landesgesetz </a:t>
            </a:r>
            <a:r>
              <a:rPr sz="2100" i="1" dirty="0">
                <a:latin typeface="Arial"/>
                <a:cs typeface="Arial"/>
              </a:rPr>
              <a:t>vorgeschriebene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Fälle</a:t>
            </a:r>
            <a:r>
              <a:rPr sz="2100" spc="-10" dirty="0">
                <a:latin typeface="Arial"/>
                <a:cs typeface="Arial"/>
              </a:rPr>
              <a:t>“, z.B.: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98127" y="4274283"/>
            <a:ext cx="2670175" cy="1308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7025" indent="-314325">
              <a:lnSpc>
                <a:spcPct val="100000"/>
              </a:lnSpc>
              <a:spcBef>
                <a:spcPts val="100"/>
              </a:spcBef>
              <a:buChar char="-"/>
              <a:tabLst>
                <a:tab pos="327025" algn="l"/>
              </a:tabLst>
            </a:pPr>
            <a:r>
              <a:rPr sz="2100" dirty="0">
                <a:latin typeface="Arial"/>
                <a:cs typeface="Arial"/>
              </a:rPr>
              <a:t>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212a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BauGB</a:t>
            </a:r>
            <a:endParaRPr sz="2100" dirty="0">
              <a:latin typeface="Arial"/>
              <a:cs typeface="Arial"/>
            </a:endParaRPr>
          </a:p>
          <a:p>
            <a:pPr marL="327025" indent="-314325">
              <a:lnSpc>
                <a:spcPct val="100000"/>
              </a:lnSpc>
              <a:spcBef>
                <a:spcPts val="10"/>
              </a:spcBef>
              <a:buChar char="-"/>
              <a:tabLst>
                <a:tab pos="327025" algn="l"/>
              </a:tabLst>
            </a:pPr>
            <a:r>
              <a:rPr sz="2100" dirty="0">
                <a:latin typeface="Arial"/>
                <a:cs typeface="Arial"/>
              </a:rPr>
              <a:t>§ 126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IV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BBG</a:t>
            </a:r>
            <a:endParaRPr sz="2100" dirty="0">
              <a:latin typeface="Arial"/>
              <a:cs typeface="Arial"/>
            </a:endParaRPr>
          </a:p>
          <a:p>
            <a:pPr marL="327660">
              <a:lnSpc>
                <a:spcPct val="100000"/>
              </a:lnSpc>
            </a:pPr>
            <a:r>
              <a:rPr sz="2100" dirty="0">
                <a:latin typeface="Arial"/>
                <a:cs typeface="Arial"/>
              </a:rPr>
              <a:t>(§ 54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IV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BeamtStG)</a:t>
            </a:r>
            <a:endParaRPr sz="2100" dirty="0">
              <a:latin typeface="Arial"/>
              <a:cs typeface="Arial"/>
            </a:endParaRPr>
          </a:p>
          <a:p>
            <a:pPr marL="327025" indent="-314325">
              <a:lnSpc>
                <a:spcPct val="100000"/>
              </a:lnSpc>
              <a:spcBef>
                <a:spcPts val="10"/>
              </a:spcBef>
              <a:buChar char="-"/>
              <a:tabLst>
                <a:tab pos="327025" algn="l"/>
              </a:tabLst>
            </a:pPr>
            <a:r>
              <a:rPr sz="2100" dirty="0">
                <a:latin typeface="Arial"/>
                <a:cs typeface="Arial"/>
              </a:rPr>
              <a:t>§ 29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HmbVwVG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01829" y="2031039"/>
            <a:ext cx="3220720" cy="1627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4445">
              <a:lnSpc>
                <a:spcPct val="100000"/>
              </a:lnSpc>
              <a:spcBef>
                <a:spcPts val="100"/>
              </a:spcBef>
            </a:pP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Nr.</a:t>
            </a:r>
            <a:r>
              <a:rPr sz="2100" b="1" u="sng" spc="-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</a:t>
            </a:r>
            <a:endParaRPr sz="2100" dirty="0">
              <a:latin typeface="Arial"/>
              <a:cs typeface="Arial"/>
            </a:endParaRPr>
          </a:p>
          <a:p>
            <a:pPr marL="327660" marR="759460" indent="-315595">
              <a:lnSpc>
                <a:spcPct val="100000"/>
              </a:lnSpc>
            </a:pPr>
            <a:r>
              <a:rPr sz="2100" dirty="0">
                <a:latin typeface="Arial"/>
                <a:cs typeface="Arial"/>
              </a:rPr>
              <a:t>→ </a:t>
            </a:r>
            <a:r>
              <a:rPr sz="2100" spc="-10" dirty="0">
                <a:latin typeface="Arial"/>
                <a:cs typeface="Arial"/>
              </a:rPr>
              <a:t>„</a:t>
            </a:r>
            <a:r>
              <a:rPr sz="2100" i="1" spc="-10" dirty="0">
                <a:latin typeface="Arial"/>
                <a:cs typeface="Arial"/>
              </a:rPr>
              <a:t>unaufschiebbare </a:t>
            </a:r>
            <a:r>
              <a:rPr sz="2100" i="1" dirty="0">
                <a:latin typeface="Arial"/>
                <a:cs typeface="Arial"/>
              </a:rPr>
              <a:t>Anordnungen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spc="-25" dirty="0">
                <a:latin typeface="Arial"/>
                <a:cs typeface="Arial"/>
              </a:rPr>
              <a:t>und</a:t>
            </a:r>
            <a:endParaRPr sz="2100" dirty="0">
              <a:latin typeface="Arial"/>
              <a:cs typeface="Arial"/>
            </a:endParaRPr>
          </a:p>
          <a:p>
            <a:pPr marL="327660" marR="5080">
              <a:lnSpc>
                <a:spcPct val="100000"/>
              </a:lnSpc>
              <a:spcBef>
                <a:spcPts val="10"/>
              </a:spcBef>
            </a:pPr>
            <a:r>
              <a:rPr sz="2100" i="1" dirty="0">
                <a:latin typeface="Arial"/>
                <a:cs typeface="Arial"/>
              </a:rPr>
              <a:t>Maßnahmen</a:t>
            </a:r>
            <a:r>
              <a:rPr sz="2100" i="1" spc="-40" dirty="0">
                <a:latin typeface="Arial"/>
                <a:cs typeface="Arial"/>
              </a:rPr>
              <a:t> </a:t>
            </a:r>
            <a:r>
              <a:rPr sz="2100" i="1" spc="-25" dirty="0">
                <a:latin typeface="Arial"/>
                <a:cs typeface="Arial"/>
              </a:rPr>
              <a:t>von </a:t>
            </a:r>
            <a:r>
              <a:rPr sz="2100" i="1" spc="-10" dirty="0">
                <a:latin typeface="Arial"/>
                <a:cs typeface="Arial"/>
              </a:rPr>
              <a:t>Polizeivollzugsbeamten</a:t>
            </a:r>
            <a:r>
              <a:rPr sz="2100" spc="-10" dirty="0">
                <a:latin typeface="Arial"/>
                <a:cs typeface="Arial"/>
              </a:rPr>
              <a:t>“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01829" y="3954322"/>
            <a:ext cx="311277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7660" marR="5080" indent="-315595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analog</a:t>
            </a:r>
            <a:r>
              <a:rPr sz="2100" u="none" spc="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bei</a:t>
            </a:r>
            <a:r>
              <a:rPr sz="2100" u="none" spc="10" dirty="0">
                <a:latin typeface="Arial"/>
                <a:cs typeface="Arial"/>
              </a:rPr>
              <a:t> </a:t>
            </a:r>
            <a:r>
              <a:rPr sz="2100" u="none" spc="-10" dirty="0">
                <a:latin typeface="Arial"/>
                <a:cs typeface="Arial"/>
              </a:rPr>
              <a:t>Verkehrs- </a:t>
            </a:r>
            <a:r>
              <a:rPr sz="2100" u="none" dirty="0">
                <a:latin typeface="Arial"/>
                <a:cs typeface="Arial"/>
              </a:rPr>
              <a:t>zeichen</a:t>
            </a:r>
            <a:r>
              <a:rPr sz="2100" u="none" spc="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(§§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39</a:t>
            </a:r>
            <a:r>
              <a:rPr sz="2100" u="none" spc="-1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ff</a:t>
            </a:r>
            <a:r>
              <a:rPr sz="2100" u="none" spc="-35" dirty="0">
                <a:latin typeface="Arial"/>
                <a:cs typeface="Arial"/>
              </a:rPr>
              <a:t> </a:t>
            </a:r>
            <a:r>
              <a:rPr sz="2100" u="none" spc="-20" dirty="0">
                <a:latin typeface="Arial"/>
                <a:cs typeface="Arial"/>
              </a:rPr>
              <a:t>StVO)</a:t>
            </a:r>
            <a:endParaRPr sz="2100" dirty="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695700" y="1990344"/>
            <a:ext cx="3528060" cy="4511040"/>
            <a:chOff x="3695700" y="1990344"/>
            <a:chExt cx="3528060" cy="4511040"/>
          </a:xfrm>
        </p:grpSpPr>
        <p:sp>
          <p:nvSpPr>
            <p:cNvPr id="13" name="object 13"/>
            <p:cNvSpPr/>
            <p:nvPr/>
          </p:nvSpPr>
          <p:spPr>
            <a:xfrm>
              <a:off x="7206996" y="1990344"/>
              <a:ext cx="0" cy="4511040"/>
            </a:xfrm>
            <a:custGeom>
              <a:avLst/>
              <a:gdLst/>
              <a:ahLst/>
              <a:cxnLst/>
              <a:rect l="l" t="t" r="r" b="b"/>
              <a:pathLst>
                <a:path h="4511040">
                  <a:moveTo>
                    <a:pt x="0" y="0"/>
                  </a:moveTo>
                  <a:lnTo>
                    <a:pt x="0" y="4511040"/>
                  </a:lnTo>
                </a:path>
              </a:pathLst>
            </a:custGeom>
            <a:ln w="33528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711701" y="1990344"/>
              <a:ext cx="0" cy="4511040"/>
            </a:xfrm>
            <a:custGeom>
              <a:avLst/>
              <a:gdLst/>
              <a:ahLst/>
              <a:cxnLst/>
              <a:rect l="l" t="t" r="r" b="b"/>
              <a:pathLst>
                <a:path h="4511040">
                  <a:moveTo>
                    <a:pt x="0" y="0"/>
                  </a:moveTo>
                  <a:lnTo>
                    <a:pt x="0" y="4511040"/>
                  </a:lnTo>
                </a:path>
              </a:pathLst>
            </a:custGeom>
            <a:ln w="32004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6" name="Grafik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1231" y="35736"/>
            <a:ext cx="2555339" cy="13048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79" y="1281286"/>
            <a:ext cx="9747250" cy="3390265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644525" indent="-631825">
              <a:lnSpc>
                <a:spcPct val="100000"/>
              </a:lnSpc>
              <a:spcBef>
                <a:spcPts val="1360"/>
              </a:spcBef>
              <a:buAutoNum type="romanUcPeriod" startAt="6"/>
              <a:tabLst>
                <a:tab pos="644525" algn="l"/>
              </a:tabLst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Ag.-Antrag</a:t>
            </a:r>
            <a:r>
              <a:rPr sz="2100" u="none" spc="-10" dirty="0">
                <a:latin typeface="Arial"/>
                <a:cs typeface="Arial"/>
              </a:rPr>
              <a:t>:</a:t>
            </a:r>
            <a:r>
              <a:rPr sz="2100" u="none" spc="-75" dirty="0">
                <a:latin typeface="Arial"/>
                <a:cs typeface="Arial"/>
              </a:rPr>
              <a:t> </a:t>
            </a:r>
            <a:r>
              <a:rPr sz="2100" u="none" spc="-10" dirty="0">
                <a:latin typeface="Arial"/>
                <a:cs typeface="Arial"/>
              </a:rPr>
              <a:t>Ablehnung</a:t>
            </a:r>
            <a:endParaRPr sz="2100" dirty="0">
              <a:latin typeface="Arial"/>
              <a:cs typeface="Arial"/>
            </a:endParaRPr>
          </a:p>
          <a:p>
            <a:pPr marL="644525" indent="-631825">
              <a:lnSpc>
                <a:spcPct val="100000"/>
              </a:lnSpc>
              <a:spcBef>
                <a:spcPts val="1260"/>
              </a:spcBef>
              <a:buAutoNum type="romanUcPeriod" startAt="6"/>
              <a:tabLst>
                <a:tab pos="644525" algn="l"/>
              </a:tabLst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Ag.-Vortrag</a:t>
            </a:r>
            <a:endParaRPr sz="2100" dirty="0">
              <a:latin typeface="Arial"/>
              <a:cs typeface="Arial"/>
            </a:endParaRPr>
          </a:p>
          <a:p>
            <a:pPr marL="1274445" marR="5080" lvl="1" indent="-315595" algn="just">
              <a:lnSpc>
                <a:spcPct val="150200"/>
              </a:lnSpc>
              <a:spcBef>
                <a:spcPts val="5"/>
              </a:spcBef>
              <a:buChar char="-"/>
              <a:tabLst>
                <a:tab pos="1274445" algn="l"/>
              </a:tabLst>
            </a:pPr>
            <a:r>
              <a:rPr sz="2100" dirty="0">
                <a:latin typeface="Arial"/>
                <a:cs typeface="Arial"/>
              </a:rPr>
              <a:t>Vertiefung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von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Begründung des</a:t>
            </a:r>
            <a:r>
              <a:rPr sz="2100" spc="-7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Kosten-</a:t>
            </a:r>
            <a:r>
              <a:rPr sz="2100" dirty="0">
                <a:latin typeface="Arial"/>
                <a:cs typeface="Arial"/>
              </a:rPr>
              <a:t>VA:</a:t>
            </a:r>
            <a:r>
              <a:rPr sz="2100" spc="-6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Rspr.</a:t>
            </a:r>
            <a:r>
              <a:rPr sz="2100" spc="-6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OVG</a:t>
            </a:r>
            <a:r>
              <a:rPr sz="2100" spc="-8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Berlin-Branden- </a:t>
            </a:r>
            <a:r>
              <a:rPr sz="2100" dirty="0">
                <a:latin typeface="Arial"/>
                <a:cs typeface="Arial"/>
              </a:rPr>
              <a:t>burg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(keine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aufschieb.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Wirkung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Widerspruchs)</a:t>
            </a:r>
            <a:r>
              <a:rPr sz="2100" spc="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als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Rechts- </a:t>
            </a:r>
            <a:r>
              <a:rPr sz="2100" dirty="0">
                <a:latin typeface="Arial"/>
                <a:cs typeface="Arial"/>
              </a:rPr>
              <a:t>nachfolgerin (dingliche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Last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 </a:t>
            </a:r>
            <a:r>
              <a:rPr sz="2100" spc="-10" dirty="0">
                <a:latin typeface="Arial"/>
                <a:cs typeface="Arial"/>
              </a:rPr>
              <a:t>Grundstücks)</a:t>
            </a:r>
            <a:endParaRPr sz="2100" dirty="0">
              <a:latin typeface="Arial"/>
              <a:cs typeface="Arial"/>
            </a:endParaRPr>
          </a:p>
          <a:p>
            <a:pPr marL="1274445" lvl="1" indent="-315595" algn="just">
              <a:lnSpc>
                <a:spcPct val="100000"/>
              </a:lnSpc>
              <a:spcBef>
                <a:spcPts val="1270"/>
              </a:spcBef>
              <a:buChar char="-"/>
              <a:tabLst>
                <a:tab pos="1274445" algn="l"/>
              </a:tabLst>
            </a:pPr>
            <a:r>
              <a:rPr sz="2100" dirty="0">
                <a:latin typeface="Arial"/>
                <a:cs typeface="Arial"/>
              </a:rPr>
              <a:t>Festsetzung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Ersatzvornahme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maßgeblich,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Bekanntgabe </a:t>
            </a:r>
            <a:r>
              <a:rPr sz="2100" spc="-10" dirty="0">
                <a:latin typeface="Arial"/>
                <a:cs typeface="Arial"/>
              </a:rPr>
              <a:t>unnötig</a:t>
            </a:r>
            <a:endParaRPr sz="2100" dirty="0">
              <a:latin typeface="Arial"/>
              <a:cs typeface="Arial"/>
            </a:endParaRPr>
          </a:p>
          <a:p>
            <a:pPr marL="644525" indent="-631825">
              <a:lnSpc>
                <a:spcPct val="100000"/>
              </a:lnSpc>
              <a:spcBef>
                <a:spcPts val="1260"/>
              </a:spcBef>
              <a:buAutoNum type="romanUcPeriod" startAt="6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Salvatorische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Klausel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Verweis</a:t>
            </a:r>
            <a:r>
              <a:rPr sz="2100" u="none" spc="-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auf</a:t>
            </a:r>
            <a:r>
              <a:rPr sz="2100" u="none" spc="-4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Bauakte</a:t>
            </a:r>
            <a:r>
              <a:rPr sz="2100" u="none" spc="-35" dirty="0">
                <a:latin typeface="Arial"/>
                <a:cs typeface="Arial"/>
              </a:rPr>
              <a:t> </a:t>
            </a:r>
            <a:r>
              <a:rPr sz="2100" u="none" spc="-10" dirty="0">
                <a:latin typeface="Arial"/>
                <a:cs typeface="Arial"/>
              </a:rPr>
              <a:t>[entbehrlich]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79" y="1281286"/>
            <a:ext cx="9288145" cy="4401205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  <a:tabLst>
                <a:tab pos="644525" algn="l"/>
              </a:tabLst>
            </a:pPr>
            <a:r>
              <a:rPr lang="de-DE" sz="2100" b="1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Lösungsskizze</a:t>
            </a:r>
            <a:endParaRPr sz="2100" dirty="0">
              <a:latin typeface="Arial"/>
              <a:cs typeface="Arial"/>
            </a:endParaRPr>
          </a:p>
          <a:p>
            <a:pPr marL="644525" lvl="1" indent="-631825">
              <a:lnSpc>
                <a:spcPct val="100000"/>
              </a:lnSpc>
              <a:spcBef>
                <a:spcPts val="1270"/>
              </a:spcBef>
              <a:buAutoNum type="arabicPeriod"/>
              <a:tabLst>
                <a:tab pos="644525" algn="l"/>
              </a:tabLst>
            </a:pPr>
            <a:r>
              <a:rPr sz="2100" u="sng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Feststellungsantrag</a:t>
            </a:r>
            <a:r>
              <a:rPr sz="2100" u="sng" spc="-5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(Hauptantrag)</a:t>
            </a:r>
            <a:endParaRPr sz="2100" dirty="0">
              <a:latin typeface="Arial"/>
              <a:cs typeface="Arial"/>
            </a:endParaRPr>
          </a:p>
          <a:p>
            <a:pPr marL="644525" lvl="2" indent="-631825">
              <a:lnSpc>
                <a:spcPct val="100000"/>
              </a:lnSpc>
              <a:spcBef>
                <a:spcPts val="1270"/>
              </a:spcBef>
              <a:buAutoNum type="alphaLcParenR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Zulässigkeit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spc="-25" dirty="0">
                <a:latin typeface="Arial"/>
                <a:cs typeface="Arial"/>
              </a:rPr>
              <a:t>(+)</a:t>
            </a:r>
            <a:endParaRPr sz="2100" dirty="0">
              <a:latin typeface="Arial"/>
              <a:cs typeface="Arial"/>
            </a:endParaRPr>
          </a:p>
          <a:p>
            <a:pPr marL="643255" algn="just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§§ 122 I,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88 VwGO: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 V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analog</a:t>
            </a:r>
            <a:endParaRPr sz="2100" dirty="0">
              <a:latin typeface="Arial"/>
              <a:cs typeface="Arial"/>
            </a:endParaRPr>
          </a:p>
          <a:p>
            <a:pPr marL="958850" marR="5080" indent="-315595" algn="just">
              <a:lnSpc>
                <a:spcPct val="150200"/>
              </a:lnSpc>
              <a:spcBef>
                <a:spcPts val="1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Feststellung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aufschieb. Wirkung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Widerspruchs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als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„Minus“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zur </a:t>
            </a:r>
            <a:r>
              <a:rPr sz="2100" dirty="0">
                <a:latin typeface="Arial"/>
                <a:cs typeface="Arial"/>
              </a:rPr>
              <a:t>gesetzlich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geregelten</a:t>
            </a:r>
            <a:r>
              <a:rPr sz="2100" spc="-10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Anordnung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/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Wiederherstellung,</a:t>
            </a:r>
            <a:r>
              <a:rPr sz="2100" spc="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da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Ag.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die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grds. </a:t>
            </a:r>
            <a:r>
              <a:rPr sz="2100" dirty="0">
                <a:latin typeface="Arial"/>
                <a:cs typeface="Arial"/>
              </a:rPr>
              <a:t>gemäß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 bestehende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aufschieb.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Wirkung </a:t>
            </a:r>
            <a:r>
              <a:rPr sz="2100" spc="-10" dirty="0">
                <a:latin typeface="Arial"/>
                <a:cs typeface="Arial"/>
              </a:rPr>
              <a:t>bestreitet</a:t>
            </a:r>
            <a:endParaRPr sz="2100" dirty="0">
              <a:latin typeface="Arial"/>
              <a:cs typeface="Arial"/>
            </a:endParaRPr>
          </a:p>
          <a:p>
            <a:pPr marL="643255" algn="just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42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analog:</a:t>
            </a:r>
            <a:r>
              <a:rPr sz="2100" spc="-9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Art.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GG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(„</a:t>
            </a:r>
            <a:r>
              <a:rPr sz="2100" spc="-10" dirty="0" err="1">
                <a:latin typeface="Arial"/>
                <a:cs typeface="Arial"/>
              </a:rPr>
              <a:t>Adressatentheorie</a:t>
            </a:r>
            <a:r>
              <a:rPr sz="2100" spc="-10" dirty="0" smtClean="0">
                <a:latin typeface="Arial"/>
                <a:cs typeface="Arial"/>
              </a:rPr>
              <a:t>“)</a:t>
            </a:r>
            <a:endParaRPr lang="de-DE" sz="2100" spc="-10" dirty="0" smtClean="0">
              <a:latin typeface="Arial"/>
              <a:cs typeface="Arial"/>
            </a:endParaRPr>
          </a:p>
          <a:p>
            <a:pPr marL="643255" algn="just">
              <a:lnSpc>
                <a:spcPct val="100000"/>
              </a:lnSpc>
              <a:spcBef>
                <a:spcPts val="1270"/>
              </a:spcBef>
            </a:pPr>
            <a:r>
              <a:rPr lang="de-DE" sz="2100" dirty="0" smtClean="0">
                <a:latin typeface="Arial"/>
                <a:cs typeface="Arial"/>
              </a:rPr>
              <a:t>→ RSB (+)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3700" y="1114425"/>
            <a:ext cx="9882505" cy="6317114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644525" indent="-631825">
              <a:lnSpc>
                <a:spcPct val="100000"/>
              </a:lnSpc>
              <a:spcBef>
                <a:spcPts val="1360"/>
              </a:spcBef>
              <a:buAutoNum type="alphaLcParenR" startAt="2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Begründetheit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-10" dirty="0">
                <a:latin typeface="Arial"/>
                <a:cs typeface="Arial"/>
              </a:rPr>
              <a:t> </a:t>
            </a:r>
            <a:endParaRPr sz="2100" dirty="0">
              <a:latin typeface="Arial"/>
              <a:cs typeface="Arial"/>
            </a:endParaRPr>
          </a:p>
          <a:p>
            <a:pPr marL="958850" marR="206375" indent="-315595">
              <a:lnSpc>
                <a:spcPts val="3790"/>
              </a:lnSpc>
              <a:spcBef>
                <a:spcPts val="32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Kostenbescheid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als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80" dirty="0">
                <a:latin typeface="Arial"/>
                <a:cs typeface="Arial"/>
              </a:rPr>
              <a:t>VA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(§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35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VwVfG)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Widerspruch</a:t>
            </a:r>
            <a:r>
              <a:rPr sz="2100" spc="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zulässig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eingelegt </a:t>
            </a:r>
            <a:r>
              <a:rPr sz="2100" dirty="0">
                <a:latin typeface="Arial"/>
                <a:cs typeface="Arial"/>
              </a:rPr>
              <a:t>(insbes. fristgemäß,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70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VwGO)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93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ergangener</a:t>
            </a:r>
            <a:r>
              <a:rPr sz="2100" spc="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WB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unschädlich,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da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noch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nicht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unanfechtbar</a:t>
            </a:r>
            <a:r>
              <a:rPr sz="2100" spc="35" dirty="0">
                <a:latin typeface="Arial"/>
                <a:cs typeface="Arial"/>
              </a:rPr>
              <a:t> 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aber: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Entfall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aufschieb.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Wirkung,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Nr.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3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VwGO,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4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AGVwGO</a:t>
            </a:r>
            <a:endParaRPr sz="2100" dirty="0">
              <a:latin typeface="Arial"/>
              <a:cs typeface="Arial"/>
            </a:endParaRPr>
          </a:p>
          <a:p>
            <a:pPr marL="1273175" marR="201295" lvl="1" indent="-314325">
              <a:lnSpc>
                <a:spcPct val="150000"/>
              </a:lnSpc>
              <a:spcBef>
                <a:spcPts val="15"/>
              </a:spcBef>
              <a:buChar char="-"/>
              <a:tabLst>
                <a:tab pos="1274445" algn="l"/>
              </a:tabLst>
            </a:pPr>
            <a:r>
              <a:rPr sz="2100" dirty="0">
                <a:latin typeface="Arial"/>
                <a:cs typeface="Arial"/>
              </a:rPr>
              <a:t>zwar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hat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Kostenbescheid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keine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unmittelbare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Beugefunktion,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da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Ersatz- 	</a:t>
            </a:r>
            <a:r>
              <a:rPr sz="2100" dirty="0">
                <a:latin typeface="Arial"/>
                <a:cs typeface="Arial"/>
              </a:rPr>
              <a:t>vornahme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selbst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(Primärebene)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bereits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durchgeführt</a:t>
            </a:r>
            <a:endParaRPr sz="2100" dirty="0">
              <a:latin typeface="Arial"/>
              <a:cs typeface="Arial"/>
            </a:endParaRPr>
          </a:p>
          <a:p>
            <a:pPr marL="1273175" marR="9525" lvl="1" indent="-314325">
              <a:lnSpc>
                <a:spcPct val="150200"/>
              </a:lnSpc>
              <a:spcBef>
                <a:spcPts val="5"/>
              </a:spcBef>
              <a:buChar char="-"/>
              <a:tabLst>
                <a:tab pos="1274445" algn="l"/>
              </a:tabLst>
            </a:pPr>
            <a:r>
              <a:rPr sz="2100" dirty="0">
                <a:latin typeface="Arial"/>
                <a:cs typeface="Arial"/>
              </a:rPr>
              <a:t>aber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Kostenpflicht (Sekundärebene)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ist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integraler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Bestandteil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Ersatz- 	</a:t>
            </a:r>
            <a:r>
              <a:rPr sz="2100" dirty="0">
                <a:latin typeface="Arial"/>
                <a:cs typeface="Arial"/>
              </a:rPr>
              <a:t>vornahme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als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Vollstreckungsmaßnahme,</a:t>
            </a:r>
            <a:r>
              <a:rPr sz="2100" spc="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10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VwVG: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„</a:t>
            </a:r>
            <a:r>
              <a:rPr sz="2100" i="1" dirty="0">
                <a:latin typeface="Arial"/>
                <a:cs typeface="Arial"/>
              </a:rPr>
              <a:t>auf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Kosten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spc="-25" dirty="0">
                <a:latin typeface="Arial"/>
                <a:cs typeface="Arial"/>
              </a:rPr>
              <a:t>des 	</a:t>
            </a:r>
            <a:r>
              <a:rPr sz="2100" i="1" dirty="0">
                <a:latin typeface="Arial"/>
                <a:cs typeface="Arial"/>
              </a:rPr>
              <a:t>Pflichtigen</a:t>
            </a:r>
            <a:r>
              <a:rPr sz="2100" dirty="0">
                <a:latin typeface="Arial"/>
                <a:cs typeface="Arial"/>
              </a:rPr>
              <a:t>“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 smtClean="0">
                <a:latin typeface="Arial"/>
                <a:cs typeface="Arial"/>
              </a:rPr>
              <a:t>(</a:t>
            </a:r>
            <a:r>
              <a:rPr lang="de-DE" sz="2100" b="1" spc="-10" dirty="0" smtClean="0">
                <a:latin typeface="Arial"/>
                <a:cs typeface="Arial"/>
              </a:rPr>
              <a:t>MM</a:t>
            </a:r>
            <a:r>
              <a:rPr lang="de-DE" sz="2100" spc="-10" dirty="0" smtClean="0">
                <a:latin typeface="Arial"/>
                <a:cs typeface="Arial"/>
              </a:rPr>
              <a:t>; </a:t>
            </a:r>
            <a:r>
              <a:rPr lang="de-DE" sz="2100" b="1" spc="-10" dirty="0" err="1" smtClean="0">
                <a:latin typeface="Arial"/>
                <a:cs typeface="Arial"/>
              </a:rPr>
              <a:t>h.M</a:t>
            </a:r>
            <a:r>
              <a:rPr lang="de-DE" sz="2100" b="1" spc="-10" dirty="0" smtClean="0">
                <a:latin typeface="Arial"/>
                <a:cs typeface="Arial"/>
              </a:rPr>
              <a:t>.</a:t>
            </a:r>
            <a:r>
              <a:rPr lang="de-DE" sz="2100" spc="-10" dirty="0" smtClean="0">
                <a:latin typeface="Arial"/>
                <a:cs typeface="Arial"/>
              </a:rPr>
              <a:t>: Festsetzung der Kosten der Ersatzvornahme ist </a:t>
            </a:r>
            <a:r>
              <a:rPr lang="de-DE" sz="2100" u="sng" spc="-10" dirty="0" smtClean="0">
                <a:latin typeface="Arial"/>
                <a:cs typeface="Arial"/>
              </a:rPr>
              <a:t>nicht</a:t>
            </a:r>
            <a:r>
              <a:rPr lang="de-DE" sz="2100" spc="-10" dirty="0" smtClean="0">
                <a:latin typeface="Arial"/>
                <a:cs typeface="Arial"/>
              </a:rPr>
              <a:t> (mehr) Teil des Vollstreckungsverfahrens</a:t>
            </a:r>
            <a:r>
              <a:rPr sz="2100" spc="-10" dirty="0" smtClean="0">
                <a:latin typeface="Arial"/>
                <a:cs typeface="Arial"/>
              </a:rPr>
              <a:t>)</a:t>
            </a:r>
            <a:endParaRPr lang="de-DE" sz="2100" spc="-10" dirty="0" smtClean="0">
              <a:latin typeface="Arial"/>
              <a:cs typeface="Arial"/>
            </a:endParaRPr>
          </a:p>
          <a:p>
            <a:pPr marL="627063" marR="9525" lvl="1">
              <a:lnSpc>
                <a:spcPct val="150200"/>
              </a:lnSpc>
              <a:spcBef>
                <a:spcPts val="5"/>
              </a:spcBef>
              <a:tabLst>
                <a:tab pos="1274445" algn="l"/>
              </a:tabLst>
            </a:pPr>
            <a:r>
              <a:rPr lang="de-DE" sz="2100" dirty="0" smtClean="0">
                <a:latin typeface="Arial"/>
                <a:cs typeface="Arial"/>
              </a:rPr>
              <a:t>→ bei Kosten der Ersatzvornahme nicht einschlägig: § 80 II 1 Nr. 1 VwGO</a:t>
            </a:r>
          </a:p>
          <a:p>
            <a:pPr marL="627063" marR="9525" lvl="1">
              <a:lnSpc>
                <a:spcPct val="150200"/>
              </a:lnSpc>
              <a:spcBef>
                <a:spcPts val="5"/>
              </a:spcBef>
              <a:tabLst>
                <a:tab pos="1274445" algn="l"/>
              </a:tabLst>
            </a:pPr>
            <a:r>
              <a:rPr lang="de-DE" sz="2100" dirty="0" smtClean="0">
                <a:latin typeface="Arial"/>
                <a:cs typeface="Arial"/>
              </a:rPr>
              <a:t>→ Begründetheit (-)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79" y="1281286"/>
            <a:ext cx="9528175" cy="2428875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644525" indent="-631825">
              <a:lnSpc>
                <a:spcPct val="100000"/>
              </a:lnSpc>
              <a:spcBef>
                <a:spcPts val="1360"/>
              </a:spcBef>
              <a:buAutoNum type="arabicPeriod" startAt="2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Suspendierungsantrag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(Hilfsantrag)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obj.</a:t>
            </a:r>
            <a:r>
              <a:rPr sz="2100" spc="-1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Antragshäufung: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44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 analog (gleichzeitig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entscheidungsreif)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innerprozessuale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Bedingung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eingetreten: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Hauptantrag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erfolglos</a:t>
            </a:r>
            <a:endParaRPr sz="2100" dirty="0">
              <a:latin typeface="Arial"/>
              <a:cs typeface="Arial"/>
            </a:endParaRPr>
          </a:p>
          <a:p>
            <a:pPr marL="644525" lvl="1" indent="-631825">
              <a:lnSpc>
                <a:spcPct val="100000"/>
              </a:lnSpc>
              <a:spcBef>
                <a:spcPts val="1270"/>
              </a:spcBef>
              <a:buAutoNum type="alphaLcParenR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Zulässigkeit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spc="-25" dirty="0">
                <a:latin typeface="Arial"/>
                <a:cs typeface="Arial"/>
              </a:rPr>
              <a:t>(+)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122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I,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88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VwGO: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1,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1.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Alt.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(AO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 aufschieb.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Wirkung)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3700" y="962025"/>
            <a:ext cx="9502775" cy="6209392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  <a:tabLst>
                <a:tab pos="644525" algn="l"/>
              </a:tabLst>
            </a:pPr>
            <a:r>
              <a:rPr sz="2100" spc="-25" dirty="0">
                <a:latin typeface="Arial"/>
                <a:cs typeface="Arial"/>
              </a:rPr>
              <a:t>b)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Begründetheit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-25" dirty="0">
                <a:latin typeface="Arial"/>
                <a:cs typeface="Arial"/>
              </a:rPr>
              <a:t> </a:t>
            </a:r>
            <a:endParaRPr sz="2100" dirty="0" smtClean="0">
              <a:latin typeface="Arial"/>
              <a:cs typeface="Arial"/>
            </a:endParaRPr>
          </a:p>
          <a:p>
            <a:pPr marL="984250" indent="-341313">
              <a:lnSpc>
                <a:spcPct val="100000"/>
              </a:lnSpc>
              <a:spcBef>
                <a:spcPts val="1260"/>
              </a:spcBef>
            </a:pPr>
            <a:r>
              <a:rPr sz="2100" dirty="0" smtClean="0">
                <a:latin typeface="Arial"/>
                <a:cs typeface="Arial"/>
              </a:rPr>
              <a:t>→</a:t>
            </a:r>
            <a:r>
              <a:rPr sz="2100" spc="-145" dirty="0" smtClean="0">
                <a:latin typeface="Arial"/>
                <a:cs typeface="Arial"/>
              </a:rPr>
              <a:t> </a:t>
            </a:r>
            <a:r>
              <a:rPr lang="de-DE" sz="2100" spc="-145" dirty="0" smtClean="0">
                <a:latin typeface="Arial"/>
                <a:cs typeface="Arial"/>
              </a:rPr>
              <a:t>(+), wenn </a:t>
            </a:r>
            <a:r>
              <a:rPr sz="2100" dirty="0" err="1" smtClean="0">
                <a:latin typeface="Arial"/>
                <a:cs typeface="Arial"/>
              </a:rPr>
              <a:t>Aussetzungsinteresse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der</a:t>
            </a:r>
            <a:r>
              <a:rPr sz="2100" spc="-130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t.</a:t>
            </a:r>
            <a:r>
              <a:rPr sz="2100" spc="-40" dirty="0" smtClean="0">
                <a:latin typeface="Arial"/>
                <a:cs typeface="Arial"/>
              </a:rPr>
              <a:t> </a:t>
            </a:r>
            <a:r>
              <a:rPr lang="de-DE" sz="2100" spc="-40" dirty="0" smtClean="0">
                <a:latin typeface="Arial"/>
                <a:cs typeface="Arial"/>
              </a:rPr>
              <a:t>das</a:t>
            </a:r>
            <a:r>
              <a:rPr sz="2100" spc="25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öff</a:t>
            </a:r>
            <a:r>
              <a:rPr sz="2100" dirty="0" smtClean="0">
                <a:latin typeface="Arial"/>
                <a:cs typeface="Arial"/>
              </a:rPr>
              <a:t>.</a:t>
            </a:r>
            <a:r>
              <a:rPr sz="2100" spc="-40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Interesse</a:t>
            </a:r>
            <a:r>
              <a:rPr sz="2100" spc="-15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an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s.</a:t>
            </a:r>
            <a:r>
              <a:rPr sz="2100" spc="-40" dirty="0" smtClean="0">
                <a:latin typeface="Arial"/>
                <a:cs typeface="Arial"/>
              </a:rPr>
              <a:t> </a:t>
            </a:r>
            <a:r>
              <a:rPr sz="2100" spc="-25" dirty="0" smtClean="0">
                <a:latin typeface="Arial"/>
                <a:cs typeface="Arial"/>
              </a:rPr>
              <a:t>V.</a:t>
            </a:r>
            <a:r>
              <a:rPr lang="de-DE" sz="2100" spc="-25" dirty="0" smtClean="0">
                <a:latin typeface="Arial"/>
                <a:cs typeface="Arial"/>
              </a:rPr>
              <a:t> überwiegt</a:t>
            </a:r>
            <a:endParaRPr sz="2100" dirty="0" smtClean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 smtClean="0">
                <a:latin typeface="Arial"/>
                <a:cs typeface="Arial"/>
              </a:rPr>
              <a:t>→</a:t>
            </a:r>
            <a:r>
              <a:rPr sz="2100" spc="-40" dirty="0" smtClean="0">
                <a:latin typeface="Arial"/>
                <a:cs typeface="Arial"/>
              </a:rPr>
              <a:t> </a:t>
            </a:r>
            <a:r>
              <a:rPr lang="de-DE" sz="2100" spc="-40" dirty="0" smtClean="0">
                <a:latin typeface="Arial"/>
                <a:cs typeface="Arial"/>
              </a:rPr>
              <a:t>hier (nur) maßgeblich: Erfolgsaussichten in der Hauptsache</a:t>
            </a: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lang="de-DE" sz="2100" spc="-40" dirty="0" err="1" smtClean="0">
                <a:latin typeface="Arial"/>
                <a:cs typeface="Arial"/>
              </a:rPr>
              <a:t>aa</a:t>
            </a:r>
            <a:r>
              <a:rPr lang="de-DE" sz="2100" spc="-40" dirty="0" smtClean="0">
                <a:latin typeface="Arial"/>
                <a:cs typeface="Arial"/>
              </a:rPr>
              <a:t>) Sachentscheidungsvoraussetzungen Anfechtungsklage (+), s.o.</a:t>
            </a:r>
            <a:endParaRPr sz="2100" dirty="0">
              <a:latin typeface="Arial"/>
              <a:cs typeface="Arial"/>
            </a:endParaRPr>
          </a:p>
          <a:p>
            <a:pPr marL="627063">
              <a:lnSpc>
                <a:spcPct val="100000"/>
              </a:lnSpc>
              <a:spcBef>
                <a:spcPts val="1270"/>
              </a:spcBef>
              <a:tabLst>
                <a:tab pos="644525" algn="l"/>
              </a:tabLst>
            </a:pPr>
            <a:r>
              <a:rPr lang="de-DE" sz="210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bb</a:t>
            </a:r>
            <a:r>
              <a:rPr lang="de-DE" sz="210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) Begründetheit Anfechtungsklage</a:t>
            </a:r>
          </a:p>
          <a:p>
            <a:pPr marL="12700">
              <a:lnSpc>
                <a:spcPct val="100000"/>
              </a:lnSpc>
              <a:spcBef>
                <a:spcPts val="1270"/>
              </a:spcBef>
              <a:tabLst>
                <a:tab pos="644525" algn="l"/>
              </a:tabLst>
            </a:pPr>
            <a:endParaRPr lang="de-DE" sz="2100" u="sng" dirty="0">
              <a:uFill>
                <a:solidFill>
                  <a:srgbClr val="000000"/>
                </a:solidFill>
              </a:uFill>
              <a:latin typeface="Arial"/>
              <a:cs typeface="Arial"/>
            </a:endParaRPr>
          </a:p>
          <a:p>
            <a:pPr marL="627063">
              <a:lnSpc>
                <a:spcPct val="100000"/>
              </a:lnSpc>
              <a:spcBef>
                <a:spcPts val="1270"/>
              </a:spcBef>
              <a:tabLst>
                <a:tab pos="644525" algn="l"/>
              </a:tabLst>
            </a:pPr>
            <a:r>
              <a:rPr lang="de-DE" sz="2100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(1) </a:t>
            </a:r>
            <a:r>
              <a:rPr sz="2100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RGL</a:t>
            </a:r>
            <a:r>
              <a:rPr sz="2100" u="sng" spc="-10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de-DE" sz="2100" u="sng" spc="-10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Kostenbescheid</a:t>
            </a:r>
            <a:endParaRPr sz="2100" dirty="0">
              <a:latin typeface="Arial"/>
              <a:cs typeface="Arial"/>
            </a:endParaRPr>
          </a:p>
          <a:p>
            <a:pPr marL="1079500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 I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 </a:t>
            </a:r>
            <a:r>
              <a:rPr sz="2100" dirty="0" err="1" smtClean="0">
                <a:latin typeface="Arial"/>
                <a:cs typeface="Arial"/>
              </a:rPr>
              <a:t>VwVfG</a:t>
            </a:r>
            <a:r>
              <a:rPr lang="de-DE" sz="2100" dirty="0" smtClean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Bln</a:t>
            </a:r>
            <a:r>
              <a:rPr sz="2100" dirty="0">
                <a:latin typeface="Arial"/>
                <a:cs typeface="Arial"/>
              </a:rPr>
              <a:t>, §§ </a:t>
            </a:r>
            <a:r>
              <a:rPr lang="de-DE" sz="2100" dirty="0" smtClean="0">
                <a:latin typeface="Arial"/>
                <a:cs typeface="Arial"/>
              </a:rPr>
              <a:t>19, </a:t>
            </a:r>
            <a:r>
              <a:rPr sz="2100" dirty="0" smtClean="0">
                <a:latin typeface="Arial"/>
                <a:cs typeface="Arial"/>
              </a:rPr>
              <a:t>6</a:t>
            </a:r>
            <a:r>
              <a:rPr sz="2100" dirty="0">
                <a:latin typeface="Arial"/>
                <a:cs typeface="Arial"/>
              </a:rPr>
              <a:t>,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10</a:t>
            </a:r>
            <a:r>
              <a:rPr lang="de-DE" sz="2100" dirty="0" smtClean="0">
                <a:latin typeface="Arial"/>
                <a:cs typeface="Arial"/>
              </a:rPr>
              <a:t> </a:t>
            </a:r>
            <a:r>
              <a:rPr sz="2100" spc="-20" dirty="0" err="1" smtClean="0">
                <a:latin typeface="Arial"/>
                <a:cs typeface="Arial"/>
              </a:rPr>
              <a:t>VwVG</a:t>
            </a:r>
            <a:endParaRPr lang="de-DE" sz="2100" spc="-20" dirty="0" smtClean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lang="de-DE" sz="2100" u="sng" spc="-20" dirty="0" smtClean="0">
                <a:latin typeface="Arial"/>
                <a:cs typeface="Arial"/>
              </a:rPr>
              <a:t>(2) formelle </a:t>
            </a:r>
            <a:r>
              <a:rPr lang="de-DE" sz="2100" u="sng" spc="-20" dirty="0" err="1" smtClean="0">
                <a:latin typeface="Arial"/>
                <a:cs typeface="Arial"/>
              </a:rPr>
              <a:t>Rm</a:t>
            </a:r>
            <a:r>
              <a:rPr lang="de-DE" sz="2100" u="sng" spc="-20" dirty="0" smtClean="0">
                <a:latin typeface="Arial"/>
                <a:cs typeface="Arial"/>
              </a:rPr>
              <a:t>. Kostenbescheid</a:t>
            </a:r>
          </a:p>
          <a:p>
            <a:pPr marL="1536700" indent="-457200">
              <a:lnSpc>
                <a:spcPct val="100000"/>
              </a:lnSpc>
              <a:spcBef>
                <a:spcPts val="1260"/>
              </a:spcBef>
              <a:buAutoNum type="alphaLcParenBoth"/>
            </a:pPr>
            <a:r>
              <a:rPr lang="de-DE" sz="2100" spc="-20" dirty="0" smtClean="0">
                <a:latin typeface="Arial"/>
                <a:cs typeface="Arial"/>
              </a:rPr>
              <a:t>Zuständigkeit (+)</a:t>
            </a:r>
          </a:p>
          <a:p>
            <a:pPr marL="1536700" indent="-457200">
              <a:lnSpc>
                <a:spcPct val="100000"/>
              </a:lnSpc>
              <a:spcBef>
                <a:spcPts val="1260"/>
              </a:spcBef>
              <a:buAutoNum type="alphaLcParenBoth"/>
            </a:pPr>
            <a:r>
              <a:rPr lang="de-DE" sz="2100" spc="-20" dirty="0" smtClean="0">
                <a:latin typeface="Arial"/>
                <a:cs typeface="Arial"/>
              </a:rPr>
              <a:t>Verfahren: § 28 II Nr. 5 VwVfG (anders </a:t>
            </a:r>
            <a:r>
              <a:rPr lang="de-DE" sz="2100" spc="-20" dirty="0" err="1" smtClean="0">
                <a:latin typeface="Arial"/>
                <a:cs typeface="Arial"/>
              </a:rPr>
              <a:t>h.M</a:t>
            </a:r>
            <a:r>
              <a:rPr lang="de-DE" sz="2100" spc="-20" dirty="0" smtClean="0">
                <a:latin typeface="Arial"/>
                <a:cs typeface="Arial"/>
              </a:rPr>
              <a:t>.)</a:t>
            </a:r>
          </a:p>
          <a:p>
            <a:pPr marL="1536700" indent="-457200">
              <a:lnSpc>
                <a:spcPct val="100000"/>
              </a:lnSpc>
              <a:spcBef>
                <a:spcPts val="1260"/>
              </a:spcBef>
              <a:buAutoNum type="alphaLcParenBoth"/>
            </a:pPr>
            <a:r>
              <a:rPr lang="de-DE" sz="2100" spc="-20" dirty="0" smtClean="0">
                <a:latin typeface="Arial"/>
                <a:cs typeface="Arial"/>
              </a:rPr>
              <a:t>Form: §§ 10, 37 II VwVfG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3700" y="1495425"/>
            <a:ext cx="9502775" cy="4249881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lang="de-DE" sz="2100" u="sng" spc="-20" dirty="0" smtClean="0">
                <a:latin typeface="Arial"/>
                <a:cs typeface="Arial"/>
              </a:rPr>
              <a:t>(</a:t>
            </a:r>
            <a:r>
              <a:rPr lang="de-DE" sz="2100" u="sng" spc="-20" dirty="0">
                <a:latin typeface="Arial"/>
                <a:cs typeface="Arial"/>
              </a:rPr>
              <a:t>3</a:t>
            </a:r>
            <a:r>
              <a:rPr lang="de-DE" sz="2100" u="sng" spc="-20" dirty="0" smtClean="0">
                <a:latin typeface="Arial"/>
                <a:cs typeface="Arial"/>
              </a:rPr>
              <a:t>) materielle </a:t>
            </a:r>
            <a:r>
              <a:rPr lang="de-DE" sz="2100" u="sng" spc="-20" dirty="0" err="1" smtClean="0">
                <a:latin typeface="Arial"/>
                <a:cs typeface="Arial"/>
              </a:rPr>
              <a:t>Rm</a:t>
            </a:r>
            <a:r>
              <a:rPr lang="de-DE" sz="2100" u="sng" spc="-20" dirty="0" smtClean="0">
                <a:latin typeface="Arial"/>
                <a:cs typeface="Arial"/>
              </a:rPr>
              <a:t>. Kostenbescheid</a:t>
            </a:r>
          </a:p>
          <a:p>
            <a:pPr marL="1536700" indent="-457200">
              <a:lnSpc>
                <a:spcPct val="100000"/>
              </a:lnSpc>
              <a:spcBef>
                <a:spcPts val="1260"/>
              </a:spcBef>
              <a:buAutoNum type="alphaLcParenBoth"/>
            </a:pPr>
            <a:r>
              <a:rPr lang="de-DE" sz="2100" spc="-20" dirty="0" smtClean="0">
                <a:latin typeface="Arial"/>
                <a:cs typeface="Arial"/>
              </a:rPr>
              <a:t>Kostengrund = Ersatzvornahme</a:t>
            </a:r>
          </a:p>
          <a:p>
            <a:pPr marL="1524000">
              <a:lnSpc>
                <a:spcPct val="100000"/>
              </a:lnSpc>
              <a:spcBef>
                <a:spcPts val="1260"/>
              </a:spcBef>
              <a:tabLst>
                <a:tab pos="1524000" algn="l"/>
              </a:tabLst>
            </a:pPr>
            <a:r>
              <a:rPr lang="de-DE" sz="2100" dirty="0" smtClean="0">
                <a:latin typeface="Arial"/>
                <a:cs typeface="Arial"/>
              </a:rPr>
              <a:t>(</a:t>
            </a:r>
            <a:r>
              <a:rPr lang="de-DE" sz="2100" dirty="0" err="1" smtClean="0">
                <a:latin typeface="Arial"/>
                <a:cs typeface="Arial"/>
              </a:rPr>
              <a:t>aa</a:t>
            </a:r>
            <a:r>
              <a:rPr lang="de-DE" sz="2100" dirty="0" smtClean="0">
                <a:latin typeface="Arial"/>
                <a:cs typeface="Arial"/>
              </a:rPr>
              <a:t>) RGL</a:t>
            </a:r>
          </a:p>
          <a:p>
            <a:pPr marL="2406650" indent="-342900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</a:pP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§§ 10, 6 </a:t>
            </a:r>
            <a:r>
              <a:rPr lang="de-DE" sz="2100" dirty="0" err="1" smtClean="0">
                <a:latin typeface="Arial"/>
                <a:cs typeface="Arial"/>
                <a:sym typeface="Wingdings" panose="05000000000000000000" pitchFamily="2" charset="2"/>
              </a:rPr>
              <a:t>VwVG</a:t>
            </a:r>
            <a:endParaRPr lang="de-DE" sz="2100" dirty="0" smtClean="0">
              <a:latin typeface="Arial"/>
              <a:cs typeface="Arial"/>
              <a:sym typeface="Wingdings" panose="05000000000000000000" pitchFamily="2" charset="2"/>
            </a:endParaRPr>
          </a:p>
          <a:p>
            <a:pPr marL="1524000">
              <a:lnSpc>
                <a:spcPct val="100000"/>
              </a:lnSpc>
              <a:spcBef>
                <a:spcPts val="1260"/>
              </a:spcBef>
            </a:pP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(</a:t>
            </a:r>
            <a:r>
              <a:rPr lang="de-DE" sz="2100" dirty="0" err="1" smtClean="0">
                <a:latin typeface="Arial"/>
                <a:cs typeface="Arial"/>
                <a:sym typeface="Wingdings" panose="05000000000000000000" pitchFamily="2" charset="2"/>
              </a:rPr>
              <a:t>bb</a:t>
            </a: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) formelle </a:t>
            </a:r>
            <a:r>
              <a:rPr lang="de-DE" sz="2100" dirty="0" err="1" smtClean="0">
                <a:latin typeface="Arial"/>
                <a:cs typeface="Arial"/>
                <a:sym typeface="Wingdings" panose="05000000000000000000" pitchFamily="2" charset="2"/>
              </a:rPr>
              <a:t>Rm</a:t>
            </a: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. Ersatzvornahme</a:t>
            </a:r>
          </a:p>
          <a:p>
            <a:pPr marL="2578100" indent="-514350">
              <a:lnSpc>
                <a:spcPct val="100000"/>
              </a:lnSpc>
              <a:spcBef>
                <a:spcPts val="1260"/>
              </a:spcBef>
              <a:buAutoNum type="romanLcParenBoth"/>
            </a:pP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Zuständigkeit, § 7 </a:t>
            </a:r>
            <a:r>
              <a:rPr lang="de-DE" sz="2100" dirty="0" err="1" smtClean="0">
                <a:latin typeface="Arial"/>
                <a:cs typeface="Arial"/>
                <a:sym typeface="Wingdings" panose="05000000000000000000" pitchFamily="2" charset="2"/>
              </a:rPr>
              <a:t>VwVG</a:t>
            </a: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 (+)</a:t>
            </a:r>
          </a:p>
          <a:p>
            <a:pPr marL="2578100" indent="-514350">
              <a:lnSpc>
                <a:spcPct val="100000"/>
              </a:lnSpc>
              <a:spcBef>
                <a:spcPts val="1260"/>
              </a:spcBef>
              <a:buAutoNum type="romanLcParenBoth"/>
            </a:pP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Verfahren: § 28 II Nr. 5 VwVfG [wg. § 14 </a:t>
            </a:r>
            <a:r>
              <a:rPr lang="de-DE" sz="2100" dirty="0" err="1" smtClean="0">
                <a:latin typeface="Arial"/>
                <a:cs typeface="Arial"/>
                <a:sym typeface="Wingdings" panose="05000000000000000000" pitchFamily="2" charset="2"/>
              </a:rPr>
              <a:t>VwVG</a:t>
            </a: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 anwendbar]</a:t>
            </a:r>
          </a:p>
          <a:p>
            <a:pPr marL="2578100" indent="-514350">
              <a:lnSpc>
                <a:spcPct val="100000"/>
              </a:lnSpc>
              <a:spcBef>
                <a:spcPts val="1260"/>
              </a:spcBef>
              <a:buAutoNum type="romanLcParenBoth"/>
            </a:pP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Form (+)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760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3700" y="962025"/>
            <a:ext cx="9502775" cy="5709255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079500">
              <a:lnSpc>
                <a:spcPct val="100000"/>
              </a:lnSpc>
              <a:spcBef>
                <a:spcPts val="1260"/>
              </a:spcBef>
            </a:pPr>
            <a:r>
              <a:rPr lang="de-DE" sz="2100" dirty="0" smtClean="0">
                <a:latin typeface="Arial"/>
                <a:cs typeface="Arial"/>
              </a:rPr>
              <a:t>(cc) materielle </a:t>
            </a:r>
            <a:r>
              <a:rPr lang="de-DE" sz="2100" dirty="0" err="1" smtClean="0">
                <a:latin typeface="Arial"/>
                <a:cs typeface="Arial"/>
              </a:rPr>
              <a:t>Rm</a:t>
            </a:r>
            <a:r>
              <a:rPr lang="de-DE" sz="2100" dirty="0" smtClean="0">
                <a:latin typeface="Arial"/>
                <a:cs typeface="Arial"/>
              </a:rPr>
              <a:t>. Ersatzvornahme</a:t>
            </a:r>
          </a:p>
          <a:p>
            <a:pPr marL="1524000">
              <a:lnSpc>
                <a:spcPct val="100000"/>
              </a:lnSpc>
              <a:spcBef>
                <a:spcPts val="1260"/>
              </a:spcBef>
              <a:tabLst>
                <a:tab pos="1524000" algn="l"/>
              </a:tabLst>
            </a:pPr>
            <a:r>
              <a:rPr lang="de-DE" sz="2100" dirty="0" smtClean="0">
                <a:latin typeface="Arial"/>
                <a:cs typeface="Arial"/>
              </a:rPr>
              <a:t>(i) vollziehbarer </a:t>
            </a:r>
            <a:r>
              <a:rPr lang="de-DE" sz="2100" dirty="0" err="1" smtClean="0">
                <a:latin typeface="Arial"/>
                <a:cs typeface="Arial"/>
              </a:rPr>
              <a:t>GrundVA</a:t>
            </a:r>
            <a:r>
              <a:rPr lang="de-DE" sz="2100" dirty="0" smtClean="0">
                <a:latin typeface="Arial"/>
                <a:cs typeface="Arial"/>
              </a:rPr>
              <a:t>?</a:t>
            </a:r>
          </a:p>
          <a:p>
            <a:pPr marL="2406650" indent="-342900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</a:pPr>
            <a:r>
              <a:rPr lang="de-DE" sz="2100" dirty="0" smtClean="0">
                <a:latin typeface="Arial"/>
                <a:cs typeface="Arial"/>
              </a:rPr>
              <a:t>Nebenbestimmung 2.3 aus Baugenehmigung?</a:t>
            </a:r>
          </a:p>
          <a:p>
            <a:pPr marL="2406650" indent="-342900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</a:pPr>
            <a:r>
              <a:rPr lang="de-DE" sz="2100" dirty="0" smtClean="0">
                <a:latin typeface="Arial"/>
                <a:cs typeface="Arial"/>
              </a:rPr>
              <a:t>(P) Wirksamkeit </a:t>
            </a:r>
            <a:r>
              <a:rPr lang="de-DE" sz="2100" dirty="0" err="1" smtClean="0">
                <a:latin typeface="Arial"/>
                <a:cs typeface="Arial"/>
              </a:rPr>
              <a:t>ggü</a:t>
            </a:r>
            <a:r>
              <a:rPr lang="de-DE" sz="2100" dirty="0" smtClean="0">
                <a:latin typeface="Arial"/>
                <a:cs typeface="Arial"/>
              </a:rPr>
              <a:t>. </a:t>
            </a:r>
            <a:r>
              <a:rPr lang="de-DE" sz="2100" dirty="0" err="1" smtClean="0">
                <a:latin typeface="Arial"/>
                <a:cs typeface="Arial"/>
              </a:rPr>
              <a:t>ASt</a:t>
            </a:r>
            <a:r>
              <a:rPr lang="de-DE" sz="2100" dirty="0" smtClean="0">
                <a:latin typeface="Arial"/>
                <a:cs typeface="Arial"/>
              </a:rPr>
              <a:t>.?</a:t>
            </a:r>
          </a:p>
          <a:p>
            <a:pPr marL="2406650" indent="-342900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</a:pPr>
            <a:r>
              <a:rPr lang="de-DE" sz="2100" dirty="0" smtClean="0">
                <a:latin typeface="Arial"/>
                <a:cs typeface="Arial"/>
              </a:rPr>
              <a:t>Bekanntgabe </a:t>
            </a:r>
            <a:r>
              <a:rPr lang="de-DE" sz="2100" dirty="0" err="1" smtClean="0">
                <a:latin typeface="Arial"/>
                <a:cs typeface="Arial"/>
              </a:rPr>
              <a:t>ggü</a:t>
            </a:r>
            <a:r>
              <a:rPr lang="de-DE" sz="2100" dirty="0" smtClean="0">
                <a:latin typeface="Arial"/>
                <a:cs typeface="Arial"/>
              </a:rPr>
              <a:t>. Vater</a:t>
            </a:r>
          </a:p>
          <a:p>
            <a:pPr marL="2406650" indent="-342900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</a:pPr>
            <a:r>
              <a:rPr lang="de-DE" sz="2100" dirty="0" smtClean="0">
                <a:latin typeface="Arial"/>
                <a:cs typeface="Arial"/>
              </a:rPr>
              <a:t>„VA ad </a:t>
            </a:r>
            <a:r>
              <a:rPr lang="de-DE" sz="2100" dirty="0" err="1" smtClean="0">
                <a:latin typeface="Arial"/>
                <a:cs typeface="Arial"/>
              </a:rPr>
              <a:t>rem</a:t>
            </a:r>
            <a:r>
              <a:rPr lang="de-DE" sz="2100" dirty="0" smtClean="0">
                <a:latin typeface="Arial"/>
                <a:cs typeface="Arial"/>
              </a:rPr>
              <a:t>“</a:t>
            </a:r>
          </a:p>
          <a:p>
            <a:pPr marL="2406650" indent="-342900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</a:pPr>
            <a:r>
              <a:rPr lang="de-DE" sz="2100" dirty="0" err="1" smtClean="0">
                <a:latin typeface="Arial"/>
                <a:cs typeface="Arial"/>
              </a:rPr>
              <a:t>ASt</a:t>
            </a:r>
            <a:r>
              <a:rPr lang="de-DE" sz="2100" dirty="0" smtClean="0">
                <a:latin typeface="Arial"/>
                <a:cs typeface="Arial"/>
              </a:rPr>
              <a:t>. = Rechtsnachfolgerin, obwohl nicht Eigentümerin des Flurstückes 14, sondern 13; Grund: „Belastung“ haftete von vornherein Flurstück 13 an; Erbauseinandersetzungsvertrag daher unerheblich</a:t>
            </a:r>
          </a:p>
          <a:p>
            <a:pPr marL="2406650" indent="-342900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</a:pPr>
            <a:r>
              <a:rPr lang="de-DE" sz="2100" dirty="0" smtClean="0">
                <a:latin typeface="Arial"/>
                <a:cs typeface="Arial"/>
              </a:rPr>
              <a:t>vollziehbar, da bestandskräftig, § 6 I Alt. 1 </a:t>
            </a:r>
            <a:r>
              <a:rPr lang="de-DE" sz="2100" dirty="0" err="1" smtClean="0">
                <a:latin typeface="Arial"/>
                <a:cs typeface="Arial"/>
              </a:rPr>
              <a:t>VwVG</a:t>
            </a:r>
            <a:endParaRPr lang="de-DE" sz="2100" dirty="0" smtClean="0">
              <a:latin typeface="Arial"/>
              <a:cs typeface="Arial"/>
            </a:endParaRPr>
          </a:p>
          <a:p>
            <a:pPr marL="2406650" indent="-342900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</a:pPr>
            <a:r>
              <a:rPr lang="de-DE" sz="2100" dirty="0" smtClean="0">
                <a:latin typeface="Arial"/>
                <a:cs typeface="Arial"/>
              </a:rPr>
              <a:t>Frage nach </a:t>
            </a:r>
            <a:r>
              <a:rPr lang="de-DE" sz="2100" dirty="0" err="1" smtClean="0">
                <a:latin typeface="Arial"/>
                <a:cs typeface="Arial"/>
              </a:rPr>
              <a:t>Rm</a:t>
            </a:r>
            <a:r>
              <a:rPr lang="de-DE" sz="2100" dirty="0" smtClean="0">
                <a:latin typeface="Arial"/>
                <a:cs typeface="Arial"/>
              </a:rPr>
              <a:t>. der Nebenbestimmung daher unerheblich (aber </a:t>
            </a:r>
            <a:r>
              <a:rPr lang="de-DE" sz="2100" dirty="0" err="1" smtClean="0">
                <a:latin typeface="Arial"/>
                <a:cs typeface="Arial"/>
              </a:rPr>
              <a:t>bejahbar</a:t>
            </a:r>
            <a:r>
              <a:rPr lang="de-DE" sz="2100" dirty="0" smtClean="0">
                <a:latin typeface="Arial"/>
                <a:cs typeface="Arial"/>
              </a:rPr>
              <a:t>)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76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3700" y="962025"/>
            <a:ext cx="9502775" cy="6689011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524000">
              <a:lnSpc>
                <a:spcPct val="100000"/>
              </a:lnSpc>
              <a:spcBef>
                <a:spcPts val="1260"/>
              </a:spcBef>
              <a:tabLst>
                <a:tab pos="1524000" algn="l"/>
              </a:tabLst>
            </a:pPr>
            <a:r>
              <a:rPr lang="de-DE" sz="2100" dirty="0" smtClean="0">
                <a:latin typeface="Arial"/>
                <a:cs typeface="Arial"/>
              </a:rPr>
              <a:t>(</a:t>
            </a:r>
            <a:r>
              <a:rPr lang="de-DE" sz="2100" dirty="0">
                <a:latin typeface="Arial"/>
                <a:cs typeface="Arial"/>
              </a:rPr>
              <a:t>i</a:t>
            </a:r>
            <a:r>
              <a:rPr lang="de-DE" sz="2100" dirty="0" smtClean="0">
                <a:latin typeface="Arial"/>
                <a:cs typeface="Arial"/>
              </a:rPr>
              <a:t>i) ordnungsgemäße Androhung</a:t>
            </a:r>
          </a:p>
          <a:p>
            <a:pPr marL="2224088" indent="-342900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</a:pP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Androhung </a:t>
            </a:r>
            <a:r>
              <a:rPr lang="de-DE" sz="2100" dirty="0" err="1" smtClean="0">
                <a:latin typeface="Arial"/>
                <a:cs typeface="Arial"/>
                <a:sym typeface="Wingdings" panose="05000000000000000000" pitchFamily="2" charset="2"/>
              </a:rPr>
              <a:t>ggü</a:t>
            </a: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. Vater, Bestandskraft (+)</a:t>
            </a:r>
          </a:p>
          <a:p>
            <a:pPr marL="2224088" indent="-342900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</a:pP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(P) Rechtsnachfolge bzgl. Androhung?</a:t>
            </a:r>
          </a:p>
          <a:p>
            <a:pPr marL="2238375">
              <a:lnSpc>
                <a:spcPct val="100000"/>
              </a:lnSpc>
              <a:spcBef>
                <a:spcPts val="1260"/>
              </a:spcBef>
              <a:tabLst>
                <a:tab pos="2238375" algn="l"/>
              </a:tabLst>
            </a:pP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(-), da der Androhung Beugefunktion zukommt und sie daher </a:t>
            </a:r>
            <a:r>
              <a:rPr lang="de-DE" sz="2100" b="1" dirty="0" smtClean="0">
                <a:latin typeface="Arial"/>
                <a:cs typeface="Arial"/>
                <a:sym typeface="Wingdings" panose="05000000000000000000" pitchFamily="2" charset="2"/>
              </a:rPr>
              <a:t>personenbezogen</a:t>
            </a: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 (nicht: sachbezogen) ist, vgl. etwa § 13 VII </a:t>
            </a:r>
            <a:r>
              <a:rPr lang="de-DE" sz="2100" dirty="0" err="1" smtClean="0">
                <a:latin typeface="Arial"/>
                <a:cs typeface="Arial"/>
                <a:sym typeface="Wingdings" panose="05000000000000000000" pitchFamily="2" charset="2"/>
              </a:rPr>
              <a:t>VwVG</a:t>
            </a:r>
            <a:endParaRPr lang="de-DE" sz="2100" dirty="0" smtClean="0">
              <a:latin typeface="Arial"/>
              <a:cs typeface="Arial"/>
              <a:sym typeface="Wingdings" panose="05000000000000000000" pitchFamily="2" charset="2"/>
            </a:endParaRPr>
          </a:p>
          <a:p>
            <a:pPr marL="2224088" indent="-342900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</a:pP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wirksame Androhung (-)</a:t>
            </a:r>
          </a:p>
          <a:p>
            <a:pPr marL="2224088" indent="-342900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</a:pP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Entbehrlichkeit nach § 13 I </a:t>
            </a:r>
            <a:r>
              <a:rPr lang="de-DE" sz="2100" dirty="0" err="1" smtClean="0">
                <a:latin typeface="Arial"/>
                <a:cs typeface="Arial"/>
                <a:sym typeface="Wingdings" panose="05000000000000000000" pitchFamily="2" charset="2"/>
              </a:rPr>
              <a:t>iVm</a:t>
            </a: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 § 6 II </a:t>
            </a:r>
            <a:r>
              <a:rPr lang="de-DE" sz="2100" dirty="0" err="1" smtClean="0">
                <a:latin typeface="Arial"/>
                <a:cs typeface="Arial"/>
                <a:sym typeface="Wingdings" panose="05000000000000000000" pitchFamily="2" charset="2"/>
              </a:rPr>
              <a:t>VwVG</a:t>
            </a: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 (-)</a:t>
            </a:r>
          </a:p>
          <a:p>
            <a:pPr marL="1524000">
              <a:lnSpc>
                <a:spcPct val="100000"/>
              </a:lnSpc>
              <a:spcBef>
                <a:spcPts val="1260"/>
              </a:spcBef>
            </a:pP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(iii) „Heilung“ durch </a:t>
            </a:r>
            <a:r>
              <a:rPr lang="de-DE" sz="2100" b="1" dirty="0" smtClean="0">
                <a:latin typeface="Arial"/>
                <a:cs typeface="Arial"/>
                <a:sym typeface="Wingdings" panose="05000000000000000000" pitchFamily="2" charset="2"/>
              </a:rPr>
              <a:t>Festsetzung</a:t>
            </a: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?</a:t>
            </a:r>
          </a:p>
          <a:p>
            <a:pPr marL="2224088" indent="-342900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</a:pP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Festsetzung nach § 14 </a:t>
            </a:r>
            <a:r>
              <a:rPr lang="de-DE" sz="2100" dirty="0" err="1" smtClean="0">
                <a:latin typeface="Arial"/>
                <a:cs typeface="Arial"/>
                <a:sym typeface="Wingdings" panose="05000000000000000000" pitchFamily="2" charset="2"/>
              </a:rPr>
              <a:t>VwVG</a:t>
            </a: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 erforderlich, wenn nicht Fall des § 6 II </a:t>
            </a:r>
            <a:r>
              <a:rPr lang="de-DE" sz="2100" dirty="0" err="1" smtClean="0">
                <a:latin typeface="Arial"/>
                <a:cs typeface="Arial"/>
                <a:sym typeface="Wingdings" panose="05000000000000000000" pitchFamily="2" charset="2"/>
              </a:rPr>
              <a:t>VwVG</a:t>
            </a:r>
            <a:endParaRPr lang="de-DE" sz="2100" dirty="0" smtClean="0">
              <a:latin typeface="Arial"/>
              <a:cs typeface="Arial"/>
              <a:sym typeface="Wingdings" panose="05000000000000000000" pitchFamily="2" charset="2"/>
            </a:endParaRPr>
          </a:p>
          <a:p>
            <a:pPr marL="2224088" indent="-342900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</a:pP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hier: nur interner Vermerk</a:t>
            </a:r>
          </a:p>
          <a:p>
            <a:pPr marL="2224088" indent="-342900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</a:pP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nicht ausreichend, Festsetzung ist </a:t>
            </a:r>
            <a:r>
              <a:rPr lang="de-DE" sz="2100" b="1" dirty="0" smtClean="0">
                <a:latin typeface="Arial"/>
                <a:cs typeface="Arial"/>
                <a:sym typeface="Wingdings" panose="05000000000000000000" pitchFamily="2" charset="2"/>
              </a:rPr>
              <a:t>eigenständiger VA </a:t>
            </a: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und bedarf der Bekanntgabe, um wirksam zu werden</a:t>
            </a:r>
          </a:p>
          <a:p>
            <a:pPr marL="2224088" indent="-342900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</a:pPr>
            <a:endParaRPr lang="de-DE" sz="2100" dirty="0" smtClean="0">
              <a:latin typeface="Arial"/>
              <a:cs typeface="Arial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26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9900" y="1419225"/>
            <a:ext cx="9502775" cy="3270126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866900" indent="-342900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  <a:tabLst>
                <a:tab pos="1524000" algn="l"/>
              </a:tabLst>
            </a:pP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Kostengrund (-)</a:t>
            </a:r>
          </a:p>
          <a:p>
            <a:pPr marL="1611313" indent="-357188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  <a:tabLst>
                <a:tab pos="1524000" algn="l"/>
              </a:tabLst>
            </a:pP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Kostenbescheid materiell </a:t>
            </a:r>
            <a:r>
              <a:rPr lang="de-DE" sz="2100" dirty="0" err="1" smtClean="0">
                <a:latin typeface="Arial"/>
                <a:cs typeface="Arial"/>
                <a:sym typeface="Wingdings" panose="05000000000000000000" pitchFamily="2" charset="2"/>
              </a:rPr>
              <a:t>rw</a:t>
            </a: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.</a:t>
            </a:r>
          </a:p>
          <a:p>
            <a:pPr marL="1436688" indent="-357188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  <a:tabLst>
                <a:tab pos="1524000" algn="l"/>
              </a:tabLst>
            </a:pP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Anfechtungsklage begründet</a:t>
            </a:r>
          </a:p>
          <a:p>
            <a:pPr marL="1254125" indent="-357188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  <a:tabLst>
                <a:tab pos="1524000" algn="l"/>
              </a:tabLst>
            </a:pP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Aussetzungsinteresse überwiegt das öffentliche Interesse einer sofortigen Vollziehung</a:t>
            </a:r>
          </a:p>
          <a:p>
            <a:pPr marL="1079500" indent="-365125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  <a:tabLst>
                <a:tab pos="1524000" algn="l"/>
              </a:tabLst>
            </a:pPr>
            <a:r>
              <a:rPr lang="de-DE" sz="2100" dirty="0" smtClean="0">
                <a:latin typeface="Arial"/>
                <a:cs typeface="Arial"/>
                <a:sym typeface="Wingdings" panose="05000000000000000000" pitchFamily="2" charset="2"/>
              </a:rPr>
              <a:t>Antrag nach § 80 V 1 Alt. 1 VwGO begründet</a:t>
            </a:r>
          </a:p>
          <a:p>
            <a:pPr marL="2224088" indent="-342900">
              <a:lnSpc>
                <a:spcPct val="100000"/>
              </a:lnSpc>
              <a:spcBef>
                <a:spcPts val="1260"/>
              </a:spcBef>
              <a:buFont typeface="Wingdings" panose="05000000000000000000" pitchFamily="2" charset="2"/>
              <a:buChar char="à"/>
            </a:pPr>
            <a:endParaRPr lang="de-DE" sz="2100" dirty="0" smtClean="0">
              <a:latin typeface="Arial"/>
              <a:cs typeface="Arial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63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979" y="1441254"/>
            <a:ext cx="308927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4525" algn="l"/>
              </a:tabLst>
            </a:pPr>
            <a:r>
              <a:rPr b="0" u="none" spc="-25" dirty="0">
                <a:latin typeface="Arial"/>
                <a:cs typeface="Arial"/>
              </a:rPr>
              <a:t>3.</a:t>
            </a:r>
            <a:r>
              <a:rPr b="0" u="none" dirty="0">
                <a:latin typeface="Arial"/>
                <a:cs typeface="Arial"/>
              </a:rPr>
              <a:t>	</a:t>
            </a:r>
            <a:r>
              <a:rPr b="0" spc="-10" dirty="0">
                <a:latin typeface="Arial"/>
                <a:cs typeface="Arial"/>
              </a:rPr>
              <a:t>Rückzahlungsantrag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979" y="1759730"/>
            <a:ext cx="9765030" cy="4907754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644525" indent="-631825">
              <a:lnSpc>
                <a:spcPct val="100000"/>
              </a:lnSpc>
              <a:spcBef>
                <a:spcPts val="1370"/>
              </a:spcBef>
              <a:buAutoNum type="alphaLcParenR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Zulässigkeit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spc="-25" dirty="0">
                <a:latin typeface="Arial"/>
                <a:cs typeface="Arial"/>
              </a:rPr>
              <a:t>(+)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§§ 122 I,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88 VwGO: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 V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3</a:t>
            </a:r>
            <a:r>
              <a:rPr sz="2100" spc="-20" dirty="0">
                <a:latin typeface="Arial"/>
                <a:cs typeface="Arial"/>
              </a:rPr>
              <a:t> VwGO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VFBA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als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„Annexantrag“</a:t>
            </a:r>
            <a:r>
              <a:rPr sz="2100" spc="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lebt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von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Zulässigkeit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Suspendierungsantrags</a:t>
            </a:r>
            <a:endParaRPr sz="2100" dirty="0">
              <a:latin typeface="Arial"/>
              <a:cs typeface="Arial"/>
            </a:endParaRPr>
          </a:p>
          <a:p>
            <a:pPr marL="644525" indent="-631825">
              <a:lnSpc>
                <a:spcPct val="100000"/>
              </a:lnSpc>
              <a:spcBef>
                <a:spcPts val="1260"/>
              </a:spcBef>
              <a:buAutoNum type="alphaLcParenR" startAt="2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Begründetheit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-25" dirty="0">
                <a:latin typeface="Arial"/>
                <a:cs typeface="Arial"/>
              </a:rPr>
              <a:t> (+)</a:t>
            </a:r>
            <a:endParaRPr sz="2100" dirty="0">
              <a:latin typeface="Arial"/>
              <a:cs typeface="Arial"/>
            </a:endParaRPr>
          </a:p>
          <a:p>
            <a:pPr marL="644525" indent="-631825">
              <a:lnSpc>
                <a:spcPct val="100000"/>
              </a:lnSpc>
              <a:spcBef>
                <a:spcPts val="1270"/>
              </a:spcBef>
              <a:buAutoNum type="alphaLcParenR" startAt="27"/>
              <a:tabLst>
                <a:tab pos="644525" algn="l"/>
              </a:tabLst>
            </a:pPr>
            <a:r>
              <a:rPr sz="2100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AGL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-3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VFBA</a:t>
            </a:r>
            <a:r>
              <a:rPr sz="2100" u="none" spc="-15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(Ableitung</a:t>
            </a:r>
            <a:r>
              <a:rPr sz="2100" u="none" spc="-5" dirty="0">
                <a:latin typeface="Arial"/>
                <a:cs typeface="Arial"/>
              </a:rPr>
              <a:t> </a:t>
            </a:r>
            <a:r>
              <a:rPr sz="2100" u="none" spc="-10" dirty="0">
                <a:latin typeface="Arial"/>
                <a:cs typeface="Arial"/>
              </a:rPr>
              <a:t>str.)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Nachwirkung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GR,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1004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BGB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analog,</a:t>
            </a:r>
            <a:r>
              <a:rPr sz="2100" spc="-9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Art.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20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III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GG,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Gewohnheitsrecht</a:t>
            </a:r>
            <a:endParaRPr lang="de-DE" sz="2100" spc="-10" dirty="0" smtClean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lang="de-DE" sz="2100" dirty="0" smtClean="0">
                <a:latin typeface="Arial"/>
                <a:cs typeface="Arial"/>
              </a:rPr>
              <a:t>→ hier konkret ö-</a:t>
            </a:r>
            <a:r>
              <a:rPr lang="de-DE" sz="2100" dirty="0" err="1" smtClean="0">
                <a:latin typeface="Arial"/>
                <a:cs typeface="Arial"/>
              </a:rPr>
              <a:t>re</a:t>
            </a:r>
            <a:r>
              <a:rPr lang="de-DE" sz="2100" dirty="0" smtClean="0">
                <a:latin typeface="Arial"/>
                <a:cs typeface="Arial"/>
              </a:rPr>
              <a:t> Erstattungsanspruch</a:t>
            </a:r>
            <a:endParaRPr sz="2100" dirty="0">
              <a:latin typeface="Arial"/>
              <a:cs typeface="Arial"/>
            </a:endParaRPr>
          </a:p>
          <a:p>
            <a:pPr marL="644525" indent="-631825">
              <a:lnSpc>
                <a:spcPct val="100000"/>
              </a:lnSpc>
              <a:spcBef>
                <a:spcPts val="1275"/>
              </a:spcBef>
              <a:buAutoNum type="alphaLcParenR" startAt="28"/>
              <a:tabLst>
                <a:tab pos="644525" algn="l"/>
              </a:tabLst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Vorauss.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hoheitl.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Eingriff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in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subj.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öff.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Recht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zurechenbare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Folge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dauert </a:t>
            </a:r>
            <a:r>
              <a:rPr sz="2100" spc="-25" dirty="0">
                <a:latin typeface="Arial"/>
                <a:cs typeface="Arial"/>
              </a:rPr>
              <a:t>an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lang="de-DE" sz="2100" dirty="0" smtClean="0">
                <a:latin typeface="Arial"/>
                <a:cs typeface="Arial"/>
              </a:rPr>
              <a:t>andauernder rechtswidriger Zustand</a:t>
            </a:r>
            <a:r>
              <a:rPr sz="2100" spc="1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(Kostenbescheid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suspendiert)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3700" y="6677025"/>
            <a:ext cx="884618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4525" algn="l"/>
              </a:tabLst>
            </a:pPr>
            <a:r>
              <a:rPr sz="2100" spc="-25" dirty="0">
                <a:latin typeface="Arial"/>
                <a:cs typeface="Arial"/>
              </a:rPr>
              <a:t>cc)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RF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-5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Vollzugsfolgenbeseitigung,</a:t>
            </a:r>
            <a:r>
              <a:rPr sz="2100" u="none" spc="1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d.h.</a:t>
            </a:r>
            <a:r>
              <a:rPr sz="2100" u="none" spc="-7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vorläufige</a:t>
            </a:r>
            <a:r>
              <a:rPr sz="2100" u="none" spc="-1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Rückzahlung</a:t>
            </a:r>
            <a:r>
              <a:rPr sz="2100" u="none" spc="-1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(8.705</a:t>
            </a:r>
            <a:r>
              <a:rPr sz="2100" u="none" spc="-25" dirty="0">
                <a:latin typeface="Arial"/>
                <a:cs typeface="Arial"/>
              </a:rPr>
              <a:t> €)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45148" y="1340590"/>
            <a:ext cx="805688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Gesetzliche</a:t>
            </a:r>
            <a:r>
              <a:rPr sz="2100" b="1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Wertung:</a:t>
            </a:r>
            <a:r>
              <a:rPr sz="2100" b="1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öff.</a:t>
            </a:r>
            <a:r>
              <a:rPr sz="2100" b="1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Interesse</a:t>
            </a:r>
            <a:r>
              <a:rPr sz="2100" b="1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</a:t>
            </a:r>
            <a:r>
              <a:rPr sz="2100" b="1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der</a:t>
            </a:r>
            <a:r>
              <a:rPr sz="2100" b="1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s.</a:t>
            </a:r>
            <a:r>
              <a:rPr sz="2100" b="1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V.</a:t>
            </a:r>
            <a:r>
              <a:rPr sz="2100" b="1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(§</a:t>
            </a:r>
            <a:r>
              <a:rPr sz="2100" b="1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80</a:t>
            </a:r>
            <a:r>
              <a:rPr sz="2100" b="1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II</a:t>
            </a:r>
            <a:r>
              <a:rPr sz="2100" b="1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r>
              <a:rPr sz="2100" b="1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8590" y="1964245"/>
            <a:ext cx="9222910" cy="35676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4445" algn="ctr">
              <a:lnSpc>
                <a:spcPct val="100000"/>
              </a:lnSpc>
              <a:spcBef>
                <a:spcPts val="100"/>
              </a:spcBef>
            </a:pP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Nr.</a:t>
            </a:r>
            <a:r>
              <a:rPr sz="2100" b="1" u="sng" spc="-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de-DE" sz="2100" b="1" u="sng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3a</a:t>
            </a:r>
            <a:r>
              <a:rPr lang="de-DE" sz="2100" b="1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de-DE" sz="2100" spc="-5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(seit 2020)</a:t>
            </a:r>
            <a:endParaRPr sz="2100" dirty="0">
              <a:latin typeface="Arial"/>
              <a:cs typeface="Arial"/>
            </a:endParaRPr>
          </a:p>
          <a:p>
            <a:pPr marL="327660" marR="5080" indent="-315595">
              <a:lnSpc>
                <a:spcPct val="100000"/>
              </a:lnSpc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„</a:t>
            </a:r>
            <a:r>
              <a:rPr lang="de-DE" sz="2100" i="1" dirty="0">
                <a:latin typeface="Arial"/>
                <a:cs typeface="Arial"/>
              </a:rPr>
              <a:t>Widersprüche und Klagen Dritter </a:t>
            </a:r>
            <a:r>
              <a:rPr lang="de-DE" sz="2100" i="1" dirty="0" smtClean="0">
                <a:latin typeface="Arial"/>
                <a:cs typeface="Arial"/>
              </a:rPr>
              <a:t>gegen </a:t>
            </a:r>
            <a:r>
              <a:rPr lang="de-DE" sz="2100" i="1" dirty="0">
                <a:latin typeface="Arial"/>
                <a:cs typeface="Arial"/>
              </a:rPr>
              <a:t>Verwaltungsakte, die die Zulassung von Vorhaben betreffend </a:t>
            </a:r>
            <a:r>
              <a:rPr lang="de-DE" sz="2100" b="1" i="1" dirty="0">
                <a:latin typeface="Arial"/>
                <a:cs typeface="Arial"/>
              </a:rPr>
              <a:t>Bundesverkehrswege</a:t>
            </a:r>
            <a:r>
              <a:rPr lang="de-DE" sz="2100" i="1" dirty="0">
                <a:latin typeface="Arial"/>
                <a:cs typeface="Arial"/>
              </a:rPr>
              <a:t> und </a:t>
            </a:r>
            <a:r>
              <a:rPr lang="de-DE" sz="2100" b="1" i="1" dirty="0">
                <a:latin typeface="Arial"/>
                <a:cs typeface="Arial"/>
              </a:rPr>
              <a:t>Mobilfunknetze</a:t>
            </a:r>
            <a:r>
              <a:rPr lang="de-DE" sz="2100" i="1" dirty="0">
                <a:latin typeface="Arial"/>
                <a:cs typeface="Arial"/>
              </a:rPr>
              <a:t> zum Gegenstand haben und die nicht unter Nummer 3 </a:t>
            </a:r>
            <a:r>
              <a:rPr lang="de-DE" sz="2100" i="1" dirty="0" smtClean="0">
                <a:latin typeface="Arial"/>
                <a:cs typeface="Arial"/>
              </a:rPr>
              <a:t>fallen“</a:t>
            </a:r>
          </a:p>
          <a:p>
            <a:pPr marL="327660" marR="5080" indent="-315595">
              <a:lnSpc>
                <a:spcPct val="100000"/>
              </a:lnSpc>
            </a:pPr>
            <a:endParaRPr lang="de-DE" sz="2100" i="1" dirty="0" smtClean="0">
              <a:latin typeface="Arial"/>
              <a:cs typeface="Arial"/>
            </a:endParaRPr>
          </a:p>
          <a:p>
            <a:pPr marL="327660" marR="5080" indent="-315595">
              <a:lnSpc>
                <a:spcPct val="100000"/>
              </a:lnSpc>
            </a:pPr>
            <a:r>
              <a:rPr lang="de-DE" sz="2100" dirty="0" smtClean="0">
                <a:latin typeface="Arial"/>
                <a:cs typeface="Arial"/>
              </a:rPr>
              <a:t>→ Verschiebungen von § 80 II 1 Nr. 3 VwGO zu Nr. 3a durch Änderung mehrerer fachgesetzlicher Regelungen in 2023 (z.B. § 17e II FStrG, § 18e II AEG; zuvor „vordringlicher Bedarf“ für Entfall der </a:t>
            </a:r>
            <a:r>
              <a:rPr lang="de-DE" sz="2100" dirty="0" err="1" smtClean="0">
                <a:latin typeface="Arial"/>
                <a:cs typeface="Arial"/>
              </a:rPr>
              <a:t>aufsch</a:t>
            </a:r>
            <a:r>
              <a:rPr lang="de-DE" sz="2100" dirty="0" smtClean="0">
                <a:latin typeface="Arial"/>
                <a:cs typeface="Arial"/>
              </a:rPr>
              <a:t>. W. erforderlich)</a:t>
            </a:r>
          </a:p>
          <a:p>
            <a:pPr marL="327660" marR="5080" indent="-315595">
              <a:lnSpc>
                <a:spcPct val="100000"/>
              </a:lnSpc>
            </a:pPr>
            <a:endParaRPr lang="de-DE" sz="2100" i="1" dirty="0">
              <a:latin typeface="Arial"/>
              <a:cs typeface="Arial"/>
            </a:endParaRPr>
          </a:p>
          <a:p>
            <a:pPr marL="327660" marR="5080" indent="-315595">
              <a:lnSpc>
                <a:spcPct val="100000"/>
              </a:lnSpc>
            </a:pPr>
            <a:r>
              <a:rPr lang="de-DE" sz="2100" dirty="0" smtClean="0">
                <a:latin typeface="Arial"/>
                <a:cs typeface="Arial"/>
              </a:rPr>
              <a:t>→ nicht klausurrelevant</a:t>
            </a:r>
            <a:endParaRPr sz="2100" i="1" dirty="0">
              <a:latin typeface="Arial"/>
              <a:cs typeface="Arial"/>
            </a:endParaRPr>
          </a:p>
        </p:txBody>
      </p:sp>
      <p:pic>
        <p:nvPicPr>
          <p:cNvPr id="16" name="Grafik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1231" y="35736"/>
            <a:ext cx="2555339" cy="130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81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79" y="1281286"/>
            <a:ext cx="9753600" cy="4906471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  <a:tabLst>
                <a:tab pos="644525" algn="l"/>
              </a:tabLst>
            </a:pPr>
            <a:r>
              <a:rPr sz="2100" b="1" u="sng" spc="-10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Besonderheiten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„Beschluss“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(nicht: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„Im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Namen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 </a:t>
            </a:r>
            <a:r>
              <a:rPr sz="2100" spc="-10" dirty="0">
                <a:latin typeface="Arial"/>
                <a:cs typeface="Arial"/>
              </a:rPr>
              <a:t>Volkes“)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lang="de-DE" sz="2100" spc="-140" dirty="0" smtClean="0">
                <a:latin typeface="Arial"/>
                <a:cs typeface="Arial"/>
              </a:rPr>
              <a:t>"</a:t>
            </a:r>
            <a:r>
              <a:rPr sz="2100" dirty="0" smtClean="0">
                <a:latin typeface="Arial"/>
                <a:cs typeface="Arial"/>
              </a:rPr>
              <a:t>A</a:t>
            </a:r>
            <a:r>
              <a:rPr lang="de-DE" sz="2100" dirty="0" smtClean="0">
                <a:latin typeface="Arial"/>
                <a:cs typeface="Arial"/>
              </a:rPr>
              <a:t>S</a:t>
            </a:r>
            <a:r>
              <a:rPr sz="2100" dirty="0" smtClean="0">
                <a:latin typeface="Arial"/>
                <a:cs typeface="Arial"/>
              </a:rPr>
              <a:t>t.</a:t>
            </a:r>
            <a:r>
              <a:rPr lang="de-DE" sz="2100" dirty="0" smtClean="0">
                <a:latin typeface="Arial"/>
                <a:cs typeface="Arial"/>
              </a:rPr>
              <a:t>/AG/</a:t>
            </a:r>
            <a:r>
              <a:rPr sz="2100" spc="-10" dirty="0" err="1" smtClean="0">
                <a:latin typeface="Arial"/>
                <a:cs typeface="Arial"/>
              </a:rPr>
              <a:t>Verfahrensbevollmächtigte</a:t>
            </a:r>
            <a:r>
              <a:rPr lang="de-DE" sz="2100" spc="-10" dirty="0" smtClean="0">
                <a:latin typeface="Arial"/>
                <a:cs typeface="Arial"/>
              </a:rPr>
              <a:t>r“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 </a:t>
            </a:r>
            <a:r>
              <a:rPr lang="de-DE" sz="2100" dirty="0" smtClean="0">
                <a:latin typeface="Arial"/>
                <a:cs typeface="Arial"/>
              </a:rPr>
              <a:t>„hat das VG Berlin, 12. Kammer, am […] </a:t>
            </a:r>
            <a:r>
              <a:rPr sz="2100" i="1" spc="-10" dirty="0" err="1" smtClean="0">
                <a:latin typeface="Arial"/>
                <a:cs typeface="Arial"/>
              </a:rPr>
              <a:t>beschlossen</a:t>
            </a:r>
            <a:r>
              <a:rPr sz="2100" spc="-10" dirty="0">
                <a:latin typeface="Arial"/>
                <a:cs typeface="Arial"/>
              </a:rPr>
              <a:t>“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→ </a:t>
            </a:r>
            <a:r>
              <a:rPr sz="2100" spc="-10" dirty="0">
                <a:latin typeface="Arial"/>
                <a:cs typeface="Arial"/>
              </a:rPr>
              <a:t>Hauptsache: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-</a:t>
            </a:r>
            <a:r>
              <a:rPr sz="2100" spc="-10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Antrag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teilweise</a:t>
            </a:r>
            <a:r>
              <a:rPr sz="2100" spc="3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erfolgreich</a:t>
            </a:r>
            <a:endParaRPr sz="2100" dirty="0">
              <a:latin typeface="Arial"/>
              <a:cs typeface="Arial"/>
            </a:endParaRPr>
          </a:p>
          <a:p>
            <a:pPr marL="2685415">
              <a:lnSpc>
                <a:spcPct val="100000"/>
              </a:lnSpc>
              <a:spcBef>
                <a:spcPts val="1275"/>
              </a:spcBef>
            </a:pPr>
            <a:r>
              <a:rPr sz="2100" dirty="0">
                <a:latin typeface="Arial"/>
                <a:cs typeface="Arial"/>
              </a:rPr>
              <a:t>(bzgl.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Anordnung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aufschieb.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Wirkung und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Rückzahlung)</a:t>
            </a:r>
            <a:endParaRPr sz="2100" dirty="0">
              <a:latin typeface="Arial"/>
              <a:cs typeface="Arial"/>
            </a:endParaRPr>
          </a:p>
          <a:p>
            <a:pPr marL="2537460">
              <a:lnSpc>
                <a:spcPct val="100000"/>
              </a:lnSpc>
              <a:spcBef>
                <a:spcPts val="1260"/>
              </a:spcBef>
            </a:pPr>
            <a:r>
              <a:rPr sz="2100" dirty="0">
                <a:latin typeface="Arial"/>
                <a:cs typeface="Arial"/>
              </a:rPr>
              <a:t>-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 err="1" smtClean="0">
                <a:latin typeface="Arial"/>
                <a:cs typeface="Arial"/>
              </a:rPr>
              <a:t>i</a:t>
            </a:r>
            <a:r>
              <a:rPr sz="2100" dirty="0" smtClean="0">
                <a:latin typeface="Arial"/>
                <a:cs typeface="Arial"/>
              </a:rPr>
              <a:t>.</a:t>
            </a:r>
            <a:r>
              <a:rPr lang="de-DE" sz="2100" dirty="0" smtClean="0">
                <a:latin typeface="Arial"/>
                <a:cs typeface="Arial"/>
              </a:rPr>
              <a:t>Ü</a:t>
            </a:r>
            <a:r>
              <a:rPr sz="2100" dirty="0" smtClean="0">
                <a:latin typeface="Arial"/>
                <a:cs typeface="Arial"/>
              </a:rPr>
              <a:t>.</a:t>
            </a:r>
            <a:r>
              <a:rPr sz="2100" spc="-25" dirty="0" smtClean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Ablehnung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Kosten:</a:t>
            </a:r>
            <a:r>
              <a:rPr sz="2100" spc="-85" dirty="0">
                <a:latin typeface="Arial"/>
                <a:cs typeface="Arial"/>
              </a:rPr>
              <a:t> </a:t>
            </a:r>
            <a:r>
              <a:rPr sz="2100" spc="-10" dirty="0" smtClean="0">
                <a:latin typeface="Arial"/>
                <a:cs typeface="Arial"/>
              </a:rPr>
              <a:t>Quote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kein</a:t>
            </a:r>
            <a:r>
              <a:rPr sz="2100" spc="-7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Tenor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zur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vorläufigen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Vollstreckbarkeit</a:t>
            </a:r>
            <a:r>
              <a:rPr sz="2100" spc="-20" dirty="0">
                <a:latin typeface="Arial"/>
                <a:cs typeface="Arial"/>
              </a:rPr>
              <a:t> </a:t>
            </a:r>
            <a:endParaRPr lang="de-DE" sz="2100" spc="-20" dirty="0" smtClean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lang="de-DE" sz="2100" dirty="0" smtClean="0">
                <a:latin typeface="Arial"/>
                <a:cs typeface="Arial"/>
              </a:rPr>
              <a:t>→ Streitwertfestsetzung erlassen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7916" y="1281286"/>
            <a:ext cx="9308465" cy="487248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7660" marR="5080" indent="-315595">
              <a:lnSpc>
                <a:spcPct val="150200"/>
              </a:lnSpc>
              <a:spcBef>
                <a:spcPts val="95"/>
              </a:spcBef>
            </a:pPr>
            <a:r>
              <a:rPr lang="de-DE" sz="2100" b="1" u="sng" dirty="0" smtClean="0">
                <a:latin typeface="Arial"/>
                <a:cs typeface="Arial"/>
              </a:rPr>
              <a:t>Tenor:</a:t>
            </a:r>
          </a:p>
          <a:p>
            <a:pPr marL="327660" marR="5080" indent="-315595">
              <a:lnSpc>
                <a:spcPct val="150200"/>
              </a:lnSpc>
              <a:spcBef>
                <a:spcPts val="95"/>
              </a:spcBef>
            </a:pPr>
            <a:r>
              <a:rPr sz="2100" dirty="0" smtClean="0">
                <a:latin typeface="Arial"/>
                <a:cs typeface="Arial"/>
              </a:rPr>
              <a:t>→</a:t>
            </a:r>
            <a:r>
              <a:rPr sz="2100" spc="-40" dirty="0" smtClean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Die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aufschiebende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Wirkung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des</a:t>
            </a:r>
            <a:r>
              <a:rPr sz="2100" i="1" spc="-4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Widerspruchs</a:t>
            </a:r>
            <a:r>
              <a:rPr sz="2100" i="1" spc="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9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Antragstellerin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i="1" spc="-25" dirty="0">
                <a:latin typeface="Arial"/>
                <a:cs typeface="Arial"/>
              </a:rPr>
              <a:t>vom </a:t>
            </a:r>
            <a:r>
              <a:rPr sz="2100" i="1" dirty="0">
                <a:latin typeface="Arial"/>
                <a:cs typeface="Arial"/>
              </a:rPr>
              <a:t>15.3.2017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gegen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den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Kostenbescheid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des</a:t>
            </a:r>
            <a:r>
              <a:rPr sz="2100" i="1" spc="-9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Antragsgegners</a:t>
            </a:r>
            <a:r>
              <a:rPr sz="2100" i="1" spc="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vom</a:t>
            </a:r>
            <a:r>
              <a:rPr sz="2100" i="1" spc="-35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27.2.2017 </a:t>
            </a:r>
            <a:r>
              <a:rPr sz="2100" i="1" dirty="0">
                <a:latin typeface="Arial"/>
                <a:cs typeface="Arial"/>
              </a:rPr>
              <a:t>wird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angeordnet.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8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Antragsgegner wird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verpflichtet,</a:t>
            </a:r>
            <a:r>
              <a:rPr sz="2100" i="1" spc="-3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den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Kostenbetrag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i="1" spc="-25" dirty="0">
                <a:latin typeface="Arial"/>
                <a:cs typeface="Arial"/>
              </a:rPr>
              <a:t>der </a:t>
            </a:r>
            <a:r>
              <a:rPr sz="2100" i="1" dirty="0">
                <a:latin typeface="Arial"/>
                <a:cs typeface="Arial"/>
              </a:rPr>
              <a:t>Ersatzvornahme</a:t>
            </a:r>
            <a:r>
              <a:rPr sz="2100" i="1" spc="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in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Höhe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von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8.705,-</a:t>
            </a:r>
            <a:r>
              <a:rPr sz="2100" i="1" spc="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€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bis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zur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Entscheidung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in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Haupt- </a:t>
            </a:r>
            <a:r>
              <a:rPr sz="2100" i="1" dirty="0">
                <a:latin typeface="Arial"/>
                <a:cs typeface="Arial"/>
              </a:rPr>
              <a:t>sache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zurückzuzahlen.</a:t>
            </a:r>
            <a:r>
              <a:rPr sz="2100" i="1" spc="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Im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Übrigen</a:t>
            </a:r>
            <a:r>
              <a:rPr sz="2100" i="1" spc="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wird</a:t>
            </a:r>
            <a:r>
              <a:rPr sz="2100" i="1" spc="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9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Antrag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abgelehnt.</a:t>
            </a:r>
            <a:endParaRPr sz="2100" dirty="0">
              <a:latin typeface="Arial"/>
              <a:cs typeface="Arial"/>
            </a:endParaRPr>
          </a:p>
          <a:p>
            <a:pPr marL="327660" marR="744220" indent="-315595">
              <a:lnSpc>
                <a:spcPct val="150000"/>
              </a:lnSpc>
              <a:spcBef>
                <a:spcPts val="1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Die</a:t>
            </a:r>
            <a:r>
              <a:rPr sz="2100" i="1" spc="-8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Antragstellerin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trägt</a:t>
            </a:r>
            <a:r>
              <a:rPr sz="2100" i="1" spc="-3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ein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Viertel,</a:t>
            </a:r>
            <a:r>
              <a:rPr sz="2100" i="1" spc="-3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9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Antragsgegner</a:t>
            </a:r>
            <a:r>
              <a:rPr sz="2100" i="1" spc="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drei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Viertel</a:t>
            </a:r>
            <a:r>
              <a:rPr sz="2100" i="1" spc="-35" dirty="0">
                <a:latin typeface="Arial"/>
                <a:cs typeface="Arial"/>
              </a:rPr>
              <a:t> </a:t>
            </a:r>
            <a:r>
              <a:rPr sz="2100" i="1" spc="-25" dirty="0">
                <a:latin typeface="Arial"/>
                <a:cs typeface="Arial"/>
              </a:rPr>
              <a:t>der </a:t>
            </a:r>
            <a:r>
              <a:rPr sz="2100" i="1" dirty="0">
                <a:latin typeface="Arial"/>
                <a:cs typeface="Arial"/>
              </a:rPr>
              <a:t>Kosten</a:t>
            </a:r>
            <a:r>
              <a:rPr sz="2100" i="1" spc="-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des</a:t>
            </a:r>
            <a:r>
              <a:rPr sz="2100" i="1" spc="15" dirty="0">
                <a:latin typeface="Arial"/>
                <a:cs typeface="Arial"/>
              </a:rPr>
              <a:t> </a:t>
            </a:r>
            <a:r>
              <a:rPr sz="2100" i="1" spc="-10" dirty="0" err="1">
                <a:latin typeface="Arial"/>
                <a:cs typeface="Arial"/>
              </a:rPr>
              <a:t>Verfahrens</a:t>
            </a:r>
            <a:r>
              <a:rPr sz="2100" i="1" spc="-10" dirty="0" smtClean="0">
                <a:latin typeface="Arial"/>
                <a:cs typeface="Arial"/>
              </a:rPr>
              <a:t>.</a:t>
            </a:r>
            <a:endParaRPr lang="de-DE" sz="2100" i="1" spc="-10" dirty="0" smtClean="0">
              <a:latin typeface="Arial"/>
              <a:cs typeface="Arial"/>
            </a:endParaRPr>
          </a:p>
          <a:p>
            <a:pPr marL="327660" marR="744220" indent="-315595">
              <a:lnSpc>
                <a:spcPct val="150000"/>
              </a:lnSpc>
              <a:spcBef>
                <a:spcPts val="10"/>
              </a:spcBef>
            </a:pPr>
            <a:r>
              <a:rPr lang="de-DE" sz="2100" dirty="0" smtClean="0">
                <a:latin typeface="Arial"/>
                <a:cs typeface="Arial"/>
              </a:rPr>
              <a:t>→ [Streitwert: §§ 53 II Nr. 2, 52 I, II GKG </a:t>
            </a:r>
            <a:r>
              <a:rPr lang="de-DE" sz="2100" dirty="0" err="1" smtClean="0">
                <a:latin typeface="Arial"/>
                <a:cs typeface="Arial"/>
              </a:rPr>
              <a:t>iVm</a:t>
            </a:r>
            <a:r>
              <a:rPr lang="de-DE" sz="2100" dirty="0" smtClean="0">
                <a:latin typeface="Arial"/>
                <a:cs typeface="Arial"/>
              </a:rPr>
              <a:t> Nr. 1.5 Satz 1 des Streitwertkataloges für die Verwaltungsgerichtsbarkeit]  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35734"/>
            <a:ext cx="3176271" cy="1621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92095">
              <a:lnSpc>
                <a:spcPct val="100000"/>
              </a:lnSpc>
              <a:spcBef>
                <a:spcPts val="100"/>
              </a:spcBef>
            </a:pPr>
            <a:r>
              <a:rPr dirty="0"/>
              <a:t>§</a:t>
            </a:r>
            <a:r>
              <a:rPr spc="-25" dirty="0"/>
              <a:t> </a:t>
            </a:r>
            <a:r>
              <a:rPr dirty="0"/>
              <a:t>80a</a:t>
            </a:r>
            <a:r>
              <a:rPr spc="25" dirty="0"/>
              <a:t> </a:t>
            </a:r>
            <a:r>
              <a:rPr spc="-20" dirty="0"/>
              <a:t>VwGO</a:t>
            </a:r>
          </a:p>
        </p:txBody>
      </p:sp>
      <p:sp>
        <p:nvSpPr>
          <p:cNvPr id="3" name="object 3"/>
          <p:cNvSpPr/>
          <p:nvPr/>
        </p:nvSpPr>
        <p:spPr>
          <a:xfrm>
            <a:off x="2834627" y="1703831"/>
            <a:ext cx="5045075" cy="219710"/>
          </a:xfrm>
          <a:custGeom>
            <a:avLst/>
            <a:gdLst/>
            <a:ahLst/>
            <a:cxnLst/>
            <a:rect l="l" t="t" r="r" b="b"/>
            <a:pathLst>
              <a:path w="5045075" h="219710">
                <a:moveTo>
                  <a:pt x="5044452" y="175272"/>
                </a:moveTo>
                <a:lnTo>
                  <a:pt x="4946916" y="118884"/>
                </a:lnTo>
                <a:lnTo>
                  <a:pt x="4944846" y="152857"/>
                </a:lnTo>
                <a:lnTo>
                  <a:pt x="2523909" y="1828"/>
                </a:lnTo>
                <a:lnTo>
                  <a:pt x="2523744" y="0"/>
                </a:lnTo>
                <a:lnTo>
                  <a:pt x="98602" y="151384"/>
                </a:lnTo>
                <a:lnTo>
                  <a:pt x="96012" y="117360"/>
                </a:lnTo>
                <a:lnTo>
                  <a:pt x="0" y="173748"/>
                </a:lnTo>
                <a:lnTo>
                  <a:pt x="103632" y="217944"/>
                </a:lnTo>
                <a:lnTo>
                  <a:pt x="101219" y="185940"/>
                </a:lnTo>
                <a:lnTo>
                  <a:pt x="101130" y="184848"/>
                </a:lnTo>
                <a:lnTo>
                  <a:pt x="2517749" y="32588"/>
                </a:lnTo>
                <a:lnTo>
                  <a:pt x="2517648" y="35064"/>
                </a:lnTo>
                <a:lnTo>
                  <a:pt x="4942814" y="186436"/>
                </a:lnTo>
                <a:lnTo>
                  <a:pt x="4940820" y="219468"/>
                </a:lnTo>
                <a:lnTo>
                  <a:pt x="5015852" y="187464"/>
                </a:lnTo>
                <a:lnTo>
                  <a:pt x="5044452" y="1752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1392" y="1867868"/>
            <a:ext cx="985583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90160" algn="l"/>
              </a:tabLst>
            </a:pP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I:</a:t>
            </a:r>
            <a:r>
              <a:rPr sz="2100" b="1" u="sng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VA</a:t>
            </a:r>
            <a:r>
              <a:rPr sz="2100" b="1" u="sng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begünstigt</a:t>
            </a:r>
            <a:r>
              <a:rPr sz="2100" b="1" u="sng" spc="-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Adressat,</a:t>
            </a:r>
            <a:r>
              <a:rPr sz="2100" b="1" u="sng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belastet</a:t>
            </a:r>
            <a:r>
              <a:rPr sz="2100" b="1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3.</a:t>
            </a:r>
            <a:r>
              <a:rPr sz="2100" b="1" u="none" dirty="0">
                <a:latin typeface="Arial"/>
                <a:cs typeface="Arial"/>
              </a:rPr>
              <a:t>	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II:</a:t>
            </a:r>
            <a:r>
              <a:rPr sz="2100" b="1" u="sng" spc="-10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8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VA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belastet</a:t>
            </a:r>
            <a:r>
              <a:rPr sz="2100" b="1" u="sng" spc="-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Adressat,</a:t>
            </a:r>
            <a:r>
              <a:rPr sz="21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begünstigt</a:t>
            </a:r>
            <a:r>
              <a:rPr sz="2100" b="1" u="sng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3.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99635" y="2468333"/>
            <a:ext cx="2339975" cy="19488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</a:t>
            </a:r>
            <a:r>
              <a:rPr sz="2100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80a</a:t>
            </a:r>
            <a:r>
              <a:rPr sz="21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21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Nr.</a:t>
            </a:r>
            <a:r>
              <a:rPr sz="21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</a:t>
            </a:r>
            <a:r>
              <a:rPr sz="2100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327660" marR="207010" indent="-315595" algn="just">
              <a:lnSpc>
                <a:spcPct val="100000"/>
              </a:lnSpc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Antrag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d</a:t>
            </a:r>
            <a:r>
              <a:rPr sz="2100" spc="-15" dirty="0">
                <a:latin typeface="Arial"/>
                <a:cs typeface="Arial"/>
              </a:rPr>
              <a:t>e</a:t>
            </a:r>
            <a:r>
              <a:rPr sz="2100" dirty="0">
                <a:latin typeface="Arial"/>
                <a:cs typeface="Arial"/>
              </a:rPr>
              <a:t>s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be- </a:t>
            </a:r>
            <a:r>
              <a:rPr sz="2100" spc="-5" dirty="0">
                <a:latin typeface="Arial"/>
                <a:cs typeface="Arial"/>
              </a:rPr>
              <a:t>lasteten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Dritten</a:t>
            </a:r>
            <a:endParaRPr sz="2100" dirty="0">
              <a:latin typeface="Arial"/>
              <a:cs typeface="Arial"/>
            </a:endParaRPr>
          </a:p>
          <a:p>
            <a:pPr marL="327660" marR="120014" algn="just">
              <a:lnSpc>
                <a:spcPct val="100200"/>
              </a:lnSpc>
              <a:spcBef>
                <a:spcPts val="5"/>
              </a:spcBef>
            </a:pPr>
            <a:r>
              <a:rPr sz="2100" dirty="0">
                <a:latin typeface="Arial"/>
                <a:cs typeface="Arial"/>
              </a:rPr>
              <a:t>auf</a:t>
            </a:r>
            <a:r>
              <a:rPr sz="2100" spc="-1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Aussetzung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Vollziehung </a:t>
            </a:r>
            <a:r>
              <a:rPr sz="2100" dirty="0">
                <a:latin typeface="Arial"/>
                <a:cs typeface="Arial"/>
              </a:rPr>
              <a:t>(§ 80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IV</a:t>
            </a:r>
            <a:r>
              <a:rPr sz="2100" spc="-20" dirty="0">
                <a:latin typeface="Arial"/>
                <a:cs typeface="Arial"/>
              </a:rPr>
              <a:t> VwGO)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99635" y="4711706"/>
            <a:ext cx="2289175" cy="19488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7660" marR="5080" indent="-315595">
              <a:lnSpc>
                <a:spcPct val="100200"/>
              </a:lnSpc>
              <a:spcBef>
                <a:spcPts val="9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ggf.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einstweilige </a:t>
            </a:r>
            <a:r>
              <a:rPr sz="2100" dirty="0">
                <a:latin typeface="Arial"/>
                <a:cs typeface="Arial"/>
              </a:rPr>
              <a:t>Maßnahmen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zur </a:t>
            </a:r>
            <a:r>
              <a:rPr sz="2100" dirty="0">
                <a:latin typeface="Arial"/>
                <a:cs typeface="Arial"/>
              </a:rPr>
              <a:t>Sicherung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der </a:t>
            </a:r>
            <a:r>
              <a:rPr sz="2100" dirty="0">
                <a:latin typeface="Arial"/>
                <a:cs typeface="Arial"/>
              </a:rPr>
              <a:t>Rechte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be- </a:t>
            </a:r>
            <a:r>
              <a:rPr sz="2100" dirty="0">
                <a:latin typeface="Arial"/>
                <a:cs typeface="Arial"/>
              </a:rPr>
              <a:t>lasteten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Dritten </a:t>
            </a:r>
            <a:r>
              <a:rPr sz="2100" dirty="0">
                <a:latin typeface="Arial"/>
                <a:cs typeface="Arial"/>
              </a:rPr>
              <a:t>(z.B.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Baustopp)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62970" y="2468333"/>
            <a:ext cx="2332990" cy="4192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80a</a:t>
            </a:r>
            <a:r>
              <a:rPr sz="2100" u="sng" spc="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II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327660" marR="184785" indent="-315595" algn="just">
              <a:lnSpc>
                <a:spcPct val="100000"/>
              </a:lnSpc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Antrag des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be- </a:t>
            </a:r>
            <a:r>
              <a:rPr sz="2100" dirty="0">
                <a:latin typeface="Arial"/>
                <a:cs typeface="Arial"/>
              </a:rPr>
              <a:t>günstigten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Drit-</a:t>
            </a:r>
            <a:endParaRPr sz="2100" dirty="0">
              <a:latin typeface="Arial"/>
              <a:cs typeface="Arial"/>
            </a:endParaRPr>
          </a:p>
          <a:p>
            <a:pPr marL="327660" marR="306705" algn="just">
              <a:lnSpc>
                <a:spcPct val="100200"/>
              </a:lnSpc>
              <a:spcBef>
                <a:spcPts val="5"/>
              </a:spcBef>
            </a:pPr>
            <a:r>
              <a:rPr sz="2100" dirty="0">
                <a:latin typeface="Arial"/>
                <a:cs typeface="Arial"/>
              </a:rPr>
              <a:t>ten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</a:t>
            </a:r>
            <a:r>
              <a:rPr sz="2100" spc="-114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Anord- </a:t>
            </a:r>
            <a:r>
              <a:rPr sz="2100" dirty="0">
                <a:latin typeface="Arial"/>
                <a:cs typeface="Arial"/>
              </a:rPr>
              <a:t>nung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 s.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V. </a:t>
            </a:r>
            <a:r>
              <a:rPr sz="2100" dirty="0">
                <a:latin typeface="Arial"/>
                <a:cs typeface="Arial"/>
              </a:rPr>
              <a:t>(§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Nr.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50" dirty="0">
                <a:latin typeface="Arial"/>
                <a:cs typeface="Arial"/>
              </a:rPr>
              <a:t>4</a:t>
            </a:r>
            <a:endParaRPr sz="2100" dirty="0">
              <a:latin typeface="Arial"/>
              <a:cs typeface="Arial"/>
            </a:endParaRPr>
          </a:p>
          <a:p>
            <a:pPr marL="327660" marR="338455">
              <a:lnSpc>
                <a:spcPct val="100000"/>
              </a:lnSpc>
            </a:pPr>
            <a:r>
              <a:rPr sz="2100" dirty="0">
                <a:latin typeface="Arial"/>
                <a:cs typeface="Arial"/>
              </a:rPr>
              <a:t>VwGO),</a:t>
            </a:r>
            <a:r>
              <a:rPr sz="2100" spc="-7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wenn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belastete</a:t>
            </a:r>
            <a:endParaRPr sz="2100" dirty="0">
              <a:latin typeface="Arial"/>
              <a:cs typeface="Arial"/>
            </a:endParaRPr>
          </a:p>
          <a:p>
            <a:pPr marL="327660" marR="5080">
              <a:lnSpc>
                <a:spcPct val="100200"/>
              </a:lnSpc>
              <a:spcBef>
                <a:spcPts val="5"/>
              </a:spcBef>
            </a:pPr>
            <a:r>
              <a:rPr sz="2100" dirty="0">
                <a:latin typeface="Arial"/>
                <a:cs typeface="Arial"/>
              </a:rPr>
              <a:t>Adressat</a:t>
            </a:r>
            <a:r>
              <a:rPr sz="2100" spc="-20" dirty="0">
                <a:latin typeface="Arial"/>
                <a:cs typeface="Arial"/>
              </a:rPr>
              <a:t> einen </a:t>
            </a:r>
            <a:r>
              <a:rPr sz="2100" dirty="0">
                <a:latin typeface="Arial"/>
                <a:cs typeface="Arial"/>
              </a:rPr>
              <a:t>Rechtsbehelf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mit </a:t>
            </a:r>
            <a:r>
              <a:rPr sz="2100" dirty="0">
                <a:latin typeface="Arial"/>
                <a:cs typeface="Arial"/>
              </a:rPr>
              <a:t>aufsch.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Wirkung </a:t>
            </a:r>
            <a:r>
              <a:rPr sz="2100" dirty="0">
                <a:latin typeface="Arial"/>
                <a:cs typeface="Arial"/>
              </a:rPr>
              <a:t>(§ 80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VwGO)</a:t>
            </a:r>
            <a:endParaRPr sz="2100" dirty="0">
              <a:latin typeface="Arial"/>
              <a:cs typeface="Arial"/>
            </a:endParaRPr>
          </a:p>
          <a:p>
            <a:pPr marL="327660">
              <a:lnSpc>
                <a:spcPct val="100000"/>
              </a:lnSpc>
            </a:pPr>
            <a:r>
              <a:rPr sz="2100" dirty="0">
                <a:latin typeface="Arial"/>
                <a:cs typeface="Arial"/>
              </a:rPr>
              <a:t>eingelegt </a:t>
            </a:r>
            <a:r>
              <a:rPr sz="2100" spc="-25" dirty="0">
                <a:latin typeface="Arial"/>
                <a:cs typeface="Arial"/>
              </a:rPr>
              <a:t>hat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9708" y="2468333"/>
            <a:ext cx="2419350" cy="2268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</a:t>
            </a:r>
            <a:r>
              <a:rPr sz="2100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80a</a:t>
            </a:r>
            <a:r>
              <a:rPr sz="21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21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Nr.</a:t>
            </a:r>
            <a:r>
              <a:rPr sz="21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r>
              <a:rPr sz="2100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327660" marR="5080" indent="-315595">
              <a:lnSpc>
                <a:spcPct val="100000"/>
              </a:lnSpc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Antrag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be- </a:t>
            </a:r>
            <a:r>
              <a:rPr sz="2100" dirty="0">
                <a:latin typeface="Arial"/>
                <a:cs typeface="Arial"/>
              </a:rPr>
              <a:t>günstigten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Adres-</a:t>
            </a:r>
            <a:endParaRPr sz="2100" dirty="0">
              <a:latin typeface="Arial"/>
              <a:cs typeface="Arial"/>
            </a:endParaRPr>
          </a:p>
          <a:p>
            <a:pPr marL="327660" marR="125730">
              <a:lnSpc>
                <a:spcPct val="100000"/>
              </a:lnSpc>
              <a:spcBef>
                <a:spcPts val="10"/>
              </a:spcBef>
            </a:pPr>
            <a:r>
              <a:rPr sz="2100" dirty="0">
                <a:latin typeface="Arial"/>
                <a:cs typeface="Arial"/>
              </a:rPr>
              <a:t>saten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Anord- </a:t>
            </a:r>
            <a:r>
              <a:rPr sz="2100" dirty="0">
                <a:latin typeface="Arial"/>
                <a:cs typeface="Arial"/>
              </a:rPr>
              <a:t>nung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 s.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V.</a:t>
            </a:r>
            <a:endParaRPr sz="2100" dirty="0">
              <a:latin typeface="Arial"/>
              <a:cs typeface="Arial"/>
            </a:endParaRPr>
          </a:p>
          <a:p>
            <a:pPr marL="327660" marR="393065">
              <a:lnSpc>
                <a:spcPct val="100000"/>
              </a:lnSpc>
              <a:spcBef>
                <a:spcPts val="15"/>
              </a:spcBef>
            </a:pPr>
            <a:r>
              <a:rPr sz="2100" dirty="0">
                <a:latin typeface="Arial"/>
                <a:cs typeface="Arial"/>
              </a:rPr>
              <a:t>(§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Nr.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50" dirty="0">
                <a:latin typeface="Arial"/>
                <a:cs typeface="Arial"/>
              </a:rPr>
              <a:t>4 </a:t>
            </a:r>
            <a:r>
              <a:rPr sz="2100" spc="-10" dirty="0">
                <a:latin typeface="Arial"/>
                <a:cs typeface="Arial"/>
              </a:rPr>
              <a:t>VwGO)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74606" y="2468333"/>
            <a:ext cx="2225040" cy="19518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80</a:t>
            </a:r>
            <a:r>
              <a:rPr sz="2100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IV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327660" marR="108585" indent="-315595">
              <a:lnSpc>
                <a:spcPct val="100000"/>
              </a:lnSpc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Antrag des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be- </a:t>
            </a:r>
            <a:r>
              <a:rPr sz="2100" dirty="0">
                <a:latin typeface="Arial"/>
                <a:cs typeface="Arial"/>
              </a:rPr>
              <a:t>lasteten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Adres-</a:t>
            </a:r>
            <a:endParaRPr sz="2100" dirty="0">
              <a:latin typeface="Arial"/>
              <a:cs typeface="Arial"/>
            </a:endParaRPr>
          </a:p>
          <a:p>
            <a:pPr marL="327660" marR="180975">
              <a:lnSpc>
                <a:spcPct val="100200"/>
              </a:lnSpc>
              <a:spcBef>
                <a:spcPts val="5"/>
              </a:spcBef>
            </a:pPr>
            <a:r>
              <a:rPr sz="2100" dirty="0">
                <a:latin typeface="Arial"/>
                <a:cs typeface="Arial"/>
              </a:rPr>
              <a:t>saten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Aus- </a:t>
            </a:r>
            <a:r>
              <a:rPr sz="2100" dirty="0">
                <a:latin typeface="Arial"/>
                <a:cs typeface="Arial"/>
              </a:rPr>
              <a:t>setzung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der </a:t>
            </a:r>
            <a:r>
              <a:rPr sz="2100" spc="-10" dirty="0" err="1" smtClean="0">
                <a:latin typeface="Arial"/>
                <a:cs typeface="Arial"/>
              </a:rPr>
              <a:t>Vollziehung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991359" y="4675174"/>
            <a:ext cx="2433955" cy="16280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7660" marR="5080" indent="-315595">
              <a:lnSpc>
                <a:spcPct val="100200"/>
              </a:lnSpc>
              <a:spcBef>
                <a:spcPts val="9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nicht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explizit</a:t>
            </a:r>
            <a:r>
              <a:rPr sz="2100" spc="2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ge- </a:t>
            </a:r>
            <a:r>
              <a:rPr sz="2100" dirty="0">
                <a:latin typeface="Arial"/>
                <a:cs typeface="Arial"/>
              </a:rPr>
              <a:t>regelt,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aber §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80a </a:t>
            </a:r>
            <a:r>
              <a:rPr sz="2100" dirty="0">
                <a:latin typeface="Arial"/>
                <a:cs typeface="Arial"/>
              </a:rPr>
              <a:t>VwGO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ist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Ergän- </a:t>
            </a:r>
            <a:r>
              <a:rPr sz="2100" dirty="0">
                <a:latin typeface="Arial"/>
                <a:cs typeface="Arial"/>
              </a:rPr>
              <a:t>zung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zu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spc="-25" dirty="0" smtClean="0">
                <a:latin typeface="Arial"/>
                <a:cs typeface="Arial"/>
              </a:rPr>
              <a:t>80</a:t>
            </a:r>
            <a:r>
              <a:rPr lang="de-DE" sz="2100" spc="-25" dirty="0" smtClean="0">
                <a:latin typeface="Arial"/>
                <a:cs typeface="Arial"/>
              </a:rPr>
              <a:t> VwGO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886699" y="2229611"/>
            <a:ext cx="1888489" cy="207645"/>
          </a:xfrm>
          <a:custGeom>
            <a:avLst/>
            <a:gdLst/>
            <a:ahLst/>
            <a:cxnLst/>
            <a:rect l="l" t="t" r="r" b="b"/>
            <a:pathLst>
              <a:path w="1888489" h="207644">
                <a:moveTo>
                  <a:pt x="1888248" y="175272"/>
                </a:moveTo>
                <a:lnTo>
                  <a:pt x="1796808" y="108216"/>
                </a:lnTo>
                <a:lnTo>
                  <a:pt x="1791627" y="141884"/>
                </a:lnTo>
                <a:lnTo>
                  <a:pt x="944918" y="266"/>
                </a:lnTo>
                <a:lnTo>
                  <a:pt x="944880" y="0"/>
                </a:lnTo>
                <a:lnTo>
                  <a:pt x="944118" y="127"/>
                </a:lnTo>
                <a:lnTo>
                  <a:pt x="943368" y="0"/>
                </a:lnTo>
                <a:lnTo>
                  <a:pt x="943330" y="266"/>
                </a:lnTo>
                <a:lnTo>
                  <a:pt x="97167" y="142036"/>
                </a:lnTo>
                <a:lnTo>
                  <a:pt x="91440" y="108216"/>
                </a:lnTo>
                <a:lnTo>
                  <a:pt x="0" y="175272"/>
                </a:lnTo>
                <a:lnTo>
                  <a:pt x="108204" y="207276"/>
                </a:lnTo>
                <a:lnTo>
                  <a:pt x="103047" y="176796"/>
                </a:lnTo>
                <a:lnTo>
                  <a:pt x="102565" y="173939"/>
                </a:lnTo>
                <a:lnTo>
                  <a:pt x="944880" y="34556"/>
                </a:lnTo>
                <a:lnTo>
                  <a:pt x="1786661" y="174104"/>
                </a:lnTo>
                <a:lnTo>
                  <a:pt x="1781568" y="207276"/>
                </a:lnTo>
                <a:lnTo>
                  <a:pt x="1883168" y="176796"/>
                </a:lnTo>
                <a:lnTo>
                  <a:pt x="1888248" y="1752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31139" y="2228087"/>
            <a:ext cx="1894839" cy="207645"/>
          </a:xfrm>
          <a:custGeom>
            <a:avLst/>
            <a:gdLst/>
            <a:ahLst/>
            <a:cxnLst/>
            <a:rect l="l" t="t" r="r" b="b"/>
            <a:pathLst>
              <a:path w="1894840" h="207644">
                <a:moveTo>
                  <a:pt x="1894344" y="173748"/>
                </a:moveTo>
                <a:lnTo>
                  <a:pt x="1804428" y="108216"/>
                </a:lnTo>
                <a:lnTo>
                  <a:pt x="1798701" y="142036"/>
                </a:lnTo>
                <a:lnTo>
                  <a:pt x="950988" y="0"/>
                </a:lnTo>
                <a:lnTo>
                  <a:pt x="947928" y="16764"/>
                </a:lnTo>
                <a:lnTo>
                  <a:pt x="944892" y="0"/>
                </a:lnTo>
                <a:lnTo>
                  <a:pt x="97167" y="142036"/>
                </a:lnTo>
                <a:lnTo>
                  <a:pt x="91440" y="108216"/>
                </a:lnTo>
                <a:lnTo>
                  <a:pt x="0" y="173748"/>
                </a:lnTo>
                <a:lnTo>
                  <a:pt x="108204" y="207276"/>
                </a:lnTo>
                <a:lnTo>
                  <a:pt x="103047" y="176796"/>
                </a:lnTo>
                <a:lnTo>
                  <a:pt x="102565" y="173939"/>
                </a:lnTo>
                <a:lnTo>
                  <a:pt x="947928" y="34048"/>
                </a:lnTo>
                <a:lnTo>
                  <a:pt x="1793252" y="174180"/>
                </a:lnTo>
                <a:lnTo>
                  <a:pt x="1787664" y="207276"/>
                </a:lnTo>
                <a:lnTo>
                  <a:pt x="1884641" y="176796"/>
                </a:lnTo>
                <a:lnTo>
                  <a:pt x="1894344" y="1737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>
            <a:off x="2810255" y="1874520"/>
            <a:ext cx="5085715" cy="4780915"/>
            <a:chOff x="2810255" y="1874520"/>
            <a:chExt cx="5085715" cy="4780915"/>
          </a:xfrm>
        </p:grpSpPr>
        <p:sp>
          <p:nvSpPr>
            <p:cNvPr id="16" name="object 16"/>
            <p:cNvSpPr/>
            <p:nvPr/>
          </p:nvSpPr>
          <p:spPr>
            <a:xfrm>
              <a:off x="5364479" y="1874520"/>
              <a:ext cx="0" cy="4777740"/>
            </a:xfrm>
            <a:custGeom>
              <a:avLst/>
              <a:gdLst/>
              <a:ahLst/>
              <a:cxnLst/>
              <a:rect l="l" t="t" r="r" b="b"/>
              <a:pathLst>
                <a:path h="4777740">
                  <a:moveTo>
                    <a:pt x="0" y="0"/>
                  </a:moveTo>
                  <a:lnTo>
                    <a:pt x="0" y="4777740"/>
                  </a:lnTo>
                </a:path>
              </a:pathLst>
            </a:custGeom>
            <a:ln w="33528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879079" y="2481072"/>
              <a:ext cx="0" cy="4168140"/>
            </a:xfrm>
            <a:custGeom>
              <a:avLst/>
              <a:gdLst/>
              <a:ahLst/>
              <a:cxnLst/>
              <a:rect l="l" t="t" r="r" b="b"/>
              <a:pathLst>
                <a:path h="4168140">
                  <a:moveTo>
                    <a:pt x="0" y="0"/>
                  </a:moveTo>
                  <a:lnTo>
                    <a:pt x="0" y="4168140"/>
                  </a:lnTo>
                </a:path>
              </a:pathLst>
            </a:custGeom>
            <a:ln w="33528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827019" y="2488692"/>
              <a:ext cx="0" cy="4166870"/>
            </a:xfrm>
            <a:custGeom>
              <a:avLst/>
              <a:gdLst/>
              <a:ahLst/>
              <a:cxnLst/>
              <a:rect l="l" t="t" r="r" b="b"/>
              <a:pathLst>
                <a:path h="4166870">
                  <a:moveTo>
                    <a:pt x="0" y="0"/>
                  </a:moveTo>
                  <a:lnTo>
                    <a:pt x="0" y="4166616"/>
                  </a:lnTo>
                </a:path>
              </a:pathLst>
            </a:custGeom>
            <a:ln w="33528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9" name="Grafik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95" y="35736"/>
            <a:ext cx="3008176" cy="15360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86691" y="1340590"/>
            <a:ext cx="157480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</a:t>
            </a:r>
            <a:r>
              <a:rPr sz="2100" b="1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80a</a:t>
            </a:r>
            <a:r>
              <a:rPr sz="2100" b="1" u="sng" spc="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6979" y="5626089"/>
            <a:ext cx="9960610" cy="1181734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Bei §</a:t>
            </a:r>
            <a:r>
              <a:rPr sz="2100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80a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III</a:t>
            </a:r>
            <a:r>
              <a:rPr sz="21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1,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Nr.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</a:t>
            </a:r>
            <a:r>
              <a:rPr sz="2100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1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VG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verpflichtet</a:t>
            </a:r>
            <a:r>
              <a:rPr sz="2100" u="none" spc="30" dirty="0">
                <a:latin typeface="Arial"/>
                <a:cs typeface="Arial"/>
              </a:rPr>
              <a:t> </a:t>
            </a:r>
            <a:r>
              <a:rPr sz="2100" u="none" spc="-10" dirty="0">
                <a:latin typeface="Arial"/>
                <a:cs typeface="Arial"/>
              </a:rPr>
              <a:t>nur</a:t>
            </a:r>
            <a:r>
              <a:rPr sz="2100" u="none" spc="-12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Ag.</a:t>
            </a:r>
            <a:r>
              <a:rPr sz="2100" u="none" spc="-3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zu</a:t>
            </a:r>
            <a:r>
              <a:rPr sz="2100" u="none" spc="-10" dirty="0">
                <a:latin typeface="Arial"/>
                <a:cs typeface="Arial"/>
              </a:rPr>
              <a:t> Sicherungsmaßnahmen</a:t>
            </a:r>
            <a:endParaRPr sz="2100" dirty="0">
              <a:latin typeface="Arial"/>
              <a:cs typeface="Arial"/>
            </a:endParaRPr>
          </a:p>
          <a:p>
            <a:pPr marL="3872865">
              <a:lnSpc>
                <a:spcPct val="100000"/>
              </a:lnSpc>
              <a:spcBef>
                <a:spcPts val="755"/>
              </a:spcBef>
            </a:pPr>
            <a:r>
              <a:rPr sz="2100" dirty="0">
                <a:latin typeface="Arial"/>
                <a:cs typeface="Arial"/>
              </a:rPr>
              <a:t>(</a:t>
            </a:r>
            <a:r>
              <a:rPr sz="2100" dirty="0" smtClean="0">
                <a:latin typeface="Arial"/>
                <a:cs typeface="Arial"/>
              </a:rPr>
              <a:t>z</a:t>
            </a:r>
            <a:r>
              <a:rPr lang="de-DE" sz="2100" dirty="0" smtClean="0">
                <a:latin typeface="Arial"/>
                <a:cs typeface="Arial"/>
              </a:rPr>
              <a:t>.</a:t>
            </a:r>
            <a:r>
              <a:rPr sz="2100" dirty="0" smtClean="0">
                <a:latin typeface="Arial"/>
                <a:cs typeface="Arial"/>
              </a:rPr>
              <a:t>B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Baustopp),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d</a:t>
            </a:r>
            <a:r>
              <a:rPr lang="de-DE" sz="2100" dirty="0" smtClean="0">
                <a:latin typeface="Arial"/>
                <a:cs typeface="Arial"/>
              </a:rPr>
              <a:t>.</a:t>
            </a:r>
            <a:r>
              <a:rPr sz="2100" dirty="0" smtClean="0">
                <a:latin typeface="Arial"/>
                <a:cs typeface="Arial"/>
              </a:rPr>
              <a:t>h</a:t>
            </a:r>
            <a:r>
              <a:rPr sz="2100" dirty="0">
                <a:latin typeface="Arial"/>
                <a:cs typeface="Arial"/>
              </a:rPr>
              <a:t>.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VG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ordnet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diese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nicht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selbst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an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33103" y="1746503"/>
            <a:ext cx="5039995" cy="218440"/>
          </a:xfrm>
          <a:custGeom>
            <a:avLst/>
            <a:gdLst/>
            <a:ahLst/>
            <a:cxnLst/>
            <a:rect l="l" t="t" r="r" b="b"/>
            <a:pathLst>
              <a:path w="5039995" h="218439">
                <a:moveTo>
                  <a:pt x="5039880" y="175272"/>
                </a:moveTo>
                <a:lnTo>
                  <a:pt x="4942344" y="118884"/>
                </a:lnTo>
                <a:lnTo>
                  <a:pt x="4940338" y="151422"/>
                </a:lnTo>
                <a:lnTo>
                  <a:pt x="2523794" y="584"/>
                </a:lnTo>
                <a:lnTo>
                  <a:pt x="2523744" y="0"/>
                </a:lnTo>
                <a:lnTo>
                  <a:pt x="2519172" y="292"/>
                </a:lnTo>
                <a:lnTo>
                  <a:pt x="2514612" y="0"/>
                </a:lnTo>
                <a:lnTo>
                  <a:pt x="2514574" y="584"/>
                </a:lnTo>
                <a:lnTo>
                  <a:pt x="99542" y="151333"/>
                </a:lnTo>
                <a:lnTo>
                  <a:pt x="97536" y="118884"/>
                </a:lnTo>
                <a:lnTo>
                  <a:pt x="0" y="175272"/>
                </a:lnTo>
                <a:lnTo>
                  <a:pt x="103632" y="217944"/>
                </a:lnTo>
                <a:lnTo>
                  <a:pt x="101663" y="185940"/>
                </a:lnTo>
                <a:lnTo>
                  <a:pt x="101600" y="184823"/>
                </a:lnTo>
                <a:lnTo>
                  <a:pt x="2519934" y="33972"/>
                </a:lnTo>
                <a:lnTo>
                  <a:pt x="4938268" y="184924"/>
                </a:lnTo>
                <a:lnTo>
                  <a:pt x="4936248" y="217944"/>
                </a:lnTo>
                <a:lnTo>
                  <a:pt x="5013972" y="185940"/>
                </a:lnTo>
                <a:lnTo>
                  <a:pt x="5039880" y="1752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60653" y="1832786"/>
            <a:ext cx="4533265" cy="861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8850" marR="5080" indent="-946785">
              <a:lnSpc>
                <a:spcPct val="130500"/>
              </a:lnSpc>
              <a:spcBef>
                <a:spcPts val="100"/>
              </a:spcBef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Abs.</a:t>
            </a:r>
            <a:r>
              <a:rPr sz="2100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330" dirty="0">
                <a:latin typeface="Arial"/>
                <a:cs typeface="Arial"/>
              </a:rPr>
              <a:t> </a:t>
            </a:r>
            <a:r>
              <a:rPr sz="2100" u="none" spc="-90" dirty="0">
                <a:latin typeface="Arial"/>
                <a:cs typeface="Arial"/>
              </a:rPr>
              <a:t>VA</a:t>
            </a:r>
            <a:r>
              <a:rPr sz="2100" u="none" spc="-120" dirty="0">
                <a:latin typeface="Arial"/>
                <a:cs typeface="Arial"/>
              </a:rPr>
              <a:t> </a:t>
            </a:r>
            <a:r>
              <a:rPr sz="2100" u="none" dirty="0" err="1">
                <a:latin typeface="Arial"/>
                <a:cs typeface="Arial"/>
              </a:rPr>
              <a:t>begünstigt</a:t>
            </a:r>
            <a:r>
              <a:rPr sz="2100" u="none" spc="-85" dirty="0">
                <a:latin typeface="Arial"/>
                <a:cs typeface="Arial"/>
              </a:rPr>
              <a:t> </a:t>
            </a:r>
            <a:r>
              <a:rPr sz="2100" u="none" spc="-10" dirty="0" err="1" smtClean="0">
                <a:latin typeface="Arial"/>
                <a:cs typeface="Arial"/>
              </a:rPr>
              <a:t>Adressat</a:t>
            </a:r>
            <a:r>
              <a:rPr lang="de-DE" sz="2100" u="none" spc="-10" dirty="0" smtClean="0">
                <a:latin typeface="Arial"/>
                <a:cs typeface="Arial"/>
              </a:rPr>
              <a:t>en</a:t>
            </a:r>
            <a:r>
              <a:rPr sz="2100" u="none" spc="-10" dirty="0" smtClean="0">
                <a:latin typeface="Arial"/>
                <a:cs typeface="Arial"/>
              </a:rPr>
              <a:t>, </a:t>
            </a:r>
            <a:r>
              <a:rPr sz="2100" u="none" dirty="0">
                <a:latin typeface="Arial"/>
                <a:cs typeface="Arial"/>
              </a:rPr>
              <a:t>belastet</a:t>
            </a:r>
            <a:r>
              <a:rPr sz="2100" u="none" spc="-1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Dritten</a:t>
            </a:r>
            <a:r>
              <a:rPr sz="2100" u="none" spc="-25" dirty="0">
                <a:latin typeface="Arial"/>
                <a:cs typeface="Arial"/>
              </a:rPr>
              <a:t> </a:t>
            </a:r>
            <a:r>
              <a:rPr sz="2100" u="none" spc="-10" dirty="0">
                <a:latin typeface="Arial"/>
                <a:cs typeface="Arial"/>
              </a:rPr>
              <a:t>(Baugenehm.)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10241" y="1832786"/>
            <a:ext cx="4488180" cy="861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8850" marR="5080" indent="-946785">
              <a:lnSpc>
                <a:spcPct val="130500"/>
              </a:lnSpc>
              <a:spcBef>
                <a:spcPts val="100"/>
              </a:spcBef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Abs.</a:t>
            </a:r>
            <a:r>
              <a:rPr sz="2100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-5" dirty="0">
                <a:latin typeface="Arial"/>
                <a:cs typeface="Arial"/>
              </a:rPr>
              <a:t> </a:t>
            </a:r>
            <a:r>
              <a:rPr sz="2100" u="none" spc="-75" dirty="0">
                <a:latin typeface="Arial"/>
                <a:cs typeface="Arial"/>
              </a:rPr>
              <a:t>VA</a:t>
            </a:r>
            <a:r>
              <a:rPr sz="2100" u="none" spc="-140" dirty="0">
                <a:latin typeface="Arial"/>
                <a:cs typeface="Arial"/>
              </a:rPr>
              <a:t> </a:t>
            </a:r>
            <a:r>
              <a:rPr sz="2100" u="none" dirty="0" err="1">
                <a:latin typeface="Arial"/>
                <a:cs typeface="Arial"/>
              </a:rPr>
              <a:t>belastet</a:t>
            </a:r>
            <a:r>
              <a:rPr sz="2100" u="none" spc="-105" dirty="0">
                <a:latin typeface="Arial"/>
                <a:cs typeface="Arial"/>
              </a:rPr>
              <a:t> </a:t>
            </a:r>
            <a:r>
              <a:rPr sz="2100" u="none" spc="-10" dirty="0" err="1" smtClean="0">
                <a:latin typeface="Arial"/>
                <a:cs typeface="Arial"/>
              </a:rPr>
              <a:t>Adressat</a:t>
            </a:r>
            <a:r>
              <a:rPr lang="de-DE" sz="2100" u="none" spc="-10" dirty="0" smtClean="0">
                <a:latin typeface="Arial"/>
                <a:cs typeface="Arial"/>
              </a:rPr>
              <a:t>en</a:t>
            </a:r>
            <a:r>
              <a:rPr sz="2100" u="none" spc="-10" dirty="0" smtClean="0">
                <a:latin typeface="Arial"/>
                <a:cs typeface="Arial"/>
              </a:rPr>
              <a:t>, </a:t>
            </a:r>
            <a:r>
              <a:rPr sz="2100" u="none" dirty="0">
                <a:latin typeface="Arial"/>
                <a:cs typeface="Arial"/>
              </a:rPr>
              <a:t>begünstigt</a:t>
            </a:r>
            <a:r>
              <a:rPr sz="2100" u="none" spc="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Dritten</a:t>
            </a:r>
            <a:r>
              <a:rPr sz="2100" u="none" spc="5" dirty="0">
                <a:latin typeface="Arial"/>
                <a:cs typeface="Arial"/>
              </a:rPr>
              <a:t> </a:t>
            </a:r>
            <a:r>
              <a:rPr sz="2100" u="none" spc="-10" dirty="0">
                <a:latin typeface="Arial"/>
                <a:cs typeface="Arial"/>
              </a:rPr>
              <a:t>(Abriss-</a:t>
            </a:r>
            <a:r>
              <a:rPr sz="2100" u="none" spc="-25" dirty="0">
                <a:latin typeface="Arial"/>
                <a:cs typeface="Arial"/>
              </a:rPr>
              <a:t>VA)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4904" y="2636520"/>
            <a:ext cx="9944100" cy="341630"/>
          </a:xfrm>
          <a:custGeom>
            <a:avLst/>
            <a:gdLst/>
            <a:ahLst/>
            <a:cxnLst/>
            <a:rect l="l" t="t" r="r" b="b"/>
            <a:pathLst>
              <a:path w="9944100" h="341630">
                <a:moveTo>
                  <a:pt x="0" y="0"/>
                </a:moveTo>
                <a:lnTo>
                  <a:pt x="16215" y="42100"/>
                </a:lnTo>
                <a:lnTo>
                  <a:pt x="62197" y="80338"/>
                </a:lnTo>
                <a:lnTo>
                  <a:pt x="133951" y="113448"/>
                </a:lnTo>
                <a:lnTo>
                  <a:pt x="178243" y="127685"/>
                </a:lnTo>
                <a:lnTo>
                  <a:pt x="227480" y="140166"/>
                </a:lnTo>
                <a:lnTo>
                  <a:pt x="281162" y="150732"/>
                </a:lnTo>
                <a:lnTo>
                  <a:pt x="338789" y="159225"/>
                </a:lnTo>
                <a:lnTo>
                  <a:pt x="399863" y="165488"/>
                </a:lnTo>
                <a:lnTo>
                  <a:pt x="463884" y="169361"/>
                </a:lnTo>
                <a:lnTo>
                  <a:pt x="530352" y="170688"/>
                </a:lnTo>
                <a:lnTo>
                  <a:pt x="4453128" y="170688"/>
                </a:lnTo>
                <a:lnTo>
                  <a:pt x="4519595" y="172014"/>
                </a:lnTo>
                <a:lnTo>
                  <a:pt x="4583616" y="175887"/>
                </a:lnTo>
                <a:lnTo>
                  <a:pt x="4644690" y="182150"/>
                </a:lnTo>
                <a:lnTo>
                  <a:pt x="4702317" y="190643"/>
                </a:lnTo>
                <a:lnTo>
                  <a:pt x="4755999" y="201209"/>
                </a:lnTo>
                <a:lnTo>
                  <a:pt x="4805236" y="213690"/>
                </a:lnTo>
                <a:lnTo>
                  <a:pt x="4849528" y="227927"/>
                </a:lnTo>
                <a:lnTo>
                  <a:pt x="4888377" y="243762"/>
                </a:lnTo>
                <a:lnTo>
                  <a:pt x="4947744" y="279594"/>
                </a:lnTo>
                <a:lnTo>
                  <a:pt x="4979342" y="319922"/>
                </a:lnTo>
                <a:lnTo>
                  <a:pt x="4983480" y="341376"/>
                </a:lnTo>
                <a:lnTo>
                  <a:pt x="4987617" y="319922"/>
                </a:lnTo>
                <a:lnTo>
                  <a:pt x="5019233" y="279594"/>
                </a:lnTo>
                <a:lnTo>
                  <a:pt x="5078669" y="243762"/>
                </a:lnTo>
                <a:lnTo>
                  <a:pt x="5117580" y="227927"/>
                </a:lnTo>
                <a:lnTo>
                  <a:pt x="5161961" y="213690"/>
                </a:lnTo>
                <a:lnTo>
                  <a:pt x="5211315" y="201209"/>
                </a:lnTo>
                <a:lnTo>
                  <a:pt x="5265148" y="190643"/>
                </a:lnTo>
                <a:lnTo>
                  <a:pt x="5322963" y="182150"/>
                </a:lnTo>
                <a:lnTo>
                  <a:pt x="5384267" y="175887"/>
                </a:lnTo>
                <a:lnTo>
                  <a:pt x="5448562" y="172014"/>
                </a:lnTo>
                <a:lnTo>
                  <a:pt x="5515356" y="170688"/>
                </a:lnTo>
                <a:lnTo>
                  <a:pt x="9412224" y="170688"/>
                </a:lnTo>
                <a:lnTo>
                  <a:pt x="9479017" y="169361"/>
                </a:lnTo>
                <a:lnTo>
                  <a:pt x="9543312" y="165488"/>
                </a:lnTo>
                <a:lnTo>
                  <a:pt x="9604616" y="159225"/>
                </a:lnTo>
                <a:lnTo>
                  <a:pt x="9662431" y="150732"/>
                </a:lnTo>
                <a:lnTo>
                  <a:pt x="9716264" y="140166"/>
                </a:lnTo>
                <a:lnTo>
                  <a:pt x="9765618" y="127685"/>
                </a:lnTo>
                <a:lnTo>
                  <a:pt x="9809999" y="113448"/>
                </a:lnTo>
                <a:lnTo>
                  <a:pt x="9848910" y="97613"/>
                </a:lnTo>
                <a:lnTo>
                  <a:pt x="9908346" y="61781"/>
                </a:lnTo>
                <a:lnTo>
                  <a:pt x="9939962" y="21453"/>
                </a:lnTo>
                <a:lnTo>
                  <a:pt x="9944100" y="0"/>
                </a:lnTo>
              </a:path>
            </a:pathLst>
          </a:custGeom>
          <a:ln w="335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998468" y="3000299"/>
            <a:ext cx="269303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Abs.</a:t>
            </a:r>
            <a:r>
              <a:rPr sz="21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3:</a:t>
            </a:r>
            <a:r>
              <a:rPr sz="2100" b="1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VG-</a:t>
            </a:r>
            <a:r>
              <a:rPr sz="21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Verfahren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82823" y="4303776"/>
            <a:ext cx="100584" cy="252984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359090" y="4501472"/>
            <a:ext cx="3503929" cy="86042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</a:t>
            </a:r>
            <a:r>
              <a:rPr sz="21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80a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III</a:t>
            </a:r>
            <a:r>
              <a:rPr sz="2100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1,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2100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Nr.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</a:t>
            </a:r>
            <a:r>
              <a:rPr sz="21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</a:t>
            </a:r>
            <a:r>
              <a:rPr sz="2100" u="none" spc="-20" dirty="0">
                <a:latin typeface="Arial"/>
                <a:cs typeface="Arial"/>
              </a:rPr>
              <a:t>: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100" dirty="0">
                <a:latin typeface="Arial"/>
                <a:cs typeface="Arial"/>
              </a:rPr>
              <a:t>„</a:t>
            </a:r>
            <a:r>
              <a:rPr sz="2100" i="1" dirty="0">
                <a:latin typeface="Arial"/>
                <a:cs typeface="Arial"/>
              </a:rPr>
              <a:t>Aussetzung der</a:t>
            </a:r>
            <a:r>
              <a:rPr sz="2100" i="1" spc="-5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Vollziehung</a:t>
            </a:r>
            <a:r>
              <a:rPr sz="2100" spc="-10" dirty="0">
                <a:latin typeface="Arial"/>
                <a:cs typeface="Arial"/>
              </a:rPr>
              <a:t>“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93544" y="4501472"/>
            <a:ext cx="6266815" cy="86042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865"/>
              </a:spcBef>
              <a:tabLst>
                <a:tab pos="3050540" algn="l"/>
              </a:tabLst>
            </a:pPr>
            <a:r>
              <a:rPr sz="21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←Verhältnis</a:t>
            </a:r>
            <a:r>
              <a:rPr sz="2100" b="1" u="sng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b="1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str.→</a:t>
            </a:r>
            <a:r>
              <a:rPr sz="2100" b="1" u="none" dirty="0">
                <a:latin typeface="Arial"/>
                <a:cs typeface="Arial"/>
              </a:rPr>
              <a:t>	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§§ 80a III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2,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80 V</a:t>
            </a:r>
            <a:r>
              <a:rPr sz="2100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VwGO</a:t>
            </a:r>
            <a:r>
              <a:rPr sz="2100" u="none" spc="-10" dirty="0">
                <a:latin typeface="Arial"/>
                <a:cs typeface="Arial"/>
              </a:rPr>
              <a:t>:</a:t>
            </a:r>
            <a:endParaRPr sz="2100" dirty="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770"/>
              </a:spcBef>
            </a:pPr>
            <a:r>
              <a:rPr sz="2100" dirty="0">
                <a:latin typeface="Arial"/>
                <a:cs typeface="Arial"/>
              </a:rPr>
              <a:t>„</a:t>
            </a:r>
            <a:r>
              <a:rPr sz="2100" i="1" dirty="0">
                <a:latin typeface="Arial"/>
                <a:cs typeface="Arial"/>
              </a:rPr>
              <a:t>AO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/</a:t>
            </a:r>
            <a:r>
              <a:rPr sz="2100" i="1" spc="-3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WH</a:t>
            </a:r>
            <a:r>
              <a:rPr sz="2100" i="1" spc="-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der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aufschieb.</a:t>
            </a:r>
            <a:r>
              <a:rPr sz="2100" i="1" spc="10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Wirkung</a:t>
            </a:r>
            <a:r>
              <a:rPr sz="2100" spc="-10" dirty="0">
                <a:latin typeface="Arial"/>
                <a:cs typeface="Arial"/>
              </a:rPr>
              <a:t>“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833103" y="3352800"/>
            <a:ext cx="5052695" cy="218440"/>
          </a:xfrm>
          <a:custGeom>
            <a:avLst/>
            <a:gdLst/>
            <a:ahLst/>
            <a:cxnLst/>
            <a:rect l="l" t="t" r="r" b="b"/>
            <a:pathLst>
              <a:path w="5052695" h="218439">
                <a:moveTo>
                  <a:pt x="5052072" y="175272"/>
                </a:moveTo>
                <a:lnTo>
                  <a:pt x="4954536" y="118884"/>
                </a:lnTo>
                <a:lnTo>
                  <a:pt x="4952530" y="151333"/>
                </a:lnTo>
                <a:lnTo>
                  <a:pt x="2526804" y="0"/>
                </a:lnTo>
                <a:lnTo>
                  <a:pt x="2525776" y="22339"/>
                </a:lnTo>
                <a:lnTo>
                  <a:pt x="2523744" y="0"/>
                </a:lnTo>
                <a:lnTo>
                  <a:pt x="99542" y="151333"/>
                </a:lnTo>
                <a:lnTo>
                  <a:pt x="97536" y="118884"/>
                </a:lnTo>
                <a:lnTo>
                  <a:pt x="0" y="175272"/>
                </a:lnTo>
                <a:lnTo>
                  <a:pt x="103632" y="217944"/>
                </a:lnTo>
                <a:lnTo>
                  <a:pt x="101663" y="185940"/>
                </a:lnTo>
                <a:lnTo>
                  <a:pt x="101600" y="184823"/>
                </a:lnTo>
                <a:lnTo>
                  <a:pt x="2526030" y="33591"/>
                </a:lnTo>
                <a:lnTo>
                  <a:pt x="4950472" y="184823"/>
                </a:lnTo>
                <a:lnTo>
                  <a:pt x="4948440" y="217944"/>
                </a:lnTo>
                <a:lnTo>
                  <a:pt x="5026164" y="185940"/>
                </a:lnTo>
                <a:lnTo>
                  <a:pt x="5052072" y="1752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60653" y="3518461"/>
            <a:ext cx="435610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Satz</a:t>
            </a:r>
            <a:r>
              <a:rPr sz="21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-2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Verweis</a:t>
            </a:r>
            <a:r>
              <a:rPr sz="2100" u="none" spc="-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auf</a:t>
            </a:r>
            <a:r>
              <a:rPr sz="2100" u="none" spc="-2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§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80a I,</a:t>
            </a:r>
            <a:r>
              <a:rPr sz="2100" u="none" spc="-4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II</a:t>
            </a:r>
            <a:r>
              <a:rPr sz="2100" u="none" spc="-45" dirty="0">
                <a:latin typeface="Arial"/>
                <a:cs typeface="Arial"/>
              </a:rPr>
              <a:t> </a:t>
            </a:r>
            <a:r>
              <a:rPr sz="2100" u="none" spc="-20" dirty="0"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10241" y="3421001"/>
            <a:ext cx="4655185" cy="860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58850" marR="5080" indent="-946785">
              <a:lnSpc>
                <a:spcPct val="130500"/>
              </a:lnSpc>
              <a:spcBef>
                <a:spcPts val="95"/>
              </a:spcBef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Satz</a:t>
            </a:r>
            <a:r>
              <a:rPr sz="21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Verweis</a:t>
            </a:r>
            <a:r>
              <a:rPr sz="2100" u="none" spc="-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auf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§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80</a:t>
            </a:r>
            <a:r>
              <a:rPr sz="2100" u="none" spc="-1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V</a:t>
            </a:r>
            <a:r>
              <a:rPr sz="2100" u="none" spc="-4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-</a:t>
            </a:r>
            <a:r>
              <a:rPr sz="2100" u="none" spc="-3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VIII</a:t>
            </a:r>
            <a:r>
              <a:rPr sz="2100" u="none" spc="-35" dirty="0">
                <a:latin typeface="Arial"/>
                <a:cs typeface="Arial"/>
              </a:rPr>
              <a:t> </a:t>
            </a:r>
            <a:r>
              <a:rPr sz="2100" u="none" spc="-20" dirty="0">
                <a:latin typeface="Arial"/>
                <a:cs typeface="Arial"/>
              </a:rPr>
              <a:t>VwGO </a:t>
            </a:r>
            <a:r>
              <a:rPr sz="2100" u="none" dirty="0">
                <a:latin typeface="Arial"/>
                <a:cs typeface="Arial"/>
              </a:rPr>
              <a:t>(§ 80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V 3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VwGO: </a:t>
            </a:r>
            <a:r>
              <a:rPr sz="2100" u="none" spc="-10" dirty="0">
                <a:latin typeface="Arial"/>
                <a:cs typeface="Arial"/>
              </a:rPr>
              <a:t>VFBA</a:t>
            </a:r>
            <a:r>
              <a:rPr sz="2100" u="none" spc="-13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im</a:t>
            </a:r>
            <a:r>
              <a:rPr sz="2100" u="none" spc="5" dirty="0">
                <a:latin typeface="Arial"/>
                <a:cs typeface="Arial"/>
              </a:rPr>
              <a:t> </a:t>
            </a:r>
            <a:r>
              <a:rPr sz="2100" u="none" spc="-25" dirty="0">
                <a:latin typeface="Arial"/>
                <a:cs typeface="Arial"/>
              </a:rPr>
              <a:t>▲)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22692" y="4303776"/>
            <a:ext cx="99060" cy="252984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4723" y="35736"/>
            <a:ext cx="3001847" cy="15328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/>
      <p:bldP spid="7" grpId="0" animBg="1"/>
      <p:bldP spid="8" grpId="0"/>
      <p:bldP spid="10" grpId="0"/>
      <p:bldP spid="11" grpId="0"/>
      <p:bldP spid="12" grpId="0" animBg="1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79" y="1281286"/>
            <a:ext cx="9998710" cy="4353560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644525" indent="-631825">
              <a:lnSpc>
                <a:spcPct val="100000"/>
              </a:lnSpc>
              <a:spcBef>
                <a:spcPts val="1360"/>
              </a:spcBef>
              <a:buAutoNum type="arabicPeriod" startAt="3"/>
              <a:tabLst>
                <a:tab pos="644525" algn="l"/>
              </a:tabLst>
            </a:pP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Antragsbefugnis</a:t>
            </a:r>
            <a:r>
              <a:rPr sz="2100" u="none" dirty="0">
                <a:latin typeface="Arial"/>
                <a:cs typeface="Arial"/>
              </a:rPr>
              <a:t>:</a:t>
            </a:r>
            <a:r>
              <a:rPr sz="2100" u="none" spc="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§</a:t>
            </a:r>
            <a:r>
              <a:rPr sz="2100" u="none" spc="-35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42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II</a:t>
            </a:r>
            <a:r>
              <a:rPr sz="2100" u="none" spc="-40" dirty="0">
                <a:latin typeface="Arial"/>
                <a:cs typeface="Arial"/>
              </a:rPr>
              <a:t> </a:t>
            </a:r>
            <a:r>
              <a:rPr sz="2100" u="none" dirty="0">
                <a:latin typeface="Arial"/>
                <a:cs typeface="Arial"/>
              </a:rPr>
              <a:t>VwGO</a:t>
            </a:r>
            <a:r>
              <a:rPr sz="2100" u="none" spc="-20" dirty="0">
                <a:latin typeface="Arial"/>
                <a:cs typeface="Arial"/>
              </a:rPr>
              <a:t> </a:t>
            </a:r>
            <a:r>
              <a:rPr sz="2100" u="none" spc="-10" dirty="0">
                <a:latin typeface="Arial"/>
                <a:cs typeface="Arial"/>
              </a:rPr>
              <a:t>analog</a:t>
            </a:r>
            <a:endParaRPr sz="2100" dirty="0">
              <a:latin typeface="Arial"/>
              <a:cs typeface="Arial"/>
            </a:endParaRPr>
          </a:p>
          <a:p>
            <a:pPr marL="958850" marR="320040" indent="-315595">
              <a:lnSpc>
                <a:spcPts val="3790"/>
              </a:lnSpc>
              <a:spcBef>
                <a:spcPts val="325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Möglichkeit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subj.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Rechtsverletzung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(insbes.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bei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80a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ist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vorrangig </a:t>
            </a:r>
            <a:r>
              <a:rPr sz="2100" dirty="0">
                <a:latin typeface="Arial"/>
                <a:cs typeface="Arial"/>
              </a:rPr>
              <a:t>eine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drittschützende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Norm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heranzuziehen)</a:t>
            </a:r>
            <a:endParaRPr sz="2100" dirty="0">
              <a:latin typeface="Arial"/>
              <a:cs typeface="Arial"/>
            </a:endParaRPr>
          </a:p>
          <a:p>
            <a:pPr marL="644525" indent="-631825">
              <a:lnSpc>
                <a:spcPct val="100000"/>
              </a:lnSpc>
              <a:spcBef>
                <a:spcPts val="935"/>
              </a:spcBef>
              <a:buAutoNum type="arabicPeriod" startAt="4"/>
              <a:tabLst>
                <a:tab pos="644525" algn="l"/>
              </a:tabLst>
            </a:pP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Rechtsschutzbedürfnis</a:t>
            </a:r>
            <a:endParaRPr sz="2100" dirty="0">
              <a:latin typeface="Arial"/>
              <a:cs typeface="Arial"/>
            </a:endParaRPr>
          </a:p>
          <a:p>
            <a:pPr marL="644525" lvl="1" indent="-631825">
              <a:lnSpc>
                <a:spcPct val="100000"/>
              </a:lnSpc>
              <a:spcBef>
                <a:spcPts val="1260"/>
              </a:spcBef>
              <a:buAutoNum type="alphaLcParenR"/>
              <a:tabLst>
                <a:tab pos="644525" algn="l"/>
              </a:tabLst>
            </a:pP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Vorheriger</a:t>
            </a:r>
            <a:r>
              <a:rPr sz="2100" u="sng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Antrag</a:t>
            </a:r>
            <a:r>
              <a:rPr sz="21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</a:t>
            </a:r>
            <a:r>
              <a:rPr sz="21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Behörde?</a:t>
            </a:r>
            <a:endParaRPr sz="2100" dirty="0">
              <a:latin typeface="Arial"/>
              <a:cs typeface="Arial"/>
            </a:endParaRPr>
          </a:p>
          <a:p>
            <a:pPr marL="958850" marR="5080" indent="-315595">
              <a:lnSpc>
                <a:spcPct val="150200"/>
              </a:lnSpc>
              <a:spcBef>
                <a:spcPts val="1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grds.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ist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vorheriger</a:t>
            </a:r>
            <a:r>
              <a:rPr sz="2100" spc="-7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Antrag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an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die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Behörde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Aussetzung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 </a:t>
            </a:r>
            <a:r>
              <a:rPr sz="2100" spc="-10" dirty="0">
                <a:latin typeface="Arial"/>
                <a:cs typeface="Arial"/>
              </a:rPr>
              <a:t>Vollzie- </a:t>
            </a:r>
            <a:r>
              <a:rPr sz="2100" dirty="0">
                <a:latin typeface="Arial"/>
                <a:cs typeface="Arial"/>
              </a:rPr>
              <a:t>hung unnötig, außer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bei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VI,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Nr.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(„</a:t>
            </a:r>
            <a:r>
              <a:rPr sz="2100" i="1" dirty="0">
                <a:latin typeface="Arial"/>
                <a:cs typeface="Arial"/>
              </a:rPr>
              <a:t>Anforderung</a:t>
            </a:r>
            <a:r>
              <a:rPr sz="2100" i="1" spc="2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von</a:t>
            </a:r>
            <a:r>
              <a:rPr sz="2100" i="1" spc="-15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öffent- </a:t>
            </a:r>
            <a:r>
              <a:rPr sz="2100" i="1" dirty="0">
                <a:latin typeface="Arial"/>
                <a:cs typeface="Arial"/>
              </a:rPr>
              <a:t>lichen</a:t>
            </a:r>
            <a:r>
              <a:rPr sz="2100" i="1" spc="-9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Abgaben</a:t>
            </a:r>
            <a:r>
              <a:rPr sz="2100" i="1" spc="2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und</a:t>
            </a:r>
            <a:r>
              <a:rPr sz="2100" i="1" spc="-10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Kosten</a:t>
            </a:r>
            <a:r>
              <a:rPr sz="2100" dirty="0">
                <a:latin typeface="Arial"/>
                <a:cs typeface="Arial"/>
              </a:rPr>
              <a:t>“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(Umkehrschluss: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den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übrigen</a:t>
            </a:r>
            <a:r>
              <a:rPr sz="2100" spc="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Fällen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unnötig)</a:t>
            </a:r>
            <a:endParaRPr sz="2100" dirty="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127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auch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bei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80a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III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VwGO,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da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Rechts</a:t>
            </a:r>
            <a:r>
              <a:rPr sz="2100" u="sng" dirty="0">
                <a:latin typeface="Arial"/>
                <a:cs typeface="Arial"/>
              </a:rPr>
              <a:t>grund</a:t>
            </a:r>
            <a:r>
              <a:rPr sz="2100" dirty="0">
                <a:latin typeface="Arial"/>
                <a:cs typeface="Arial"/>
              </a:rPr>
              <a:t>verweis</a:t>
            </a:r>
            <a:r>
              <a:rPr sz="2100" spc="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auf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VI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VwGO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(hM)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6501" y="35735"/>
            <a:ext cx="3100070" cy="15830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979" y="1441254"/>
            <a:ext cx="8138795" cy="1021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4525" algn="l"/>
              </a:tabLst>
            </a:pPr>
            <a:r>
              <a:rPr b="0" u="none" spc="-25" dirty="0">
                <a:latin typeface="Arial"/>
                <a:cs typeface="Arial"/>
              </a:rPr>
              <a:t>b)</a:t>
            </a:r>
            <a:r>
              <a:rPr b="0" u="none" dirty="0">
                <a:latin typeface="Arial"/>
                <a:cs typeface="Arial"/>
              </a:rPr>
              <a:t>	</a:t>
            </a:r>
            <a:r>
              <a:rPr b="0" dirty="0">
                <a:latin typeface="Arial"/>
                <a:cs typeface="Arial"/>
              </a:rPr>
              <a:t>Rechtsbehelf</a:t>
            </a:r>
            <a:r>
              <a:rPr b="0" spc="2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in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der</a:t>
            </a:r>
            <a:r>
              <a:rPr b="0" spc="1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Hauptsache</a:t>
            </a:r>
            <a:r>
              <a:rPr b="0" spc="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nötig?</a:t>
            </a:r>
            <a:r>
              <a:rPr b="0" spc="1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→</a:t>
            </a:r>
            <a:r>
              <a:rPr b="0" spc="-25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differenzieren:</a:t>
            </a:r>
          </a:p>
          <a:p>
            <a:pPr>
              <a:lnSpc>
                <a:spcPct val="100000"/>
              </a:lnSpc>
              <a:spcBef>
                <a:spcPts val="380"/>
              </a:spcBef>
            </a:pPr>
            <a:endParaRPr b="0" spc="-10" dirty="0">
              <a:latin typeface="Arial"/>
              <a:cs typeface="Arial"/>
            </a:endParaRPr>
          </a:p>
          <a:p>
            <a:pPr marL="657225">
              <a:lnSpc>
                <a:spcPct val="100000"/>
              </a:lnSpc>
              <a:tabLst>
                <a:tab pos="5824855" algn="l"/>
              </a:tabLst>
            </a:pPr>
            <a:r>
              <a:rPr b="0" dirty="0">
                <a:latin typeface="Arial"/>
                <a:cs typeface="Arial"/>
              </a:rPr>
              <a:t>AnfKl.</a:t>
            </a:r>
            <a:r>
              <a:rPr b="0" spc="-1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unnötig</a:t>
            </a:r>
            <a:r>
              <a:rPr b="0" spc="1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(§</a:t>
            </a:r>
            <a:r>
              <a:rPr b="0" spc="-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80</a:t>
            </a:r>
            <a:r>
              <a:rPr b="0" spc="-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V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2 </a:t>
            </a:r>
            <a:r>
              <a:rPr b="0" spc="-10" dirty="0">
                <a:latin typeface="Arial"/>
                <a:cs typeface="Arial"/>
              </a:rPr>
              <a:t>VwGO)</a:t>
            </a:r>
            <a:r>
              <a:rPr b="0" u="none" dirty="0">
                <a:latin typeface="Arial"/>
                <a:cs typeface="Arial"/>
              </a:rPr>
              <a:t>	</a:t>
            </a:r>
            <a:r>
              <a:rPr b="0" dirty="0">
                <a:latin typeface="Arial"/>
                <a:cs typeface="Arial"/>
              </a:rPr>
              <a:t>Widerspruch</a:t>
            </a:r>
            <a:r>
              <a:rPr b="0" spc="-20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nötig?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55700" y="4902303"/>
            <a:ext cx="9120518" cy="814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20725" marR="5080" indent="-708025">
              <a:lnSpc>
                <a:spcPct val="130500"/>
              </a:lnSpc>
              <a:spcBef>
                <a:spcPts val="95"/>
              </a:spcBef>
            </a:pPr>
            <a:r>
              <a:rPr lang="de-DE" sz="2100" dirty="0" err="1" smtClean="0">
                <a:latin typeface="Arial"/>
                <a:cs typeface="Arial"/>
              </a:rPr>
              <a:t>h.M</a:t>
            </a:r>
            <a:r>
              <a:rPr lang="de-DE" sz="2100" dirty="0" smtClean="0">
                <a:latin typeface="Arial"/>
                <a:cs typeface="Arial"/>
              </a:rPr>
              <a:t>.: </a:t>
            </a:r>
            <a:r>
              <a:rPr sz="2100" dirty="0" err="1" smtClean="0">
                <a:latin typeface="Arial"/>
                <a:cs typeface="Arial"/>
              </a:rPr>
              <a:t>vorherige</a:t>
            </a:r>
            <a:r>
              <a:rPr sz="2100" spc="3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oder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gleichzeitige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Einlegung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eines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Widerspruchs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ist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unnötig, </a:t>
            </a:r>
            <a:r>
              <a:rPr sz="2100" dirty="0">
                <a:latin typeface="Arial"/>
                <a:cs typeface="Arial"/>
              </a:rPr>
              <a:t>sofern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dieser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noch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fristgemäß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nachholbar</a:t>
            </a:r>
            <a:r>
              <a:rPr sz="2100" spc="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ist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(Art.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19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IV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GG)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3366" y="5756374"/>
            <a:ext cx="9277350" cy="9951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78025" indent="-1965325">
              <a:spcBef>
                <a:spcPts val="100"/>
              </a:spcBef>
            </a:pPr>
            <a:r>
              <a:rPr sz="2100" dirty="0">
                <a:latin typeface="Arial"/>
                <a:cs typeface="Arial"/>
              </a:rPr>
              <a:t>→</a:t>
            </a:r>
            <a:r>
              <a:rPr sz="2100" spc="-65" dirty="0">
                <a:latin typeface="Arial"/>
                <a:cs typeface="Arial"/>
              </a:rPr>
              <a:t> 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Tenorierung</a:t>
            </a:r>
            <a:r>
              <a:rPr sz="2100" u="none" spc="-20" dirty="0">
                <a:latin typeface="Arial"/>
                <a:cs typeface="Arial"/>
              </a:rPr>
              <a:t>:</a:t>
            </a:r>
            <a:r>
              <a:rPr sz="2100" u="none" spc="15" dirty="0">
                <a:latin typeface="Arial"/>
                <a:cs typeface="Arial"/>
              </a:rPr>
              <a:t> </a:t>
            </a:r>
            <a:r>
              <a:rPr lang="de-DE" sz="2100" u="none" spc="15" dirty="0" smtClean="0">
                <a:latin typeface="Arial"/>
                <a:cs typeface="Arial"/>
              </a:rPr>
              <a:t>	</a:t>
            </a:r>
            <a:r>
              <a:rPr sz="2100" i="1" u="none" dirty="0" smtClean="0">
                <a:latin typeface="Arial"/>
                <a:cs typeface="Arial"/>
              </a:rPr>
              <a:t>Die</a:t>
            </a:r>
            <a:r>
              <a:rPr sz="2100" i="1" u="none" spc="-15" dirty="0" smtClean="0">
                <a:latin typeface="Arial"/>
                <a:cs typeface="Arial"/>
              </a:rPr>
              <a:t> </a:t>
            </a:r>
            <a:r>
              <a:rPr sz="2100" i="1" u="none" dirty="0">
                <a:latin typeface="Arial"/>
                <a:cs typeface="Arial"/>
              </a:rPr>
              <a:t>aufschiebende</a:t>
            </a:r>
            <a:r>
              <a:rPr sz="2100" i="1" u="none" spc="25" dirty="0">
                <a:latin typeface="Arial"/>
                <a:cs typeface="Arial"/>
              </a:rPr>
              <a:t> </a:t>
            </a:r>
            <a:r>
              <a:rPr sz="2100" i="1" u="none" dirty="0" err="1">
                <a:latin typeface="Arial"/>
                <a:cs typeface="Arial"/>
              </a:rPr>
              <a:t>Wirkung</a:t>
            </a:r>
            <a:r>
              <a:rPr sz="2100" i="1" u="none" spc="5" dirty="0">
                <a:latin typeface="Arial"/>
                <a:cs typeface="Arial"/>
              </a:rPr>
              <a:t> </a:t>
            </a:r>
            <a:r>
              <a:rPr lang="de-DE" sz="2100" i="1" dirty="0">
                <a:latin typeface="Arial"/>
                <a:cs typeface="Arial"/>
              </a:rPr>
              <a:t>d</a:t>
            </a:r>
            <a:r>
              <a:rPr sz="2100" i="1" u="none" dirty="0" err="1" smtClean="0">
                <a:latin typeface="Arial"/>
                <a:cs typeface="Arial"/>
              </a:rPr>
              <a:t>es</a:t>
            </a:r>
            <a:r>
              <a:rPr sz="2100" i="1" u="none" spc="5" dirty="0" smtClean="0">
                <a:latin typeface="Arial"/>
                <a:cs typeface="Arial"/>
              </a:rPr>
              <a:t> </a:t>
            </a:r>
            <a:r>
              <a:rPr sz="2100" b="1" i="1" u="none" dirty="0">
                <a:latin typeface="Arial"/>
                <a:cs typeface="Arial"/>
              </a:rPr>
              <a:t>noch</a:t>
            </a:r>
            <a:r>
              <a:rPr sz="2100" i="1" u="none" spc="-15" dirty="0">
                <a:latin typeface="Arial"/>
                <a:cs typeface="Arial"/>
              </a:rPr>
              <a:t> </a:t>
            </a:r>
            <a:r>
              <a:rPr sz="2100" i="1" u="none" dirty="0">
                <a:latin typeface="Arial"/>
                <a:cs typeface="Arial"/>
              </a:rPr>
              <a:t>bis zum</a:t>
            </a:r>
            <a:r>
              <a:rPr sz="2100" i="1" u="none" spc="-45" dirty="0">
                <a:latin typeface="Arial"/>
                <a:cs typeface="Arial"/>
              </a:rPr>
              <a:t> </a:t>
            </a:r>
            <a:r>
              <a:rPr sz="2100" i="1" u="none" dirty="0">
                <a:latin typeface="Arial"/>
                <a:cs typeface="Arial"/>
              </a:rPr>
              <a:t>…</a:t>
            </a:r>
            <a:r>
              <a:rPr sz="2100" i="1" u="none" spc="-25" dirty="0">
                <a:latin typeface="Arial"/>
                <a:cs typeface="Arial"/>
              </a:rPr>
              <a:t> </a:t>
            </a:r>
            <a:r>
              <a:rPr sz="2100" i="1" u="none" dirty="0">
                <a:latin typeface="Arial"/>
                <a:cs typeface="Arial"/>
              </a:rPr>
              <a:t>[</a:t>
            </a:r>
            <a:r>
              <a:rPr sz="2100" i="1" u="none" dirty="0" err="1">
                <a:latin typeface="Arial"/>
                <a:cs typeface="Arial"/>
              </a:rPr>
              <a:t>letzter</a:t>
            </a:r>
            <a:r>
              <a:rPr sz="2100" i="1" u="none" spc="-25" dirty="0">
                <a:latin typeface="Arial"/>
                <a:cs typeface="Arial"/>
              </a:rPr>
              <a:t> </a:t>
            </a:r>
            <a:r>
              <a:rPr sz="2100" i="1" u="none" spc="-25" dirty="0" smtClean="0">
                <a:latin typeface="Arial"/>
                <a:cs typeface="Arial"/>
              </a:rPr>
              <a:t>Tag</a:t>
            </a:r>
            <a:r>
              <a:rPr lang="de-DE" sz="2100" i="1" u="none" spc="-25" dirty="0" smtClean="0">
                <a:latin typeface="Arial"/>
                <a:cs typeface="Arial"/>
              </a:rPr>
              <a:t> </a:t>
            </a:r>
            <a:r>
              <a:rPr lang="de-DE" sz="2100" i="1" dirty="0" smtClean="0">
                <a:latin typeface="Arial"/>
                <a:cs typeface="Arial"/>
              </a:rPr>
              <a:t>der</a:t>
            </a:r>
            <a:r>
              <a:rPr lang="de-DE" sz="2100" i="1" spc="-25" dirty="0" smtClean="0">
                <a:latin typeface="Arial"/>
                <a:cs typeface="Arial"/>
              </a:rPr>
              <a:t> </a:t>
            </a:r>
            <a:r>
              <a:rPr lang="de-DE" sz="2100" i="1" dirty="0" smtClean="0">
                <a:latin typeface="Arial"/>
                <a:cs typeface="Arial"/>
              </a:rPr>
              <a:t>Frist]</a:t>
            </a:r>
            <a:r>
              <a:rPr lang="de-DE" sz="2100" i="1" spc="-30" dirty="0" smtClean="0">
                <a:latin typeface="Arial"/>
                <a:cs typeface="Arial"/>
              </a:rPr>
              <a:t> </a:t>
            </a:r>
            <a:r>
              <a:rPr lang="de-DE" sz="2100" b="1" i="1" dirty="0" smtClean="0">
                <a:latin typeface="Arial"/>
                <a:cs typeface="Arial"/>
              </a:rPr>
              <a:t>einzulegenden</a:t>
            </a:r>
            <a:r>
              <a:rPr lang="de-DE" sz="2100" b="1" i="1" spc="-5" dirty="0" smtClean="0">
                <a:latin typeface="Arial"/>
                <a:cs typeface="Arial"/>
              </a:rPr>
              <a:t> </a:t>
            </a:r>
            <a:r>
              <a:rPr lang="de-DE" sz="2100" b="1" i="1" dirty="0" smtClean="0">
                <a:latin typeface="Arial"/>
                <a:cs typeface="Arial"/>
              </a:rPr>
              <a:t>Widerspruchs</a:t>
            </a:r>
            <a:r>
              <a:rPr lang="de-DE" sz="2100" b="1" i="1" spc="5" dirty="0" smtClean="0">
                <a:latin typeface="Arial"/>
                <a:cs typeface="Arial"/>
              </a:rPr>
              <a:t> </a:t>
            </a:r>
            <a:r>
              <a:rPr lang="de-DE" sz="2100" i="1" dirty="0" smtClean="0">
                <a:latin typeface="Arial"/>
                <a:cs typeface="Arial"/>
              </a:rPr>
              <a:t>wird</a:t>
            </a:r>
            <a:r>
              <a:rPr lang="de-DE" sz="2100" i="1" spc="-25" dirty="0" smtClean="0">
                <a:latin typeface="Arial"/>
                <a:cs typeface="Arial"/>
              </a:rPr>
              <a:t> </a:t>
            </a:r>
            <a:r>
              <a:rPr lang="de-DE" sz="2100" i="1" spc="-10" dirty="0" smtClean="0">
                <a:latin typeface="Arial"/>
                <a:cs typeface="Arial"/>
              </a:rPr>
              <a:t>angeordnet.</a:t>
            </a:r>
            <a:endParaRPr lang="de-DE" sz="210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2100" dirty="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189987" y="1837944"/>
            <a:ext cx="5100955" cy="314325"/>
            <a:chOff x="2189987" y="1837944"/>
            <a:chExt cx="5100955" cy="314325"/>
          </a:xfrm>
        </p:grpSpPr>
        <p:sp>
          <p:nvSpPr>
            <p:cNvPr id="9" name="object 9"/>
            <p:cNvSpPr/>
            <p:nvPr/>
          </p:nvSpPr>
          <p:spPr>
            <a:xfrm>
              <a:off x="2189987" y="1837944"/>
              <a:ext cx="5052060" cy="314325"/>
            </a:xfrm>
            <a:custGeom>
              <a:avLst/>
              <a:gdLst/>
              <a:ahLst/>
              <a:cxnLst/>
              <a:rect l="l" t="t" r="r" b="b"/>
              <a:pathLst>
                <a:path w="5052059" h="314325">
                  <a:moveTo>
                    <a:pt x="4917948" y="39624"/>
                  </a:moveTo>
                  <a:lnTo>
                    <a:pt x="4916424" y="6096"/>
                  </a:lnTo>
                  <a:lnTo>
                    <a:pt x="5050536" y="0"/>
                  </a:lnTo>
                  <a:lnTo>
                    <a:pt x="5052060" y="33528"/>
                  </a:lnTo>
                  <a:lnTo>
                    <a:pt x="4917948" y="39624"/>
                  </a:lnTo>
                  <a:close/>
                </a:path>
                <a:path w="5052059" h="314325">
                  <a:moveTo>
                    <a:pt x="4684776" y="51816"/>
                  </a:moveTo>
                  <a:lnTo>
                    <a:pt x="4683252" y="18288"/>
                  </a:lnTo>
                  <a:lnTo>
                    <a:pt x="4815840" y="10668"/>
                  </a:lnTo>
                  <a:lnTo>
                    <a:pt x="4817364" y="44196"/>
                  </a:lnTo>
                  <a:lnTo>
                    <a:pt x="4684776" y="51816"/>
                  </a:lnTo>
                  <a:close/>
                </a:path>
                <a:path w="5052059" h="314325">
                  <a:moveTo>
                    <a:pt x="4451604" y="62484"/>
                  </a:moveTo>
                  <a:lnTo>
                    <a:pt x="4450080" y="28956"/>
                  </a:lnTo>
                  <a:lnTo>
                    <a:pt x="4582668" y="22860"/>
                  </a:lnTo>
                  <a:lnTo>
                    <a:pt x="4584192" y="56388"/>
                  </a:lnTo>
                  <a:lnTo>
                    <a:pt x="4451604" y="62484"/>
                  </a:lnTo>
                  <a:close/>
                </a:path>
                <a:path w="5052059" h="314325">
                  <a:moveTo>
                    <a:pt x="4216908" y="74676"/>
                  </a:moveTo>
                  <a:lnTo>
                    <a:pt x="4215384" y="41148"/>
                  </a:lnTo>
                  <a:lnTo>
                    <a:pt x="4349496" y="35052"/>
                  </a:lnTo>
                  <a:lnTo>
                    <a:pt x="4351020" y="68580"/>
                  </a:lnTo>
                  <a:lnTo>
                    <a:pt x="4216908" y="74676"/>
                  </a:lnTo>
                  <a:close/>
                </a:path>
                <a:path w="5052059" h="314325">
                  <a:moveTo>
                    <a:pt x="3983736" y="86868"/>
                  </a:moveTo>
                  <a:lnTo>
                    <a:pt x="3982212" y="53340"/>
                  </a:lnTo>
                  <a:lnTo>
                    <a:pt x="4116324" y="45720"/>
                  </a:lnTo>
                  <a:lnTo>
                    <a:pt x="4117848" y="79248"/>
                  </a:lnTo>
                  <a:lnTo>
                    <a:pt x="3983736" y="86868"/>
                  </a:lnTo>
                  <a:close/>
                </a:path>
                <a:path w="5052059" h="314325">
                  <a:moveTo>
                    <a:pt x="3750564" y="97536"/>
                  </a:moveTo>
                  <a:lnTo>
                    <a:pt x="3749040" y="64008"/>
                  </a:lnTo>
                  <a:lnTo>
                    <a:pt x="3881628" y="57912"/>
                  </a:lnTo>
                  <a:lnTo>
                    <a:pt x="3883152" y="91440"/>
                  </a:lnTo>
                  <a:lnTo>
                    <a:pt x="3750564" y="97536"/>
                  </a:lnTo>
                  <a:close/>
                </a:path>
                <a:path w="5052059" h="314325">
                  <a:moveTo>
                    <a:pt x="3517392" y="109728"/>
                  </a:moveTo>
                  <a:lnTo>
                    <a:pt x="3514344" y="76200"/>
                  </a:lnTo>
                  <a:lnTo>
                    <a:pt x="3648456" y="70104"/>
                  </a:lnTo>
                  <a:lnTo>
                    <a:pt x="3649980" y="103632"/>
                  </a:lnTo>
                  <a:lnTo>
                    <a:pt x="3517392" y="109728"/>
                  </a:lnTo>
                  <a:close/>
                </a:path>
                <a:path w="5052059" h="314325">
                  <a:moveTo>
                    <a:pt x="3282696" y="121920"/>
                  </a:moveTo>
                  <a:lnTo>
                    <a:pt x="3281172" y="88392"/>
                  </a:lnTo>
                  <a:lnTo>
                    <a:pt x="3415284" y="80772"/>
                  </a:lnTo>
                  <a:lnTo>
                    <a:pt x="3416808" y="114300"/>
                  </a:lnTo>
                  <a:lnTo>
                    <a:pt x="3282696" y="121920"/>
                  </a:lnTo>
                  <a:close/>
                </a:path>
                <a:path w="5052059" h="314325">
                  <a:moveTo>
                    <a:pt x="3049524" y="132588"/>
                  </a:moveTo>
                  <a:lnTo>
                    <a:pt x="3048000" y="99060"/>
                  </a:lnTo>
                  <a:lnTo>
                    <a:pt x="3180588" y="92964"/>
                  </a:lnTo>
                  <a:lnTo>
                    <a:pt x="3183636" y="126492"/>
                  </a:lnTo>
                  <a:lnTo>
                    <a:pt x="3049524" y="132588"/>
                  </a:lnTo>
                  <a:close/>
                </a:path>
                <a:path w="5052059" h="314325">
                  <a:moveTo>
                    <a:pt x="2816352" y="144780"/>
                  </a:moveTo>
                  <a:lnTo>
                    <a:pt x="2814828" y="111252"/>
                  </a:lnTo>
                  <a:lnTo>
                    <a:pt x="2947416" y="105156"/>
                  </a:lnTo>
                  <a:lnTo>
                    <a:pt x="2948940" y="138684"/>
                  </a:lnTo>
                  <a:lnTo>
                    <a:pt x="2816352" y="144780"/>
                  </a:lnTo>
                  <a:close/>
                </a:path>
                <a:path w="5052059" h="314325">
                  <a:moveTo>
                    <a:pt x="2581656" y="156972"/>
                  </a:moveTo>
                  <a:lnTo>
                    <a:pt x="2580132" y="123444"/>
                  </a:lnTo>
                  <a:lnTo>
                    <a:pt x="2714244" y="115824"/>
                  </a:lnTo>
                  <a:lnTo>
                    <a:pt x="2715768" y="149352"/>
                  </a:lnTo>
                  <a:lnTo>
                    <a:pt x="2581656" y="156972"/>
                  </a:lnTo>
                  <a:close/>
                </a:path>
                <a:path w="5052059" h="314325">
                  <a:moveTo>
                    <a:pt x="2348484" y="167640"/>
                  </a:moveTo>
                  <a:lnTo>
                    <a:pt x="2346960" y="134112"/>
                  </a:lnTo>
                  <a:lnTo>
                    <a:pt x="2481072" y="128016"/>
                  </a:lnTo>
                  <a:lnTo>
                    <a:pt x="2482596" y="161544"/>
                  </a:lnTo>
                  <a:lnTo>
                    <a:pt x="2348484" y="167640"/>
                  </a:lnTo>
                  <a:close/>
                </a:path>
                <a:path w="5052059" h="314325">
                  <a:moveTo>
                    <a:pt x="2115312" y="179832"/>
                  </a:moveTo>
                  <a:lnTo>
                    <a:pt x="2113788" y="146304"/>
                  </a:lnTo>
                  <a:lnTo>
                    <a:pt x="2246376" y="140208"/>
                  </a:lnTo>
                  <a:lnTo>
                    <a:pt x="2247900" y="172212"/>
                  </a:lnTo>
                  <a:lnTo>
                    <a:pt x="2115312" y="179832"/>
                  </a:lnTo>
                  <a:close/>
                </a:path>
                <a:path w="5052059" h="314325">
                  <a:moveTo>
                    <a:pt x="1882140" y="192024"/>
                  </a:moveTo>
                  <a:lnTo>
                    <a:pt x="1879092" y="158496"/>
                  </a:lnTo>
                  <a:lnTo>
                    <a:pt x="2013204" y="150876"/>
                  </a:lnTo>
                  <a:lnTo>
                    <a:pt x="2014728" y="184404"/>
                  </a:lnTo>
                  <a:lnTo>
                    <a:pt x="1882140" y="192024"/>
                  </a:lnTo>
                  <a:close/>
                </a:path>
                <a:path w="5052059" h="314325">
                  <a:moveTo>
                    <a:pt x="1647444" y="202692"/>
                  </a:moveTo>
                  <a:lnTo>
                    <a:pt x="1645920" y="169164"/>
                  </a:lnTo>
                  <a:lnTo>
                    <a:pt x="1780032" y="163068"/>
                  </a:lnTo>
                  <a:lnTo>
                    <a:pt x="1781556" y="196596"/>
                  </a:lnTo>
                  <a:lnTo>
                    <a:pt x="1647444" y="202692"/>
                  </a:lnTo>
                  <a:close/>
                </a:path>
                <a:path w="5052059" h="314325">
                  <a:moveTo>
                    <a:pt x="1414272" y="214884"/>
                  </a:moveTo>
                  <a:lnTo>
                    <a:pt x="1412748" y="181356"/>
                  </a:lnTo>
                  <a:lnTo>
                    <a:pt x="1546860" y="175260"/>
                  </a:lnTo>
                  <a:lnTo>
                    <a:pt x="1548384" y="207264"/>
                  </a:lnTo>
                  <a:lnTo>
                    <a:pt x="1414272" y="214884"/>
                  </a:lnTo>
                  <a:close/>
                </a:path>
                <a:path w="5052059" h="314325">
                  <a:moveTo>
                    <a:pt x="1181100" y="227076"/>
                  </a:moveTo>
                  <a:lnTo>
                    <a:pt x="1179576" y="193548"/>
                  </a:lnTo>
                  <a:lnTo>
                    <a:pt x="1312164" y="185928"/>
                  </a:lnTo>
                  <a:lnTo>
                    <a:pt x="1313688" y="219456"/>
                  </a:lnTo>
                  <a:lnTo>
                    <a:pt x="1181100" y="227076"/>
                  </a:lnTo>
                  <a:close/>
                </a:path>
                <a:path w="5052059" h="314325">
                  <a:moveTo>
                    <a:pt x="946404" y="237744"/>
                  </a:moveTo>
                  <a:lnTo>
                    <a:pt x="944880" y="204216"/>
                  </a:lnTo>
                  <a:lnTo>
                    <a:pt x="1078992" y="198120"/>
                  </a:lnTo>
                  <a:lnTo>
                    <a:pt x="1080516" y="231648"/>
                  </a:lnTo>
                  <a:lnTo>
                    <a:pt x="946404" y="237744"/>
                  </a:lnTo>
                  <a:close/>
                </a:path>
                <a:path w="5052059" h="314325">
                  <a:moveTo>
                    <a:pt x="713232" y="249936"/>
                  </a:moveTo>
                  <a:lnTo>
                    <a:pt x="711708" y="216408"/>
                  </a:lnTo>
                  <a:lnTo>
                    <a:pt x="845820" y="210312"/>
                  </a:lnTo>
                  <a:lnTo>
                    <a:pt x="847344" y="242316"/>
                  </a:lnTo>
                  <a:lnTo>
                    <a:pt x="713232" y="249936"/>
                  </a:lnTo>
                  <a:close/>
                </a:path>
                <a:path w="5052059" h="314325">
                  <a:moveTo>
                    <a:pt x="480060" y="262128"/>
                  </a:moveTo>
                  <a:lnTo>
                    <a:pt x="478536" y="228600"/>
                  </a:lnTo>
                  <a:lnTo>
                    <a:pt x="611124" y="220980"/>
                  </a:lnTo>
                  <a:lnTo>
                    <a:pt x="614172" y="254508"/>
                  </a:lnTo>
                  <a:lnTo>
                    <a:pt x="480060" y="262128"/>
                  </a:lnTo>
                  <a:close/>
                </a:path>
                <a:path w="5052059" h="314325">
                  <a:moveTo>
                    <a:pt x="246888" y="272796"/>
                  </a:moveTo>
                  <a:lnTo>
                    <a:pt x="245364" y="239268"/>
                  </a:lnTo>
                  <a:lnTo>
                    <a:pt x="377952" y="233172"/>
                  </a:lnTo>
                  <a:lnTo>
                    <a:pt x="379476" y="266700"/>
                  </a:lnTo>
                  <a:lnTo>
                    <a:pt x="246888" y="272796"/>
                  </a:lnTo>
                  <a:close/>
                </a:path>
                <a:path w="5052059" h="314325">
                  <a:moveTo>
                    <a:pt x="102108" y="313944"/>
                  </a:moveTo>
                  <a:lnTo>
                    <a:pt x="0" y="268224"/>
                  </a:lnTo>
                  <a:lnTo>
                    <a:pt x="97536" y="213360"/>
                  </a:lnTo>
                  <a:lnTo>
                    <a:pt x="99092" y="247592"/>
                  </a:lnTo>
                  <a:lnTo>
                    <a:pt x="82296" y="248412"/>
                  </a:lnTo>
                  <a:lnTo>
                    <a:pt x="83820" y="281940"/>
                  </a:lnTo>
                  <a:lnTo>
                    <a:pt x="100653" y="281940"/>
                  </a:lnTo>
                  <a:lnTo>
                    <a:pt x="102108" y="313944"/>
                  </a:lnTo>
                  <a:close/>
                </a:path>
                <a:path w="5052059" h="314325">
                  <a:moveTo>
                    <a:pt x="100597" y="280712"/>
                  </a:moveTo>
                  <a:lnTo>
                    <a:pt x="99092" y="247592"/>
                  </a:lnTo>
                  <a:lnTo>
                    <a:pt x="144780" y="245364"/>
                  </a:lnTo>
                  <a:lnTo>
                    <a:pt x="146304" y="277368"/>
                  </a:lnTo>
                  <a:lnTo>
                    <a:pt x="100597" y="280712"/>
                  </a:lnTo>
                  <a:close/>
                </a:path>
                <a:path w="5052059" h="314325">
                  <a:moveTo>
                    <a:pt x="83820" y="281940"/>
                  </a:moveTo>
                  <a:lnTo>
                    <a:pt x="82296" y="248412"/>
                  </a:lnTo>
                  <a:lnTo>
                    <a:pt x="99092" y="247592"/>
                  </a:lnTo>
                  <a:lnTo>
                    <a:pt x="100597" y="280712"/>
                  </a:lnTo>
                  <a:lnTo>
                    <a:pt x="83820" y="281940"/>
                  </a:lnTo>
                  <a:close/>
                </a:path>
                <a:path w="5052059" h="314325">
                  <a:moveTo>
                    <a:pt x="100653" y="281940"/>
                  </a:moveTo>
                  <a:lnTo>
                    <a:pt x="83820" y="281940"/>
                  </a:lnTo>
                  <a:lnTo>
                    <a:pt x="100597" y="280712"/>
                  </a:lnTo>
                  <a:lnTo>
                    <a:pt x="100653" y="2819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90231" y="1839468"/>
              <a:ext cx="100584" cy="251460"/>
            </a:xfrm>
            <a:prstGeom prst="rect">
              <a:avLst/>
            </a:prstGeom>
          </p:spPr>
        </p:pic>
      </p:grpSp>
      <p:grpSp>
        <p:nvGrpSpPr>
          <p:cNvPr id="11" name="object 11"/>
          <p:cNvGrpSpPr/>
          <p:nvPr/>
        </p:nvGrpSpPr>
        <p:grpSpPr>
          <a:xfrm>
            <a:off x="2189987" y="2506980"/>
            <a:ext cx="5093335" cy="314325"/>
            <a:chOff x="2189987" y="2506980"/>
            <a:chExt cx="5093335" cy="314325"/>
          </a:xfrm>
        </p:grpSpPr>
        <p:sp>
          <p:nvSpPr>
            <p:cNvPr id="12" name="object 12"/>
            <p:cNvSpPr/>
            <p:nvPr/>
          </p:nvSpPr>
          <p:spPr>
            <a:xfrm>
              <a:off x="2189987" y="2506980"/>
              <a:ext cx="5052060" cy="314325"/>
            </a:xfrm>
            <a:custGeom>
              <a:avLst/>
              <a:gdLst/>
              <a:ahLst/>
              <a:cxnLst/>
              <a:rect l="l" t="t" r="r" b="b"/>
              <a:pathLst>
                <a:path w="5052059" h="314325">
                  <a:moveTo>
                    <a:pt x="100615" y="281100"/>
                  </a:moveTo>
                  <a:lnTo>
                    <a:pt x="99091" y="247572"/>
                  </a:lnTo>
                  <a:lnTo>
                    <a:pt x="5050536" y="0"/>
                  </a:lnTo>
                  <a:lnTo>
                    <a:pt x="5052060" y="33528"/>
                  </a:lnTo>
                  <a:lnTo>
                    <a:pt x="100615" y="281100"/>
                  </a:lnTo>
                  <a:close/>
                </a:path>
                <a:path w="5052059" h="314325">
                  <a:moveTo>
                    <a:pt x="102108" y="313944"/>
                  </a:moveTo>
                  <a:lnTo>
                    <a:pt x="0" y="268224"/>
                  </a:lnTo>
                  <a:lnTo>
                    <a:pt x="97536" y="213360"/>
                  </a:lnTo>
                  <a:lnTo>
                    <a:pt x="99091" y="247572"/>
                  </a:lnTo>
                  <a:lnTo>
                    <a:pt x="82296" y="248412"/>
                  </a:lnTo>
                  <a:lnTo>
                    <a:pt x="83820" y="281940"/>
                  </a:lnTo>
                  <a:lnTo>
                    <a:pt x="100653" y="281940"/>
                  </a:lnTo>
                  <a:lnTo>
                    <a:pt x="102108" y="313944"/>
                  </a:lnTo>
                  <a:close/>
                </a:path>
                <a:path w="5052059" h="314325">
                  <a:moveTo>
                    <a:pt x="83820" y="281940"/>
                  </a:moveTo>
                  <a:lnTo>
                    <a:pt x="82296" y="248412"/>
                  </a:lnTo>
                  <a:lnTo>
                    <a:pt x="99091" y="247572"/>
                  </a:lnTo>
                  <a:lnTo>
                    <a:pt x="100615" y="281100"/>
                  </a:lnTo>
                  <a:lnTo>
                    <a:pt x="83820" y="281940"/>
                  </a:lnTo>
                  <a:close/>
                </a:path>
                <a:path w="5052059" h="314325">
                  <a:moveTo>
                    <a:pt x="100653" y="281940"/>
                  </a:moveTo>
                  <a:lnTo>
                    <a:pt x="83820" y="281940"/>
                  </a:lnTo>
                  <a:lnTo>
                    <a:pt x="100615" y="281100"/>
                  </a:lnTo>
                  <a:lnTo>
                    <a:pt x="100653" y="2819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82612" y="2523744"/>
              <a:ext cx="100584" cy="251460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5497577" y="2614782"/>
            <a:ext cx="4753421" cy="21268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46088" marR="5080" indent="-446088" algn="just">
              <a:lnSpc>
                <a:spcPct val="130200"/>
              </a:lnSpc>
              <a:spcBef>
                <a:spcPts val="105"/>
              </a:spcBef>
            </a:pPr>
            <a:r>
              <a:rPr lang="de-DE" sz="2100" dirty="0" smtClean="0">
                <a:latin typeface="Arial"/>
                <a:cs typeface="Arial"/>
              </a:rPr>
              <a:t>(+), </a:t>
            </a:r>
            <a:r>
              <a:rPr sz="2100" dirty="0" err="1" smtClean="0">
                <a:latin typeface="Arial"/>
                <a:cs typeface="Arial"/>
              </a:rPr>
              <a:t>Umkehrschluss</a:t>
            </a:r>
            <a:r>
              <a:rPr sz="2100" spc="3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zu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 V 2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20" dirty="0" err="1" smtClean="0">
                <a:latin typeface="Arial"/>
                <a:cs typeface="Arial"/>
              </a:rPr>
              <a:t>VwGO</a:t>
            </a:r>
            <a:endParaRPr lang="de-DE" sz="2100" spc="-20" dirty="0">
              <a:latin typeface="Arial"/>
              <a:cs typeface="Arial"/>
            </a:endParaRPr>
          </a:p>
          <a:p>
            <a:pPr marL="446088" marR="5080" indent="-446088" algn="just">
              <a:lnSpc>
                <a:spcPct val="130200"/>
              </a:lnSpc>
              <a:spcBef>
                <a:spcPts val="105"/>
              </a:spcBef>
            </a:pPr>
            <a:r>
              <a:rPr lang="de-DE" sz="2100" spc="-20" dirty="0" smtClean="0">
                <a:latin typeface="Arial"/>
                <a:cs typeface="Arial"/>
              </a:rPr>
              <a:t>(+), </a:t>
            </a:r>
            <a:r>
              <a:rPr sz="2100" dirty="0" smtClean="0">
                <a:latin typeface="Arial"/>
                <a:cs typeface="Arial"/>
              </a:rPr>
              <a:t>ratio</a:t>
            </a:r>
            <a:r>
              <a:rPr sz="2100" dirty="0">
                <a:latin typeface="Arial"/>
                <a:cs typeface="Arial"/>
              </a:rPr>
              <a:t>: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Selbstkontrolle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30" dirty="0">
                <a:latin typeface="Arial"/>
                <a:cs typeface="Arial"/>
              </a:rPr>
              <a:t>Verw.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(Art. </a:t>
            </a:r>
            <a:r>
              <a:rPr sz="2100" dirty="0">
                <a:latin typeface="Arial"/>
                <a:cs typeface="Arial"/>
              </a:rPr>
              <a:t>20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III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GG)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und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Entlastung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 </a:t>
            </a:r>
            <a:r>
              <a:rPr sz="2100" spc="-25" dirty="0">
                <a:latin typeface="Arial"/>
                <a:cs typeface="Arial"/>
              </a:rPr>
              <a:t>VG</a:t>
            </a:r>
            <a:endParaRPr sz="2100" dirty="0">
              <a:latin typeface="Arial"/>
              <a:cs typeface="Arial"/>
            </a:endParaRPr>
          </a:p>
          <a:p>
            <a:pPr marL="446088" marR="125730" indent="-433388">
              <a:lnSpc>
                <a:spcPct val="130000"/>
              </a:lnSpc>
              <a:spcBef>
                <a:spcPts val="10"/>
              </a:spcBef>
              <a:tabLst>
                <a:tab pos="446088" algn="l"/>
              </a:tabLst>
            </a:pPr>
            <a:r>
              <a:rPr sz="2100" spc="-25" dirty="0">
                <a:latin typeface="Arial"/>
                <a:cs typeface="Arial"/>
              </a:rPr>
              <a:t>(+)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dirty="0" err="1" smtClean="0">
                <a:latin typeface="Arial"/>
                <a:cs typeface="Arial"/>
              </a:rPr>
              <a:t>sonst</a:t>
            </a:r>
            <a:r>
              <a:rPr sz="2100" spc="-2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fehlt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Bezugspunkt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auf- </a:t>
            </a:r>
            <a:r>
              <a:rPr sz="2100" dirty="0">
                <a:latin typeface="Arial"/>
                <a:cs typeface="Arial"/>
              </a:rPr>
              <a:t>schieb.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Wirkung,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vgl.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55700" y="2614782"/>
            <a:ext cx="3962400" cy="2152512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446088" indent="-433388">
              <a:lnSpc>
                <a:spcPct val="100000"/>
              </a:lnSpc>
              <a:spcBef>
                <a:spcPts val="865"/>
              </a:spcBef>
            </a:pPr>
            <a:r>
              <a:rPr lang="de-DE" sz="2100" spc="-10" dirty="0" smtClean="0">
                <a:latin typeface="Arial"/>
                <a:cs typeface="Arial"/>
              </a:rPr>
              <a:t>(-), </a:t>
            </a:r>
            <a:r>
              <a:rPr sz="2100" spc="-10" dirty="0" smtClean="0">
                <a:latin typeface="Arial"/>
                <a:cs typeface="Arial"/>
              </a:rPr>
              <a:t>„</a:t>
            </a:r>
            <a:r>
              <a:rPr sz="2100" spc="-10" dirty="0">
                <a:latin typeface="Arial"/>
                <a:cs typeface="Arial"/>
              </a:rPr>
              <a:t>erst-recht-</a:t>
            </a:r>
            <a:r>
              <a:rPr sz="2100" dirty="0">
                <a:latin typeface="Arial"/>
                <a:cs typeface="Arial"/>
              </a:rPr>
              <a:t>Schluss“</a:t>
            </a:r>
            <a:r>
              <a:rPr sz="2100" spc="60" dirty="0">
                <a:latin typeface="Arial"/>
                <a:cs typeface="Arial"/>
              </a:rPr>
              <a:t> </a:t>
            </a:r>
            <a:r>
              <a:rPr sz="2100" spc="-25" dirty="0" err="1" smtClean="0">
                <a:latin typeface="Arial"/>
                <a:cs typeface="Arial"/>
              </a:rPr>
              <a:t>zu</a:t>
            </a:r>
            <a:r>
              <a:rPr lang="de-DE" sz="2100" dirty="0">
                <a:latin typeface="Arial"/>
                <a:cs typeface="Arial"/>
              </a:rPr>
              <a:t> </a:t>
            </a:r>
            <a:r>
              <a:rPr sz="2100" dirty="0" smtClean="0">
                <a:latin typeface="Arial"/>
                <a:cs typeface="Arial"/>
              </a:rPr>
              <a:t>§</a:t>
            </a:r>
            <a:r>
              <a:rPr sz="2100" spc="-10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80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V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  <a:p>
            <a:pPr marL="446088" indent="-433388">
              <a:lnSpc>
                <a:spcPct val="100000"/>
              </a:lnSpc>
              <a:spcBef>
                <a:spcPts val="755"/>
              </a:spcBef>
            </a:pPr>
            <a:r>
              <a:rPr lang="de-DE" sz="2100" dirty="0" smtClean="0">
                <a:latin typeface="Arial"/>
                <a:cs typeface="Arial"/>
              </a:rPr>
              <a:t>(-), 	</a:t>
            </a:r>
            <a:r>
              <a:rPr sz="2100" dirty="0" err="1" smtClean="0">
                <a:latin typeface="Arial"/>
                <a:cs typeface="Arial"/>
              </a:rPr>
              <a:t>ansonsten</a:t>
            </a:r>
            <a:r>
              <a:rPr sz="2100" spc="5" dirty="0" smtClean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faktische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spc="-10" dirty="0" err="1" smtClean="0">
                <a:latin typeface="Arial"/>
                <a:cs typeface="Arial"/>
              </a:rPr>
              <a:t>Verkür</a:t>
            </a:r>
            <a:r>
              <a:rPr sz="2100" dirty="0" err="1" smtClean="0">
                <a:latin typeface="Arial"/>
                <a:cs typeface="Arial"/>
              </a:rPr>
              <a:t>zung</a:t>
            </a:r>
            <a:r>
              <a:rPr sz="2100" spc="-5" dirty="0" smtClean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der </a:t>
            </a:r>
            <a:r>
              <a:rPr sz="2100" spc="-10" dirty="0">
                <a:latin typeface="Arial"/>
                <a:cs typeface="Arial"/>
              </a:rPr>
              <a:t>Rechtsbehelfsfrist </a:t>
            </a:r>
            <a:r>
              <a:rPr sz="2100" dirty="0">
                <a:latin typeface="Arial"/>
                <a:cs typeface="Arial"/>
              </a:rPr>
              <a:t>aus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§§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70,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58 II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VwGO</a:t>
            </a:r>
            <a:endParaRPr sz="2100" dirty="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987552" y="2775204"/>
            <a:ext cx="9330055" cy="2240280"/>
            <a:chOff x="987552" y="2775204"/>
            <a:chExt cx="9330055" cy="2240280"/>
          </a:xfrm>
        </p:grpSpPr>
        <p:sp>
          <p:nvSpPr>
            <p:cNvPr id="20" name="object 20"/>
            <p:cNvSpPr/>
            <p:nvPr/>
          </p:nvSpPr>
          <p:spPr>
            <a:xfrm>
              <a:off x="1004316" y="4657344"/>
              <a:ext cx="9296400" cy="341630"/>
            </a:xfrm>
            <a:custGeom>
              <a:avLst/>
              <a:gdLst/>
              <a:ahLst/>
              <a:cxnLst/>
              <a:rect l="l" t="t" r="r" b="b"/>
              <a:pathLst>
                <a:path w="9296400" h="341629">
                  <a:moveTo>
                    <a:pt x="0" y="0"/>
                  </a:moveTo>
                  <a:lnTo>
                    <a:pt x="16220" y="42100"/>
                  </a:lnTo>
                  <a:lnTo>
                    <a:pt x="62241" y="80338"/>
                  </a:lnTo>
                  <a:lnTo>
                    <a:pt x="134100" y="113448"/>
                  </a:lnTo>
                  <a:lnTo>
                    <a:pt x="178481" y="127685"/>
                  </a:lnTo>
                  <a:lnTo>
                    <a:pt x="227835" y="140166"/>
                  </a:lnTo>
                  <a:lnTo>
                    <a:pt x="281668" y="150732"/>
                  </a:lnTo>
                  <a:lnTo>
                    <a:pt x="339483" y="159225"/>
                  </a:lnTo>
                  <a:lnTo>
                    <a:pt x="400787" y="165488"/>
                  </a:lnTo>
                  <a:lnTo>
                    <a:pt x="465082" y="169361"/>
                  </a:lnTo>
                  <a:lnTo>
                    <a:pt x="531876" y="170688"/>
                  </a:lnTo>
                  <a:lnTo>
                    <a:pt x="3817620" y="170688"/>
                  </a:lnTo>
                  <a:lnTo>
                    <a:pt x="3884087" y="172014"/>
                  </a:lnTo>
                  <a:lnTo>
                    <a:pt x="3948108" y="175887"/>
                  </a:lnTo>
                  <a:lnTo>
                    <a:pt x="4009182" y="182150"/>
                  </a:lnTo>
                  <a:lnTo>
                    <a:pt x="4066809" y="190643"/>
                  </a:lnTo>
                  <a:lnTo>
                    <a:pt x="4120491" y="201209"/>
                  </a:lnTo>
                  <a:lnTo>
                    <a:pt x="4169728" y="213690"/>
                  </a:lnTo>
                  <a:lnTo>
                    <a:pt x="4214020" y="227927"/>
                  </a:lnTo>
                  <a:lnTo>
                    <a:pt x="4252869" y="243762"/>
                  </a:lnTo>
                  <a:lnTo>
                    <a:pt x="4312236" y="279594"/>
                  </a:lnTo>
                  <a:lnTo>
                    <a:pt x="4343834" y="319922"/>
                  </a:lnTo>
                  <a:lnTo>
                    <a:pt x="4347972" y="341376"/>
                  </a:lnTo>
                  <a:lnTo>
                    <a:pt x="4352109" y="319922"/>
                  </a:lnTo>
                  <a:lnTo>
                    <a:pt x="4383725" y="279594"/>
                  </a:lnTo>
                  <a:lnTo>
                    <a:pt x="4443161" y="243762"/>
                  </a:lnTo>
                  <a:lnTo>
                    <a:pt x="4482072" y="227927"/>
                  </a:lnTo>
                  <a:lnTo>
                    <a:pt x="4526453" y="213690"/>
                  </a:lnTo>
                  <a:lnTo>
                    <a:pt x="4575807" y="201209"/>
                  </a:lnTo>
                  <a:lnTo>
                    <a:pt x="4629640" y="190643"/>
                  </a:lnTo>
                  <a:lnTo>
                    <a:pt x="4687455" y="182150"/>
                  </a:lnTo>
                  <a:lnTo>
                    <a:pt x="4748759" y="175887"/>
                  </a:lnTo>
                  <a:lnTo>
                    <a:pt x="4813054" y="172014"/>
                  </a:lnTo>
                  <a:lnTo>
                    <a:pt x="4879848" y="170688"/>
                  </a:lnTo>
                  <a:lnTo>
                    <a:pt x="8764524" y="170688"/>
                  </a:lnTo>
                  <a:lnTo>
                    <a:pt x="8831317" y="169361"/>
                  </a:lnTo>
                  <a:lnTo>
                    <a:pt x="8895612" y="165488"/>
                  </a:lnTo>
                  <a:lnTo>
                    <a:pt x="8956916" y="159225"/>
                  </a:lnTo>
                  <a:lnTo>
                    <a:pt x="9014731" y="150732"/>
                  </a:lnTo>
                  <a:lnTo>
                    <a:pt x="9068564" y="140166"/>
                  </a:lnTo>
                  <a:lnTo>
                    <a:pt x="9117918" y="127685"/>
                  </a:lnTo>
                  <a:lnTo>
                    <a:pt x="9162299" y="113448"/>
                  </a:lnTo>
                  <a:lnTo>
                    <a:pt x="9201210" y="97613"/>
                  </a:lnTo>
                  <a:lnTo>
                    <a:pt x="9260646" y="61781"/>
                  </a:lnTo>
                  <a:lnTo>
                    <a:pt x="9292262" y="21453"/>
                  </a:lnTo>
                  <a:lnTo>
                    <a:pt x="9296400" y="0"/>
                  </a:lnTo>
                </a:path>
              </a:pathLst>
            </a:custGeom>
            <a:ln w="335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346192" y="2775204"/>
              <a:ext cx="0" cy="1972310"/>
            </a:xfrm>
            <a:custGeom>
              <a:avLst/>
              <a:gdLst/>
              <a:ahLst/>
              <a:cxnLst/>
              <a:rect l="l" t="t" r="r" b="b"/>
              <a:pathLst>
                <a:path h="1972310">
                  <a:moveTo>
                    <a:pt x="0" y="0"/>
                  </a:moveTo>
                  <a:lnTo>
                    <a:pt x="0" y="1972056"/>
                  </a:lnTo>
                </a:path>
              </a:pathLst>
            </a:custGeom>
            <a:ln w="33528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2" name="Grafik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5101" y="35735"/>
            <a:ext cx="2871470" cy="14662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5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4851</Words>
  <Application>Microsoft Office PowerPoint</Application>
  <PresentationFormat>Benutzerdefiniert</PresentationFormat>
  <Paragraphs>425</Paragraphs>
  <Slides>51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51</vt:i4>
      </vt:variant>
    </vt:vector>
  </HeadingPairs>
  <TitlesOfParts>
    <vt:vector size="56" baseType="lpstr">
      <vt:lpstr>Arial</vt:lpstr>
      <vt:lpstr>Carlito</vt:lpstr>
      <vt:lpstr>Times New Roman</vt:lpstr>
      <vt:lpstr>Wingdings</vt:lpstr>
      <vt:lpstr>Office Theme</vt:lpstr>
      <vt:lpstr>Assessorkurs ÖR Hamburg Kurseinheit 07</vt:lpstr>
      <vt:lpstr>PowerPoint-Präsentation</vt:lpstr>
      <vt:lpstr>§ 80 V VwGO</vt:lpstr>
      <vt:lpstr>PowerPoint-Präsentation</vt:lpstr>
      <vt:lpstr>PowerPoint-Präsentation</vt:lpstr>
      <vt:lpstr>§ 80a VwGO</vt:lpstr>
      <vt:lpstr>PowerPoint-Präsentation</vt:lpstr>
      <vt:lpstr>PowerPoint-Präsentation</vt:lpstr>
      <vt:lpstr>b) Rechtsbehelf in der Hauptsache nötig? → differenzieren:  AnfKl. unnötig (§ 80 V 2 VwGO) Widerspruch nötig?</vt:lpstr>
      <vt:lpstr>c) Rechtsbehelf in der Hauptsache nicht offensichtlich unzulässig → keine Verfristung (Bestandskraft eines ablehnenden VA): §§ 70, 74, 58 II VwGO</vt:lpstr>
      <vt:lpstr>II. Begründetheit eines Antrags gemäß §§ 80 V, 80a VwGO</vt:lpstr>
      <vt:lpstr>1. Formelle Rechtmäßigkeit der AO der s. V.</vt:lpstr>
      <vt:lpstr>c) Form: § 80 III VwGO</vt:lpstr>
      <vt:lpstr>2. Interessenabwägung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Übungsfall 1</vt:lpstr>
      <vt:lpstr>PowerPoint-Präsentation</vt:lpstr>
      <vt:lpstr>PowerPoint-Präsentation</vt:lpstr>
      <vt:lpstr>PowerPoint-Präsentation</vt:lpstr>
      <vt:lpstr>PowerPoint-Präsentation</vt:lpstr>
      <vt:lpstr>Übungsfall 2</vt:lpstr>
      <vt:lpstr>PowerPoint-Präsentation</vt:lpstr>
      <vt:lpstr>II. Erfolgreich?</vt:lpstr>
      <vt:lpstr>PowerPoint-Präsentation</vt:lpstr>
      <vt:lpstr>PowerPoint-Präsentation</vt:lpstr>
      <vt:lpstr>Akte 6</vt:lpstr>
      <vt:lpstr>Gründe „I.“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3. Rückzahlungsantrag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Ass HH 07_05.pptx</dc:title>
  <dc:creator>Stefan Middel</dc:creator>
  <cp:lastModifiedBy>Manuel Mielke</cp:lastModifiedBy>
  <cp:revision>37</cp:revision>
  <dcterms:created xsi:type="dcterms:W3CDTF">2024-11-29T13:16:21Z</dcterms:created>
  <dcterms:modified xsi:type="dcterms:W3CDTF">2024-12-04T13:34:29Z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2023-10-23T00:00:00Z</vt:filetime>
  </property>
  <property fmtid="{D5CDD505-2E9C-101B-9397-08002B2CF9AE}" pid="3" name="LastSaved">
    <vt:filetime>2024-11-29T00:00:00Z</vt:filetime>
  </property>
  <property fmtid="{D5CDD505-2E9C-101B-9397-08002B2CF9AE}" pid="4" name="Producer">
    <vt:lpwstr>3-Heights(TM) PDF Security Shell 4.8.25.2 (http://www.pdf-tools.com)</vt:lpwstr>
  </property>
</Properties>
</file>