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60" r:id="rId4"/>
    <p:sldId id="261" r:id="rId5"/>
    <p:sldId id="266" r:id="rId6"/>
    <p:sldId id="262" r:id="rId7"/>
    <p:sldId id="264" r:id="rId8"/>
    <p:sldId id="263" r:id="rId9"/>
    <p:sldId id="267" r:id="rId10"/>
    <p:sldId id="259"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4237" autoAdjust="0"/>
  </p:normalViewPr>
  <p:slideViewPr>
    <p:cSldViewPr snapToGrid="0">
      <p:cViewPr varScale="1">
        <p:scale>
          <a:sx n="56" d="100"/>
          <a:sy n="56" d="100"/>
        </p:scale>
        <p:origin x="14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16557-AE19-45D7-81B5-6756231FA216}" type="datetimeFigureOut">
              <a:rPr lang="de-DE" smtClean="0"/>
              <a:t>05.12.2024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429334-6486-4611-8CDF-21022FC3C1F2}" type="slidenum">
              <a:rPr lang="de-DE" smtClean="0"/>
              <a:t>‹Nr.›</a:t>
            </a:fld>
            <a:endParaRPr lang="de-DE"/>
          </a:p>
        </p:txBody>
      </p:sp>
    </p:spTree>
    <p:extLst>
      <p:ext uri="{BB962C8B-B14F-4D97-AF65-F5344CB8AC3E}">
        <p14:creationId xmlns:p14="http://schemas.microsoft.com/office/powerpoint/2010/main" val="999248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dirty="0"/>
              <a:t>AK (-), weil VA erledigt = Entfall der Beschwer, FFK direkt nach § 113 I 4 (-), weil nur für Erledigung nach Klageerhebung geregelt, also analog § 113 I 4 für Erl. Vor Klageerhebung (</a:t>
            </a:r>
            <a:r>
              <a:rPr lang="de-DE" sz="1400" dirty="0" err="1"/>
              <a:t>h.M</a:t>
            </a:r>
            <a:r>
              <a:rPr lang="de-DE" sz="1400" dirty="0"/>
              <a:t>. bejaht </a:t>
            </a:r>
            <a:r>
              <a:rPr lang="de-DE" sz="1400" dirty="0" err="1"/>
              <a:t>planwidr</a:t>
            </a:r>
            <a:r>
              <a:rPr lang="de-DE" sz="1400" dirty="0"/>
              <a:t>. RL und vgl. IL, weil Zeitpunkt der Erledigung zufällig und bei allg. FK sonst Umgehung der bes. SE-</a:t>
            </a:r>
            <a:r>
              <a:rPr lang="de-DE" sz="1400" dirty="0" err="1"/>
              <a:t>Vss</a:t>
            </a:r>
            <a:r>
              <a:rPr lang="de-DE" sz="1400" dirty="0"/>
              <a:t>. Der AK/FFK droht</a:t>
            </a:r>
          </a:p>
        </p:txBody>
      </p:sp>
      <p:sp>
        <p:nvSpPr>
          <p:cNvPr id="4" name="Foliennummernplatzhalter 3"/>
          <p:cNvSpPr>
            <a:spLocks noGrp="1"/>
          </p:cNvSpPr>
          <p:nvPr>
            <p:ph type="sldNum" sz="quarter" idx="5"/>
          </p:nvPr>
        </p:nvSpPr>
        <p:spPr/>
        <p:txBody>
          <a:bodyPr/>
          <a:lstStyle/>
          <a:p>
            <a:fld id="{95429334-6486-4611-8CDF-21022FC3C1F2}" type="slidenum">
              <a:rPr lang="de-DE" smtClean="0"/>
              <a:t>4</a:t>
            </a:fld>
            <a:endParaRPr lang="de-DE"/>
          </a:p>
        </p:txBody>
      </p:sp>
    </p:spTree>
    <p:extLst>
      <p:ext uri="{BB962C8B-B14F-4D97-AF65-F5344CB8AC3E}">
        <p14:creationId xmlns:p14="http://schemas.microsoft.com/office/powerpoint/2010/main" val="2235680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FK: </a:t>
            </a:r>
          </a:p>
          <a:p>
            <a:r>
              <a:rPr lang="de-DE" dirty="0" err="1"/>
              <a:t>Def</a:t>
            </a:r>
            <a:r>
              <a:rPr lang="de-DE" dirty="0"/>
              <a:t>. Gegenwärtiges konkr. Rechtsverhältnis </a:t>
            </a:r>
          </a:p>
          <a:p>
            <a:r>
              <a:rPr lang="de-DE" dirty="0"/>
              <a:t>Jede sich aus einem konkr. SV, auf Grdl. Einer Norm des </a:t>
            </a:r>
            <a:r>
              <a:rPr lang="de-DE" dirty="0" err="1"/>
              <a:t>öff</a:t>
            </a:r>
            <a:r>
              <a:rPr lang="de-DE" dirty="0"/>
              <a:t>. R ergebende rechtl. Beziehung zwischen Personen o. Person/Sache. (Aber: weit zu verstehen! Auch (+), wenn Personen über Rechte und Pflichten streiten!) </a:t>
            </a:r>
          </a:p>
          <a:p>
            <a:r>
              <a:rPr lang="de-DE" dirty="0"/>
              <a:t>(+), weil die Beteiligten hier über das (Nichtbestehen) der Berechtigung zum Einsatz des Wasserwerfers (= Rechte und Pflichten) streiten. </a:t>
            </a:r>
          </a:p>
        </p:txBody>
      </p:sp>
      <p:sp>
        <p:nvSpPr>
          <p:cNvPr id="4" name="Foliennummernplatzhalter 3"/>
          <p:cNvSpPr>
            <a:spLocks noGrp="1"/>
          </p:cNvSpPr>
          <p:nvPr>
            <p:ph type="sldNum" sz="quarter" idx="5"/>
          </p:nvPr>
        </p:nvSpPr>
        <p:spPr/>
        <p:txBody>
          <a:bodyPr/>
          <a:lstStyle/>
          <a:p>
            <a:fld id="{95429334-6486-4611-8CDF-21022FC3C1F2}" type="slidenum">
              <a:rPr lang="de-DE" smtClean="0"/>
              <a:t>5</a:t>
            </a:fld>
            <a:endParaRPr lang="de-DE"/>
          </a:p>
        </p:txBody>
      </p:sp>
    </p:spTree>
    <p:extLst>
      <p:ext uri="{BB962C8B-B14F-4D97-AF65-F5344CB8AC3E}">
        <p14:creationId xmlns:p14="http://schemas.microsoft.com/office/powerpoint/2010/main" val="4181448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FK: </a:t>
            </a:r>
          </a:p>
          <a:p>
            <a:r>
              <a:rPr lang="de-DE" dirty="0" err="1"/>
              <a:t>Def</a:t>
            </a:r>
            <a:r>
              <a:rPr lang="de-DE" dirty="0"/>
              <a:t>. Gegenwärtiges konkr. Rechtsverhältnis </a:t>
            </a:r>
          </a:p>
          <a:p>
            <a:r>
              <a:rPr lang="de-DE" dirty="0"/>
              <a:t>Jede sich aus einem konkr. SV, auf Grdl. Einer Norm des </a:t>
            </a:r>
            <a:r>
              <a:rPr lang="de-DE" dirty="0" err="1"/>
              <a:t>öff</a:t>
            </a:r>
            <a:r>
              <a:rPr lang="de-DE" dirty="0"/>
              <a:t>. R ergebende rechtl. Beziehung zwischen Personen o. Person/Sache. (Aber: weit zu verstehen! Auch (+), wenn Personen über Rechte und Pflichten streiten!) </a:t>
            </a:r>
          </a:p>
          <a:p>
            <a:r>
              <a:rPr lang="de-DE" dirty="0"/>
              <a:t>(+), weil die Beteiligten hier über das (Nichtbestehen) der Berechtigung zum Einsatz des Wasserwerfers (= Rechte und Pflichten) streiten. </a:t>
            </a:r>
          </a:p>
        </p:txBody>
      </p:sp>
      <p:sp>
        <p:nvSpPr>
          <p:cNvPr id="4" name="Foliennummernplatzhalter 3"/>
          <p:cNvSpPr>
            <a:spLocks noGrp="1"/>
          </p:cNvSpPr>
          <p:nvPr>
            <p:ph type="sldNum" sz="quarter" idx="5"/>
          </p:nvPr>
        </p:nvSpPr>
        <p:spPr/>
        <p:txBody>
          <a:bodyPr/>
          <a:lstStyle/>
          <a:p>
            <a:fld id="{95429334-6486-4611-8CDF-21022FC3C1F2}" type="slidenum">
              <a:rPr lang="de-DE" smtClean="0"/>
              <a:t>6</a:t>
            </a:fld>
            <a:endParaRPr lang="de-DE"/>
          </a:p>
        </p:txBody>
      </p:sp>
    </p:spTree>
    <p:extLst>
      <p:ext uri="{BB962C8B-B14F-4D97-AF65-F5344CB8AC3E}">
        <p14:creationId xmlns:p14="http://schemas.microsoft.com/office/powerpoint/2010/main" val="408084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FK: </a:t>
            </a:r>
          </a:p>
          <a:p>
            <a:r>
              <a:rPr lang="de-DE" dirty="0" err="1"/>
              <a:t>Def</a:t>
            </a:r>
            <a:r>
              <a:rPr lang="de-DE" dirty="0"/>
              <a:t>. Gegenwärtiges konkr. Rechtsverhältnis </a:t>
            </a:r>
          </a:p>
          <a:p>
            <a:r>
              <a:rPr lang="de-DE" dirty="0"/>
              <a:t>Jede sich aus einem konkr. SV, auf Grdl. Einer Norm des </a:t>
            </a:r>
            <a:r>
              <a:rPr lang="de-DE" dirty="0" err="1"/>
              <a:t>öff</a:t>
            </a:r>
            <a:r>
              <a:rPr lang="de-DE" dirty="0"/>
              <a:t>. R ergebende rechtl. Beziehung zwischen Personen o. Person/Sache. (Aber: weit zu verstehen! Auch (+), wenn Personen über Rechte und Pflichten streiten!) </a:t>
            </a:r>
          </a:p>
          <a:p>
            <a:r>
              <a:rPr lang="de-DE" dirty="0"/>
              <a:t>(+), weil die Beteiligten hier über das (Nichtbestehen) der Berechtigung zum Einsatz des Wasserwerfers (= Rechte und Pflichten) streiten. </a:t>
            </a:r>
          </a:p>
        </p:txBody>
      </p:sp>
      <p:sp>
        <p:nvSpPr>
          <p:cNvPr id="4" name="Foliennummernplatzhalter 3"/>
          <p:cNvSpPr>
            <a:spLocks noGrp="1"/>
          </p:cNvSpPr>
          <p:nvPr>
            <p:ph type="sldNum" sz="quarter" idx="5"/>
          </p:nvPr>
        </p:nvSpPr>
        <p:spPr/>
        <p:txBody>
          <a:bodyPr/>
          <a:lstStyle/>
          <a:p>
            <a:fld id="{95429334-6486-4611-8CDF-21022FC3C1F2}" type="slidenum">
              <a:rPr lang="de-DE" smtClean="0"/>
              <a:t>7</a:t>
            </a:fld>
            <a:endParaRPr lang="de-DE"/>
          </a:p>
        </p:txBody>
      </p:sp>
    </p:spTree>
    <p:extLst>
      <p:ext uri="{BB962C8B-B14F-4D97-AF65-F5344CB8AC3E}">
        <p14:creationId xmlns:p14="http://schemas.microsoft.com/office/powerpoint/2010/main" val="453556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FK: </a:t>
            </a:r>
          </a:p>
          <a:p>
            <a:r>
              <a:rPr lang="de-DE" dirty="0" err="1"/>
              <a:t>Def</a:t>
            </a:r>
            <a:r>
              <a:rPr lang="de-DE" dirty="0"/>
              <a:t>. Gegenwärtiges konkr. Rechtsverhältnis </a:t>
            </a:r>
          </a:p>
          <a:p>
            <a:r>
              <a:rPr lang="de-DE" dirty="0"/>
              <a:t>Jede sich aus einem konkr. SV, auf Grdl. Einer Norm des </a:t>
            </a:r>
            <a:r>
              <a:rPr lang="de-DE" dirty="0" err="1"/>
              <a:t>öff</a:t>
            </a:r>
            <a:r>
              <a:rPr lang="de-DE" dirty="0"/>
              <a:t>. R ergebende rechtl. Beziehung zwischen Personen o. Person/Sache. (Aber: weit zu verstehen! Auch (+), wenn Personen über Rechte und Pflichten streiten!) </a:t>
            </a:r>
          </a:p>
          <a:p>
            <a:r>
              <a:rPr lang="de-DE" dirty="0"/>
              <a:t>(+), weil die Beteiligten hier über das (Nichtbestehen) der Berechtigung zum Einsatz des Wasserwerfers (= Rechte und Pflichten) streiten. </a:t>
            </a:r>
          </a:p>
        </p:txBody>
      </p:sp>
      <p:sp>
        <p:nvSpPr>
          <p:cNvPr id="4" name="Foliennummernplatzhalter 3"/>
          <p:cNvSpPr>
            <a:spLocks noGrp="1"/>
          </p:cNvSpPr>
          <p:nvPr>
            <p:ph type="sldNum" sz="quarter" idx="5"/>
          </p:nvPr>
        </p:nvSpPr>
        <p:spPr/>
        <p:txBody>
          <a:bodyPr/>
          <a:lstStyle/>
          <a:p>
            <a:fld id="{95429334-6486-4611-8CDF-21022FC3C1F2}" type="slidenum">
              <a:rPr lang="de-DE" smtClean="0"/>
              <a:t>8</a:t>
            </a:fld>
            <a:endParaRPr lang="de-DE"/>
          </a:p>
        </p:txBody>
      </p:sp>
    </p:spTree>
    <p:extLst>
      <p:ext uri="{BB962C8B-B14F-4D97-AF65-F5344CB8AC3E}">
        <p14:creationId xmlns:p14="http://schemas.microsoft.com/office/powerpoint/2010/main" val="3654209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Zur FK: </a:t>
            </a:r>
          </a:p>
          <a:p>
            <a:r>
              <a:rPr lang="de-DE" dirty="0" err="1"/>
              <a:t>Def</a:t>
            </a:r>
            <a:r>
              <a:rPr lang="de-DE" dirty="0"/>
              <a:t>. Gegenwärtiges konkr. Rechtsverhältnis </a:t>
            </a:r>
          </a:p>
          <a:p>
            <a:r>
              <a:rPr lang="de-DE" dirty="0"/>
              <a:t>Jede sich aus einem konkr. SV, auf Grdl. Einer Norm des </a:t>
            </a:r>
            <a:r>
              <a:rPr lang="de-DE" dirty="0" err="1"/>
              <a:t>öff</a:t>
            </a:r>
            <a:r>
              <a:rPr lang="de-DE" dirty="0"/>
              <a:t>. R ergebende rechtl. Beziehung zwischen Personen o. Person/Sache. (Aber: weit zu verstehen! Auch (+), wenn Personen über Rechte und Pflichten streiten!) </a:t>
            </a:r>
          </a:p>
          <a:p>
            <a:r>
              <a:rPr lang="de-DE" dirty="0"/>
              <a:t>(+), weil die Beteiligten hier über das (Nichtbestehen) der Berechtigung zum Einsatz des Wasserwerfers (= Rechte und Pflichten) streiten. </a:t>
            </a:r>
          </a:p>
        </p:txBody>
      </p:sp>
      <p:sp>
        <p:nvSpPr>
          <p:cNvPr id="4" name="Foliennummernplatzhalter 3"/>
          <p:cNvSpPr>
            <a:spLocks noGrp="1"/>
          </p:cNvSpPr>
          <p:nvPr>
            <p:ph type="sldNum" sz="quarter" idx="5"/>
          </p:nvPr>
        </p:nvSpPr>
        <p:spPr/>
        <p:txBody>
          <a:bodyPr/>
          <a:lstStyle/>
          <a:p>
            <a:fld id="{95429334-6486-4611-8CDF-21022FC3C1F2}" type="slidenum">
              <a:rPr lang="de-DE" smtClean="0"/>
              <a:t>9</a:t>
            </a:fld>
            <a:endParaRPr lang="de-DE"/>
          </a:p>
        </p:txBody>
      </p:sp>
    </p:spTree>
    <p:extLst>
      <p:ext uri="{BB962C8B-B14F-4D97-AF65-F5344CB8AC3E}">
        <p14:creationId xmlns:p14="http://schemas.microsoft.com/office/powerpoint/2010/main" val="4079405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5429334-6486-4611-8CDF-21022FC3C1F2}" type="slidenum">
              <a:rPr lang="de-DE" smtClean="0"/>
              <a:t>12</a:t>
            </a:fld>
            <a:endParaRPr lang="de-DE"/>
          </a:p>
        </p:txBody>
      </p:sp>
    </p:spTree>
    <p:extLst>
      <p:ext uri="{BB962C8B-B14F-4D97-AF65-F5344CB8AC3E}">
        <p14:creationId xmlns:p14="http://schemas.microsoft.com/office/powerpoint/2010/main" val="7424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5DCA57-47AA-34F3-D784-7A8BA6160FB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84D5DF7-504C-0C60-9850-F4FF16FABC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56268D1-7428-A437-2830-B9EEF2816ED9}"/>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5" name="Fußzeilenplatzhalter 4">
            <a:extLst>
              <a:ext uri="{FF2B5EF4-FFF2-40B4-BE49-F238E27FC236}">
                <a16:creationId xmlns:a16="http://schemas.microsoft.com/office/drawing/2014/main" id="{837AFE9D-7C5B-99AE-DD02-1292C7E8929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D900B67-8A18-BAD7-8339-2DC72736BA8F}"/>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2173210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A498ED-EEA0-B351-3017-36BAB01106D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47C16CB-280E-3C4C-064C-6131C0142C4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E71D2E-6F5A-6EC9-AC57-E3AAA3F46202}"/>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5" name="Fußzeilenplatzhalter 4">
            <a:extLst>
              <a:ext uri="{FF2B5EF4-FFF2-40B4-BE49-F238E27FC236}">
                <a16:creationId xmlns:a16="http://schemas.microsoft.com/office/drawing/2014/main" id="{FC860613-7541-AEE8-EF12-F0675F74FAE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744A871-D7E8-0CAB-6C36-37E61F86170D}"/>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3128252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3A2ED62-B79F-CC2A-1D8C-06E60A84965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7AAB848-142B-76F7-10C0-9CE8D2C0DC3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80B2B1B-B72F-5B31-F3AB-35031B1361E5}"/>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5" name="Fußzeilenplatzhalter 4">
            <a:extLst>
              <a:ext uri="{FF2B5EF4-FFF2-40B4-BE49-F238E27FC236}">
                <a16:creationId xmlns:a16="http://schemas.microsoft.com/office/drawing/2014/main" id="{B1974EE1-A5C6-6985-6890-79D134D1FDD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03087D4-6E8F-2181-0E58-16D258ADCCC6}"/>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2938312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53C0E2-AB74-2608-E74D-FD1CE87806A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912674-9FA7-9484-FAFD-A0D976149A6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28D02AA-307E-35B9-3BC1-9F679CCB4D70}"/>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5" name="Fußzeilenplatzhalter 4">
            <a:extLst>
              <a:ext uri="{FF2B5EF4-FFF2-40B4-BE49-F238E27FC236}">
                <a16:creationId xmlns:a16="http://schemas.microsoft.com/office/drawing/2014/main" id="{CF592879-A5F7-31E5-0FB0-D9D4875ED77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F5897A2-7D18-9125-41F6-F5A954A7E12E}"/>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360902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4BDEAB-EA98-0852-1737-FBE0E5FE26B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B24A73B-8E87-716F-3FD2-1140BB120D5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997E28F-F49F-2432-54C1-F467DCFC29AC}"/>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5" name="Fußzeilenplatzhalter 4">
            <a:extLst>
              <a:ext uri="{FF2B5EF4-FFF2-40B4-BE49-F238E27FC236}">
                <a16:creationId xmlns:a16="http://schemas.microsoft.com/office/drawing/2014/main" id="{0D28A955-C460-E1BB-3204-381B4F6E17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549AECD-7ED1-7A21-C222-E411378E9004}"/>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2128797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6B29B6-1A31-DFDE-99CB-0D2C7C4B511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CD7B278-3929-223A-3D2B-9E9A41BF3BC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1A0717A-988E-8C38-DDCF-1AF34B65573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66294CA-BFD4-13C6-E5F3-95D934EFDF61}"/>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6" name="Fußzeilenplatzhalter 5">
            <a:extLst>
              <a:ext uri="{FF2B5EF4-FFF2-40B4-BE49-F238E27FC236}">
                <a16:creationId xmlns:a16="http://schemas.microsoft.com/office/drawing/2014/main" id="{89C527D1-3574-F820-E5A3-9279F03A691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22DA7A4-49AE-9489-32F1-B91999E0BCB1}"/>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154059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93E97-BFF0-3CD9-21A3-5577C6A84A9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F5461D7-A087-E140-2ABB-D9530FAE55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543F94D-AAF5-33E9-A590-164DBC82AC1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0DD5C65-D174-C170-D57D-3B4CB78258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51376B8-3667-8A16-F17B-FA86750AE15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91C9DA1-D9D8-0A94-1EBA-00C200E4E473}"/>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8" name="Fußzeilenplatzhalter 7">
            <a:extLst>
              <a:ext uri="{FF2B5EF4-FFF2-40B4-BE49-F238E27FC236}">
                <a16:creationId xmlns:a16="http://schemas.microsoft.com/office/drawing/2014/main" id="{D227B9D3-6E58-6E22-00FD-9F992424DC8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DC806BF-3C11-FF01-05A5-31E70BB76F8C}"/>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312785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9171A6-BC17-353C-6CBE-CFCF7CFA541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B8C5A64-8A72-D94B-1AB0-DAB4FD3762E4}"/>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4" name="Fußzeilenplatzhalter 3">
            <a:extLst>
              <a:ext uri="{FF2B5EF4-FFF2-40B4-BE49-F238E27FC236}">
                <a16:creationId xmlns:a16="http://schemas.microsoft.com/office/drawing/2014/main" id="{6DFC785B-85C4-2805-4648-5BFCE8C12B0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5DC21CA-159A-A16D-0B3E-A2FA6FFF115C}"/>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1775107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F9918D6-CDA3-0D79-C2F8-E7E1099C27B2}"/>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3" name="Fußzeilenplatzhalter 2">
            <a:extLst>
              <a:ext uri="{FF2B5EF4-FFF2-40B4-BE49-F238E27FC236}">
                <a16:creationId xmlns:a16="http://schemas.microsoft.com/office/drawing/2014/main" id="{0E15FC37-14B6-60C6-960C-0018EB9AEF0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CF15EC6-B8D1-297C-B15E-C7D0EFA45BA0}"/>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97993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D86134-B97D-9CBF-0607-907E4D29953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0E76DDA-4F77-AAD8-FE0A-61BE984BE5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D611596-F1DD-D981-36CE-AAA2C7399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D5F096F-AC1A-0CFE-E583-FB69630E5176}"/>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6" name="Fußzeilenplatzhalter 5">
            <a:extLst>
              <a:ext uri="{FF2B5EF4-FFF2-40B4-BE49-F238E27FC236}">
                <a16:creationId xmlns:a16="http://schemas.microsoft.com/office/drawing/2014/main" id="{EE52C0BD-8013-6895-977F-DCFE7BF6565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951DFD5-3388-123F-B8D0-D8AFBBA8753E}"/>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387338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30355-6331-CB17-70FF-14A7887DC31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7549EAB-565C-EC60-A55E-2563547E10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72E2727-5D83-C73F-1C13-43BB52E3B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0B970F1-D03F-CA8C-D7B4-7E56608424A2}"/>
              </a:ext>
            </a:extLst>
          </p:cNvPr>
          <p:cNvSpPr>
            <a:spLocks noGrp="1"/>
          </p:cNvSpPr>
          <p:nvPr>
            <p:ph type="dt" sz="half" idx="10"/>
          </p:nvPr>
        </p:nvSpPr>
        <p:spPr/>
        <p:txBody>
          <a:bodyPr/>
          <a:lstStyle/>
          <a:p>
            <a:fld id="{0597B8A4-3A2D-47F8-87D8-F484A119640E}" type="datetimeFigureOut">
              <a:rPr lang="de-DE" smtClean="0"/>
              <a:t>05.12.2024</a:t>
            </a:fld>
            <a:endParaRPr lang="de-DE"/>
          </a:p>
        </p:txBody>
      </p:sp>
      <p:sp>
        <p:nvSpPr>
          <p:cNvPr id="6" name="Fußzeilenplatzhalter 5">
            <a:extLst>
              <a:ext uri="{FF2B5EF4-FFF2-40B4-BE49-F238E27FC236}">
                <a16:creationId xmlns:a16="http://schemas.microsoft.com/office/drawing/2014/main" id="{0FA6F9D6-C688-B00B-2EAC-934D0D7B229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18440DD-92CF-5812-D074-C5F62C53764C}"/>
              </a:ext>
            </a:extLst>
          </p:cNvPr>
          <p:cNvSpPr>
            <a:spLocks noGrp="1"/>
          </p:cNvSpPr>
          <p:nvPr>
            <p:ph type="sldNum" sz="quarter" idx="12"/>
          </p:nvPr>
        </p:nvSpPr>
        <p:spPr/>
        <p:txBody>
          <a:bodyPr/>
          <a:lstStyle/>
          <a:p>
            <a:fld id="{93B8EE18-E196-4D1D-AFD9-A34BCED62659}" type="slidenum">
              <a:rPr lang="de-DE" smtClean="0"/>
              <a:t>‹Nr.›</a:t>
            </a:fld>
            <a:endParaRPr lang="de-DE"/>
          </a:p>
        </p:txBody>
      </p:sp>
    </p:spTree>
    <p:extLst>
      <p:ext uri="{BB962C8B-B14F-4D97-AF65-F5344CB8AC3E}">
        <p14:creationId xmlns:p14="http://schemas.microsoft.com/office/powerpoint/2010/main" val="1916296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86C8D9-6B97-46E8-7A07-CCCCEF4E59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7F520E6-D144-F73D-197F-86FAA3C44E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D529890-2DC8-2219-0D6C-59C3AF6350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597B8A4-3A2D-47F8-87D8-F484A119640E}" type="datetimeFigureOut">
              <a:rPr lang="de-DE" smtClean="0"/>
              <a:t>05.12.2024</a:t>
            </a:fld>
            <a:endParaRPr lang="de-DE"/>
          </a:p>
        </p:txBody>
      </p:sp>
      <p:sp>
        <p:nvSpPr>
          <p:cNvPr id="5" name="Fußzeilenplatzhalter 4">
            <a:extLst>
              <a:ext uri="{FF2B5EF4-FFF2-40B4-BE49-F238E27FC236}">
                <a16:creationId xmlns:a16="http://schemas.microsoft.com/office/drawing/2014/main" id="{A9113B24-B844-9C20-EC48-B045716A04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0D4A72A2-2069-38DF-7C7C-18DDEF8FF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3B8EE18-E196-4D1D-AFD9-A34BCED62659}" type="slidenum">
              <a:rPr lang="de-DE" smtClean="0"/>
              <a:t>‹Nr.›</a:t>
            </a:fld>
            <a:endParaRPr lang="de-DE"/>
          </a:p>
        </p:txBody>
      </p:sp>
    </p:spTree>
    <p:extLst>
      <p:ext uri="{BB962C8B-B14F-4D97-AF65-F5344CB8AC3E}">
        <p14:creationId xmlns:p14="http://schemas.microsoft.com/office/powerpoint/2010/main" val="2191898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6DA19-690E-88C0-1253-64805BB73BEC}"/>
              </a:ext>
            </a:extLst>
          </p:cNvPr>
          <p:cNvSpPr>
            <a:spLocks noGrp="1"/>
          </p:cNvSpPr>
          <p:nvPr>
            <p:ph type="ctrTitle"/>
          </p:nvPr>
        </p:nvSpPr>
        <p:spPr/>
        <p:txBody>
          <a:bodyPr>
            <a:normAutofit fontScale="90000"/>
          </a:bodyPr>
          <a:lstStyle/>
          <a:p>
            <a:br>
              <a:rPr lang="de-DE" dirty="0"/>
            </a:br>
            <a:r>
              <a:rPr lang="de-DE" dirty="0"/>
              <a:t>Klausurbesprechung</a:t>
            </a:r>
            <a:br>
              <a:rPr lang="de-DE" dirty="0"/>
            </a:br>
            <a:r>
              <a:rPr lang="de-DE" dirty="0"/>
              <a:t>Öffentliches Recht</a:t>
            </a:r>
            <a:br>
              <a:rPr lang="de-DE" dirty="0"/>
            </a:br>
            <a:r>
              <a:rPr lang="de-DE" dirty="0"/>
              <a:t>5. Dez. 2024</a:t>
            </a:r>
          </a:p>
        </p:txBody>
      </p:sp>
      <p:sp>
        <p:nvSpPr>
          <p:cNvPr id="3" name="Untertitel 2">
            <a:extLst>
              <a:ext uri="{FF2B5EF4-FFF2-40B4-BE49-F238E27FC236}">
                <a16:creationId xmlns:a16="http://schemas.microsoft.com/office/drawing/2014/main" id="{A095EBFB-29E7-7174-F926-AF2B5BA17C9D}"/>
              </a:ext>
            </a:extLst>
          </p:cNvPr>
          <p:cNvSpPr>
            <a:spLocks noGrp="1"/>
          </p:cNvSpPr>
          <p:nvPr>
            <p:ph type="subTitle" idx="1"/>
          </p:nvPr>
        </p:nvSpPr>
        <p:spPr/>
        <p:txBody>
          <a:bodyPr/>
          <a:lstStyle/>
          <a:p>
            <a:r>
              <a:rPr lang="de-DE" dirty="0"/>
              <a:t>Annika Ratschow</a:t>
            </a:r>
          </a:p>
          <a:p>
            <a:r>
              <a:rPr lang="de-DE" dirty="0" err="1"/>
              <a:t>KissAkademie</a:t>
            </a:r>
            <a:endParaRPr lang="de-DE" dirty="0"/>
          </a:p>
        </p:txBody>
      </p:sp>
    </p:spTree>
    <p:extLst>
      <p:ext uri="{BB962C8B-B14F-4D97-AF65-F5344CB8AC3E}">
        <p14:creationId xmlns:p14="http://schemas.microsoft.com/office/powerpoint/2010/main" val="634932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B. Begründetheit </a:t>
            </a:r>
            <a:endParaRPr lang="de-DE" dirty="0"/>
          </a:p>
          <a:p>
            <a:pPr marL="0" indent="0">
              <a:buNone/>
            </a:pPr>
            <a:r>
              <a:rPr lang="de-DE" b="1" dirty="0"/>
              <a:t>I. FFK gegen den Platzverweis</a:t>
            </a:r>
          </a:p>
          <a:p>
            <a:pPr marL="0" indent="0">
              <a:buNone/>
            </a:pPr>
            <a:r>
              <a:rPr lang="de-DE" dirty="0"/>
              <a:t>Begründet, wenn VA rechtswidrig war und X in seinen Rechten verletzt hat, analog § 113 I 4  </a:t>
            </a:r>
            <a:r>
              <a:rPr lang="de-DE" dirty="0" err="1"/>
              <a:t>i.V.m</a:t>
            </a:r>
            <a:r>
              <a:rPr lang="de-DE" dirty="0"/>
              <a:t>. § 113 I 1 VwGO </a:t>
            </a:r>
          </a:p>
          <a:p>
            <a:pPr marL="0" indent="0">
              <a:buNone/>
            </a:pPr>
            <a:r>
              <a:rPr lang="de-DE" dirty="0"/>
              <a:t>-&gt; Rechtswidrigkeitsmaßstab: Vorbehalt des Gesetzes (formelle RGL notwendig), weil von Polizei Hoheitsgewalt mit GR-verkürzender Wirkung ausgeübt wurde (Wesentlichkeitstheorie des BVerfG), Art. 20 III GG (Rechtsstaatsprinzip)  </a:t>
            </a:r>
          </a:p>
          <a:p>
            <a:pPr marL="0" indent="0">
              <a:buNone/>
            </a:pPr>
            <a:endParaRPr lang="de-DE" b="1" dirty="0"/>
          </a:p>
          <a:p>
            <a:pPr marL="514350" indent="-514350">
              <a:buAutoNum type="arabicPeriod"/>
            </a:pPr>
            <a:r>
              <a:rPr lang="de-DE" b="1" dirty="0"/>
              <a:t>Ermächtigungsgrundlage </a:t>
            </a:r>
          </a:p>
          <a:p>
            <a:pPr marL="0" indent="0">
              <a:buNone/>
            </a:pPr>
            <a:r>
              <a:rPr lang="de-DE" dirty="0"/>
              <a:t>In Betracht kommt aufgrund ausdrücklicher Angabe der Polizei (SV!) nur § 12a SOG (Platzverweis). </a:t>
            </a:r>
          </a:p>
        </p:txBody>
      </p:sp>
    </p:spTree>
    <p:extLst>
      <p:ext uri="{BB962C8B-B14F-4D97-AF65-F5344CB8AC3E}">
        <p14:creationId xmlns:p14="http://schemas.microsoft.com/office/powerpoint/2010/main" val="271675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1. (P!) War § 12a SOG hier anwendbar oder gesperrt durch das </a:t>
            </a:r>
            <a:r>
              <a:rPr lang="de-DE" b="1" dirty="0" err="1"/>
              <a:t>VersammlungsR</a:t>
            </a:r>
            <a:r>
              <a:rPr lang="de-DE" b="1" dirty="0"/>
              <a:t>? </a:t>
            </a:r>
          </a:p>
          <a:p>
            <a:pPr marL="0" indent="0">
              <a:buNone/>
            </a:pPr>
            <a:r>
              <a:rPr lang="de-DE" dirty="0"/>
              <a:t>VersG (Spezialgesetz) regelt in seinem </a:t>
            </a:r>
            <a:r>
              <a:rPr lang="de-DE" dirty="0" err="1"/>
              <a:t>AnwBereich</a:t>
            </a:r>
            <a:r>
              <a:rPr lang="de-DE" dirty="0"/>
              <a:t> alle </a:t>
            </a:r>
            <a:r>
              <a:rPr lang="de-DE" dirty="0" err="1"/>
              <a:t>versamml</a:t>
            </a:r>
            <a:r>
              <a:rPr lang="de-DE" dirty="0"/>
              <a:t>.-bezogenen Eingriffe abschließend, </a:t>
            </a:r>
            <a:r>
              <a:rPr lang="de-DE" b="1" dirty="0"/>
              <a:t>sog. Polizeifestigkeit des VersR</a:t>
            </a:r>
            <a:r>
              <a:rPr lang="de-DE" dirty="0"/>
              <a:t>, arg.: strengere </a:t>
            </a:r>
            <a:r>
              <a:rPr lang="de-DE" dirty="0" err="1"/>
              <a:t>Vss</a:t>
            </a:r>
            <a:r>
              <a:rPr lang="de-DE" dirty="0"/>
              <a:t>. als SOG für wirksamen Schutz der Versammlungsfreiheit, Art. 8 I GG </a:t>
            </a:r>
          </a:p>
          <a:p>
            <a:pPr>
              <a:buFont typeface="Wingdings" panose="05000000000000000000" pitchFamily="2" charset="2"/>
              <a:buChar char="è"/>
            </a:pPr>
            <a:r>
              <a:rPr lang="de-DE" dirty="0"/>
              <a:t>Rückgriff auf allg. </a:t>
            </a:r>
            <a:r>
              <a:rPr lang="de-DE" dirty="0" err="1"/>
              <a:t>PolizeiR</a:t>
            </a:r>
            <a:r>
              <a:rPr lang="de-DE" dirty="0"/>
              <a:t> ist erst dann zulässig, wenn die Versammlung aufgelöst wurde (§ 15 III VersG) oder der Adressat der Maßnahme als Teilnehmer von Vers. ausgeschlossen wurde (§ 18 III VersG), arg.: Dann nicht mehr im Anwendungsbereich des VersG. </a:t>
            </a:r>
          </a:p>
          <a:p>
            <a:pPr>
              <a:buFont typeface="Wingdings" panose="05000000000000000000" pitchFamily="2" charset="2"/>
              <a:buChar char="è"/>
            </a:pPr>
            <a:r>
              <a:rPr lang="de-DE" dirty="0"/>
              <a:t>Exkurs: sog. Minusmaßnahmen (Rechtsfolge des allg. </a:t>
            </a:r>
            <a:r>
              <a:rPr lang="de-DE" dirty="0" err="1"/>
              <a:t>PolizeiR</a:t>
            </a:r>
            <a:r>
              <a:rPr lang="de-DE" dirty="0"/>
              <a:t> anwendbar, wenn </a:t>
            </a:r>
            <a:r>
              <a:rPr lang="de-DE" dirty="0" err="1"/>
              <a:t>Vss</a:t>
            </a:r>
            <a:r>
              <a:rPr lang="de-DE" dirty="0"/>
              <a:t>. des VersR erfüllt sind) – </a:t>
            </a:r>
            <a:r>
              <a:rPr lang="de-DE" dirty="0" err="1"/>
              <a:t>str.</a:t>
            </a:r>
            <a:r>
              <a:rPr lang="de-DE" dirty="0"/>
              <a:t>! </a:t>
            </a:r>
          </a:p>
        </p:txBody>
      </p:sp>
    </p:spTree>
    <p:extLst>
      <p:ext uri="{BB962C8B-B14F-4D97-AF65-F5344CB8AC3E}">
        <p14:creationId xmlns:p14="http://schemas.microsoft.com/office/powerpoint/2010/main" val="228034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dirty="0"/>
              <a:t>Also prüfen: </a:t>
            </a:r>
          </a:p>
          <a:p>
            <a:pPr marL="0" indent="0">
              <a:buNone/>
            </a:pPr>
            <a:r>
              <a:rPr lang="de-DE" dirty="0"/>
              <a:t>War während des Platzverweises der Anwendungsbereich des VersG eröffnet?  Wenn ja, war Platzverweis rechtswidrig, weil EGL des § 12a SOG gesperrt war! </a:t>
            </a:r>
          </a:p>
          <a:p>
            <a:pPr marL="0" indent="0">
              <a:buNone/>
            </a:pPr>
            <a:r>
              <a:rPr lang="de-DE" dirty="0"/>
              <a:t>Im Platzverweis kann auch weder konkludente Auflösung der Versammlung noch ein konkludenter Ausschluss des X von der Versammlung gesehen werden, denn: </a:t>
            </a:r>
          </a:p>
          <a:p>
            <a:pPr marL="0" indent="0">
              <a:buNone/>
            </a:pPr>
            <a:r>
              <a:rPr lang="de-DE" i="1" dirty="0"/>
              <a:t>Der Schutz der </a:t>
            </a:r>
            <a:r>
              <a:rPr lang="de-DE" i="1" dirty="0" err="1"/>
              <a:t>VersFreiheit</a:t>
            </a:r>
            <a:r>
              <a:rPr lang="de-DE" i="1" dirty="0"/>
              <a:t> erfordert, dass Auflösungsverfügung oder Ausschluss von Versammlung </a:t>
            </a:r>
            <a:r>
              <a:rPr lang="de-DE" b="1" i="1" dirty="0"/>
              <a:t>eindeutig und unmissverständlich formuliert </a:t>
            </a:r>
            <a:r>
              <a:rPr lang="de-DE" i="1" dirty="0"/>
              <a:t>werden, um den Adr. deutlich zu machen, dass ihr Grundrechtsschutz entfällt. </a:t>
            </a:r>
          </a:p>
          <a:p>
            <a:pPr marL="0" indent="0">
              <a:buNone/>
            </a:pPr>
            <a:r>
              <a:rPr lang="de-DE" dirty="0"/>
              <a:t>(vgl. BVerfG, </a:t>
            </a:r>
            <a:r>
              <a:rPr lang="de-DE" dirty="0" err="1"/>
              <a:t>Beschl.v</a:t>
            </a:r>
            <a:r>
              <a:rPr lang="de-DE" dirty="0"/>
              <a:t>. 30.04.2017, 1 BvR 1090/06, </a:t>
            </a:r>
            <a:r>
              <a:rPr lang="de-DE" dirty="0" err="1"/>
              <a:t>Rn</a:t>
            </a:r>
            <a:r>
              <a:rPr lang="de-DE" dirty="0"/>
              <a:t>. 45)</a:t>
            </a:r>
            <a:endParaRPr lang="de-DE" i="1" dirty="0"/>
          </a:p>
          <a:p>
            <a:pPr>
              <a:buFont typeface="Wingdings" panose="05000000000000000000" pitchFamily="2" charset="2"/>
              <a:buChar char="è"/>
            </a:pPr>
            <a:endParaRPr lang="de-DE" dirty="0"/>
          </a:p>
          <a:p>
            <a:pPr marL="0" indent="0">
              <a:buNone/>
            </a:pPr>
            <a:endParaRPr lang="de-DE" dirty="0"/>
          </a:p>
        </p:txBody>
      </p:sp>
    </p:spTree>
    <p:extLst>
      <p:ext uri="{BB962C8B-B14F-4D97-AF65-F5344CB8AC3E}">
        <p14:creationId xmlns:p14="http://schemas.microsoft.com/office/powerpoint/2010/main" val="363063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514350" indent="-514350">
              <a:buAutoNum type="alphaLcParenR"/>
            </a:pPr>
            <a:r>
              <a:rPr lang="de-DE" b="1" dirty="0"/>
              <a:t>Begriff der Versammlung </a:t>
            </a:r>
          </a:p>
          <a:p>
            <a:pPr marL="0" indent="0">
              <a:buNone/>
            </a:pPr>
            <a:r>
              <a:rPr lang="de-DE" dirty="0"/>
              <a:t>Keine </a:t>
            </a:r>
            <a:r>
              <a:rPr lang="de-DE" dirty="0" err="1"/>
              <a:t>Def</a:t>
            </a:r>
            <a:r>
              <a:rPr lang="de-DE" dirty="0"/>
              <a:t>. in Art. 8 GG oder VersG., aber </a:t>
            </a:r>
            <a:r>
              <a:rPr lang="de-DE" dirty="0" err="1"/>
              <a:t>Rspr</a:t>
            </a:r>
            <a:r>
              <a:rPr lang="de-DE" dirty="0"/>
              <a:t>. BVerfG: </a:t>
            </a:r>
          </a:p>
          <a:p>
            <a:pPr marL="0" indent="0">
              <a:buNone/>
            </a:pPr>
            <a:r>
              <a:rPr lang="de-DE" dirty="0"/>
              <a:t>Versammlung ist eine örtliche Zusammenkunft mehrerer Personen zur gemeinschaftlichen, auf die Teilhabe an der öffentlichen Meinungsbildung gerichteten Erörterung oder Kundgebung</a:t>
            </a:r>
          </a:p>
          <a:p>
            <a:r>
              <a:rPr lang="de-DE" dirty="0"/>
              <a:t>Auch aufsehenerregende Meinungskundgabe, bei der nicht argumentiert wird, es geht um Stellungnahme </a:t>
            </a:r>
          </a:p>
          <a:p>
            <a:r>
              <a:rPr lang="de-DE" dirty="0"/>
              <a:t>Vielfältige Ausdrucksformen möglich, auch nonverbal wie Sitzblockade </a:t>
            </a:r>
          </a:p>
          <a:p>
            <a:r>
              <a:rPr lang="de-DE" dirty="0"/>
              <a:t>Aber: </a:t>
            </a:r>
            <a:r>
              <a:rPr lang="de-DE" i="1" dirty="0"/>
              <a:t>„Art. 8 GG schützt allerdings nicht die zwangsweise oder sonst wie selbsthilfeähnliche Durchsetzung eigener Forderungen“</a:t>
            </a:r>
          </a:p>
        </p:txBody>
      </p:sp>
    </p:spTree>
    <p:extLst>
      <p:ext uri="{BB962C8B-B14F-4D97-AF65-F5344CB8AC3E}">
        <p14:creationId xmlns:p14="http://schemas.microsoft.com/office/powerpoint/2010/main" val="49055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lnSpcReduction="10000"/>
          </a:bodyPr>
          <a:lstStyle/>
          <a:p>
            <a:pPr marL="0" indent="0">
              <a:buNone/>
            </a:pPr>
            <a:r>
              <a:rPr lang="de-DE" dirty="0"/>
              <a:t>Also zu differenzieren zwischen bloßen sog. Verhinderungsblockaden und sog. Demonstrativen Blockaden – je nach Zielsetzung! </a:t>
            </a:r>
          </a:p>
          <a:p>
            <a:pPr marL="0" indent="0">
              <a:buNone/>
            </a:pPr>
            <a:r>
              <a:rPr lang="de-DE" i="1" dirty="0"/>
              <a:t>„Für die rechtliche Einordnung der Menschenansammlung […] am 30. September […] ist insbesondere darauf abzustellen, ob die beabsichtigte Verhinderung der anstehenden Baumfällarbeiten Selbstzweck war oder ein einem Kommunikationsanliegen untergeordnetes Mittel zur Verstärkung der kommunikativen Wirkung in der Öffentlichkeit (vgl. BVerfG, […]</a:t>
            </a:r>
          </a:p>
          <a:p>
            <a:pPr marL="0" indent="0">
              <a:buNone/>
            </a:pPr>
            <a:r>
              <a:rPr lang="de-DE" i="1" dirty="0"/>
              <a:t>Ausgehend von diesen Grundsätzen handelte es sich bei der Menschenansammlung entgegen der Auffassung des beklagten Landes um keine so genannte Verhinderungsblockade.“ </a:t>
            </a:r>
            <a:r>
              <a:rPr lang="de-DE" dirty="0"/>
              <a:t>(so das VG Stuttgart in vorliegenden Fall, </a:t>
            </a:r>
            <a:r>
              <a:rPr lang="de-DE" dirty="0" err="1"/>
              <a:t>Urt.v</a:t>
            </a:r>
            <a:r>
              <a:rPr lang="de-DE" dirty="0"/>
              <a:t>. 18.11.15 – 5 K 1265/14, </a:t>
            </a:r>
            <a:r>
              <a:rPr lang="de-DE" dirty="0" err="1"/>
              <a:t>Rn</a:t>
            </a:r>
            <a:r>
              <a:rPr lang="de-DE" dirty="0"/>
              <a:t>. 43, 44)</a:t>
            </a:r>
            <a:endParaRPr lang="de-DE" i="1" dirty="0"/>
          </a:p>
          <a:p>
            <a:pPr marL="0" indent="0">
              <a:buNone/>
            </a:pPr>
            <a:endParaRPr lang="de-DE" i="1" dirty="0"/>
          </a:p>
        </p:txBody>
      </p:sp>
    </p:spTree>
    <p:extLst>
      <p:ext uri="{BB962C8B-B14F-4D97-AF65-F5344CB8AC3E}">
        <p14:creationId xmlns:p14="http://schemas.microsoft.com/office/powerpoint/2010/main" val="302291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Zwi.-Erg.: </a:t>
            </a:r>
            <a:r>
              <a:rPr lang="de-DE" dirty="0"/>
              <a:t>Mithin lag hier nach Begriffsdefinition eine Versammlung vor. </a:t>
            </a:r>
            <a:endParaRPr lang="de-DE" b="1" dirty="0"/>
          </a:p>
          <a:p>
            <a:pPr marL="0" indent="0">
              <a:buNone/>
            </a:pPr>
            <a:r>
              <a:rPr lang="de-DE" dirty="0"/>
              <a:t>Könnte Anwendungsbereich des VersG aus anderen Gründen nicht eröffnet gewesen sein? </a:t>
            </a:r>
          </a:p>
          <a:p>
            <a:pPr marL="0" indent="0">
              <a:buNone/>
            </a:pPr>
            <a:endParaRPr lang="de-DE" b="1" dirty="0"/>
          </a:p>
          <a:p>
            <a:pPr marL="0" indent="0">
              <a:buNone/>
            </a:pPr>
            <a:r>
              <a:rPr lang="de-DE" b="1" dirty="0"/>
              <a:t>b) </a:t>
            </a:r>
            <a:r>
              <a:rPr lang="de-DE" b="1" dirty="0" err="1"/>
              <a:t>Unfriedlichkeit</a:t>
            </a:r>
            <a:r>
              <a:rPr lang="de-DE" b="1" dirty="0"/>
              <a:t> der Versammlung </a:t>
            </a:r>
          </a:p>
          <a:p>
            <a:pPr marL="0" indent="0">
              <a:buNone/>
            </a:pPr>
            <a:r>
              <a:rPr lang="de-DE" dirty="0"/>
              <a:t>Schutz von Art. 8 I GG erstreckt sich nur auf „friedliche“ </a:t>
            </a:r>
            <a:r>
              <a:rPr lang="de-DE" dirty="0" err="1"/>
              <a:t>Versamml</a:t>
            </a:r>
            <a:r>
              <a:rPr lang="de-DE" dirty="0"/>
              <a:t>. </a:t>
            </a:r>
          </a:p>
          <a:p>
            <a:pPr>
              <a:buFontTx/>
              <a:buChar char="-"/>
            </a:pPr>
            <a:r>
              <a:rPr lang="de-DE" dirty="0"/>
              <a:t>Schutz entfällt allerdings erst bei „kollektiver </a:t>
            </a:r>
            <a:r>
              <a:rPr lang="de-DE" dirty="0" err="1"/>
              <a:t>Unfriedlichkeit</a:t>
            </a:r>
            <a:r>
              <a:rPr lang="de-DE" dirty="0"/>
              <a:t>“ (BVerfG), also wenn </a:t>
            </a:r>
            <a:r>
              <a:rPr lang="de-DE" i="1" dirty="0"/>
              <a:t>„eine nennenswerte Anzahl von aggressiven Ausschreitungen aus der Versammlung heraus“ </a:t>
            </a:r>
            <a:r>
              <a:rPr lang="de-DE" dirty="0"/>
              <a:t>stattfindet. </a:t>
            </a:r>
          </a:p>
          <a:p>
            <a:pPr>
              <a:buFontTx/>
              <a:buChar char="-"/>
            </a:pPr>
            <a:r>
              <a:rPr lang="de-DE" dirty="0"/>
              <a:t>Es gilt ein verfassungsrechtlicher Gewaltbegriff, anders als einfachgesetzlicher Gewaltbegriff in § 240 StGB</a:t>
            </a:r>
            <a:endParaRPr lang="de-DE" b="1" dirty="0"/>
          </a:p>
        </p:txBody>
      </p:sp>
    </p:spTree>
    <p:extLst>
      <p:ext uri="{BB962C8B-B14F-4D97-AF65-F5344CB8AC3E}">
        <p14:creationId xmlns:p14="http://schemas.microsoft.com/office/powerpoint/2010/main" val="15488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a:buFontTx/>
              <a:buChar char="-"/>
            </a:pPr>
            <a:r>
              <a:rPr lang="de-DE" dirty="0"/>
              <a:t>Dass einzelne Teilnehmer aggressiv waren, genügt nicht für Annahme der „kollektiven </a:t>
            </a:r>
            <a:r>
              <a:rPr lang="de-DE" dirty="0" err="1"/>
              <a:t>Unfriedlichkeit</a:t>
            </a:r>
            <a:r>
              <a:rPr lang="de-DE" dirty="0"/>
              <a:t>“ der Versammlung: </a:t>
            </a:r>
          </a:p>
          <a:p>
            <a:pPr marL="0" indent="0">
              <a:buNone/>
            </a:pPr>
            <a:r>
              <a:rPr lang="de-DE" i="1" dirty="0"/>
              <a:t>„Angesichts der Vielzahl der Teilnehmer an der Versammlung und deren Dauer hätte eine weitaus größere Zahl derartiger Vorfälle stattfinden müssen, um die Annahme der </a:t>
            </a:r>
            <a:r>
              <a:rPr lang="de-DE" i="1" dirty="0" err="1"/>
              <a:t>Unfriedlichkeit</a:t>
            </a:r>
            <a:r>
              <a:rPr lang="de-DE" i="1" dirty="0"/>
              <a:t> zu rechtfertigen“, </a:t>
            </a:r>
            <a:r>
              <a:rPr lang="de-DE" dirty="0"/>
              <a:t>so das VG Stuttgart, a.a.O., </a:t>
            </a:r>
            <a:r>
              <a:rPr lang="de-DE" dirty="0" err="1"/>
              <a:t>Rn</a:t>
            </a:r>
            <a:r>
              <a:rPr lang="de-DE" dirty="0"/>
              <a:t>. 49</a:t>
            </a:r>
          </a:p>
          <a:p>
            <a:pPr marL="0" indent="0">
              <a:buNone/>
            </a:pPr>
            <a:endParaRPr lang="de-DE" i="1" dirty="0"/>
          </a:p>
          <a:p>
            <a:pPr marL="0" indent="0">
              <a:buNone/>
            </a:pPr>
            <a:r>
              <a:rPr lang="de-DE" b="1" dirty="0"/>
              <a:t>c) Ausschluss einer Versammlung wg. Fehlender Anmeldung nach § 14 VersG? </a:t>
            </a:r>
          </a:p>
          <a:p>
            <a:pPr marL="0" indent="0">
              <a:buNone/>
            </a:pPr>
            <a:r>
              <a:rPr lang="de-DE" dirty="0"/>
              <a:t>Verstoß </a:t>
            </a:r>
            <a:r>
              <a:rPr lang="de-DE" dirty="0" err="1"/>
              <a:t>gg</a:t>
            </a:r>
            <a:r>
              <a:rPr lang="de-DE" dirty="0"/>
              <a:t>. Anmeldepflicht ist Auflösungsgrund nach § 15 III VersG, im Umkehrschluss steht die Versammlung bis zur Auflösung unter Schutz. </a:t>
            </a:r>
          </a:p>
        </p:txBody>
      </p:sp>
    </p:spTree>
    <p:extLst>
      <p:ext uri="{BB962C8B-B14F-4D97-AF65-F5344CB8AC3E}">
        <p14:creationId xmlns:p14="http://schemas.microsoft.com/office/powerpoint/2010/main" val="424995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dirty="0"/>
              <a:t>Außerdem: 48 h-Frist für Anmeldung gem. § 14 I VersG darf nicht immer gelten, weil sonst sog. Eil-/Spontanversammlungen schutzlos stünden. (Verfassungskonforme Auslegung von §§ 14, 15 VersG im Einklang mit Schutzzweck von Art. 8 I GG) </a:t>
            </a:r>
          </a:p>
          <a:p>
            <a:pPr marL="0" indent="0">
              <a:buNone/>
            </a:pPr>
            <a:r>
              <a:rPr lang="de-DE" dirty="0"/>
              <a:t>Deshalb kein Anmeldungserfordernis bei Spontanversammlung! (BVerfG) </a:t>
            </a:r>
          </a:p>
          <a:p>
            <a:pPr marL="0" indent="0">
              <a:buNone/>
            </a:pPr>
            <a:endParaRPr lang="de-DE" dirty="0"/>
          </a:p>
          <a:p>
            <a:pPr marL="0" indent="0">
              <a:buNone/>
            </a:pPr>
            <a:r>
              <a:rPr lang="de-DE" dirty="0"/>
              <a:t>Hier: Laut SV erfuhren Projektgegner erst kurz vorher von Räumung, etwa 1 h = Spontanversammlung, deren Anmeldung nicht möglich gewesen wäre </a:t>
            </a:r>
          </a:p>
          <a:p>
            <a:pPr marL="0" indent="0">
              <a:buNone/>
            </a:pPr>
            <a:endParaRPr lang="de-DE" dirty="0"/>
          </a:p>
          <a:p>
            <a:pPr marL="0" indent="0">
              <a:buNone/>
            </a:pPr>
            <a:r>
              <a:rPr lang="de-DE" b="1" dirty="0"/>
              <a:t>d) Erg.: VersG anwendbar, also Platzverweis rechtswidrig! </a:t>
            </a:r>
          </a:p>
        </p:txBody>
      </p:sp>
    </p:spTree>
    <p:extLst>
      <p:ext uri="{BB962C8B-B14F-4D97-AF65-F5344CB8AC3E}">
        <p14:creationId xmlns:p14="http://schemas.microsoft.com/office/powerpoint/2010/main" val="74963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dirty="0"/>
              <a:t>Somit ist FFK analog § 113 I 4 </a:t>
            </a:r>
            <a:r>
              <a:rPr lang="de-DE" dirty="0" err="1"/>
              <a:t>i.V.m</a:t>
            </a:r>
            <a:r>
              <a:rPr lang="de-DE" dirty="0"/>
              <a:t>. § 113 I 1 VwGO begründet. </a:t>
            </a:r>
          </a:p>
          <a:p>
            <a:pPr marL="0" indent="0">
              <a:buNone/>
            </a:pPr>
            <a:endParaRPr lang="de-DE" b="1" dirty="0"/>
          </a:p>
          <a:p>
            <a:pPr marL="0" indent="0">
              <a:buNone/>
            </a:pPr>
            <a:r>
              <a:rPr lang="de-DE" b="1" dirty="0"/>
              <a:t>II. Begründetheit der allg. FK </a:t>
            </a:r>
            <a:r>
              <a:rPr lang="de-DE" b="1" dirty="0" err="1"/>
              <a:t>gg</a:t>
            </a:r>
            <a:r>
              <a:rPr lang="de-DE" b="1" dirty="0"/>
              <a:t>. </a:t>
            </a:r>
            <a:r>
              <a:rPr lang="de-DE" b="1" dirty="0" err="1"/>
              <a:t>Wasserwerfereinsatz</a:t>
            </a:r>
            <a:r>
              <a:rPr lang="de-DE" b="1" dirty="0"/>
              <a:t> </a:t>
            </a:r>
          </a:p>
          <a:p>
            <a:pPr marL="0" indent="0">
              <a:buNone/>
            </a:pPr>
            <a:r>
              <a:rPr lang="de-DE" dirty="0"/>
              <a:t>(+), wenn Polizei dazu nicht berechtigt war, vgl. § 43 I VwGO; es gilt auch hier Gesetzesvorbehalt (Art. 20 III GG). </a:t>
            </a:r>
          </a:p>
          <a:p>
            <a:pPr marL="514350" indent="-514350">
              <a:buAutoNum type="arabicPeriod"/>
            </a:pPr>
            <a:r>
              <a:rPr lang="de-DE" b="1" dirty="0"/>
              <a:t>EGL </a:t>
            </a:r>
          </a:p>
          <a:p>
            <a:pPr marL="0" indent="0">
              <a:buNone/>
            </a:pPr>
            <a:r>
              <a:rPr lang="de-DE" dirty="0"/>
              <a:t>Laut SV wurde hier der Platzverweis (VA = durchzusetzender Titel) nach allg. </a:t>
            </a:r>
            <a:r>
              <a:rPr lang="de-DE" dirty="0" err="1"/>
              <a:t>VerwVollstrR</a:t>
            </a:r>
            <a:r>
              <a:rPr lang="de-DE" dirty="0"/>
              <a:t> durchgesetzt, also </a:t>
            </a:r>
            <a:r>
              <a:rPr lang="de-DE" dirty="0" err="1"/>
              <a:t>VerwVollstr</a:t>
            </a:r>
            <a:r>
              <a:rPr lang="de-DE" dirty="0"/>
              <a:t>. im mehraktigen Verfahren unter Einsatz unmittelbaren Zwangs (Wasserwerfer) </a:t>
            </a:r>
          </a:p>
          <a:p>
            <a:pPr marL="0" indent="0">
              <a:buNone/>
            </a:pPr>
            <a:r>
              <a:rPr lang="de-DE" dirty="0"/>
              <a:t>gem. § 11 I Nr. 3 </a:t>
            </a:r>
            <a:r>
              <a:rPr lang="de-DE" dirty="0" err="1"/>
              <a:t>HmbVwVG</a:t>
            </a:r>
            <a:r>
              <a:rPr lang="de-DE" dirty="0"/>
              <a:t> </a:t>
            </a:r>
            <a:r>
              <a:rPr lang="de-DE" dirty="0" err="1"/>
              <a:t>i.V.m</a:t>
            </a:r>
            <a:r>
              <a:rPr lang="de-DE" dirty="0"/>
              <a:t>. § 15 I </a:t>
            </a:r>
            <a:r>
              <a:rPr lang="de-DE" dirty="0" err="1"/>
              <a:t>HmbVwVG</a:t>
            </a:r>
            <a:r>
              <a:rPr lang="de-DE" dirty="0"/>
              <a:t> </a:t>
            </a:r>
            <a:r>
              <a:rPr lang="de-DE" dirty="0" err="1"/>
              <a:t>i.V.m</a:t>
            </a:r>
            <a:r>
              <a:rPr lang="de-DE" dirty="0"/>
              <a:t>. §§ 17 I 1, 18 I, III SOG </a:t>
            </a:r>
          </a:p>
          <a:p>
            <a:pPr marL="0" indent="0">
              <a:buNone/>
            </a:pPr>
            <a:endParaRPr lang="de-DE" dirty="0"/>
          </a:p>
        </p:txBody>
      </p:sp>
    </p:spTree>
    <p:extLst>
      <p:ext uri="{BB962C8B-B14F-4D97-AF65-F5344CB8AC3E}">
        <p14:creationId xmlns:p14="http://schemas.microsoft.com/office/powerpoint/2010/main" val="136243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a:buFont typeface="Wingdings" panose="05000000000000000000" pitchFamily="2" charset="2"/>
              <a:buChar char="è"/>
            </a:pPr>
            <a:r>
              <a:rPr lang="de-DE" dirty="0"/>
              <a:t>Gibt es eine Polizeifestigkeit des VersR </a:t>
            </a:r>
            <a:r>
              <a:rPr lang="de-DE" dirty="0" err="1"/>
              <a:t>ggü</a:t>
            </a:r>
            <a:r>
              <a:rPr lang="de-DE" dirty="0"/>
              <a:t>. Allg. </a:t>
            </a:r>
            <a:r>
              <a:rPr lang="de-DE" dirty="0" err="1"/>
              <a:t>VerwVollstrR</a:t>
            </a:r>
            <a:r>
              <a:rPr lang="de-DE" dirty="0"/>
              <a:t>? </a:t>
            </a:r>
          </a:p>
          <a:p>
            <a:pPr marL="0" indent="0">
              <a:buNone/>
            </a:pPr>
            <a:r>
              <a:rPr lang="de-DE" dirty="0"/>
              <a:t>Das einschlägige VersG (hier </a:t>
            </a:r>
            <a:r>
              <a:rPr lang="de-DE" dirty="0" err="1"/>
              <a:t>BVersG</a:t>
            </a:r>
            <a:r>
              <a:rPr lang="de-DE" dirty="0"/>
              <a:t>) ist auszulegen, um zu ermitteln, ob es die Vollstreckung abschließend regelt. Wenn nicht, dann kann es insoweit auch keine Sperrwirkung entfalten. (vgl. BVerwG) </a:t>
            </a:r>
          </a:p>
          <a:p>
            <a:pPr marL="0" indent="0">
              <a:buNone/>
            </a:pPr>
            <a:r>
              <a:rPr lang="de-DE" dirty="0"/>
              <a:t>Also: keine Sperrwirkung </a:t>
            </a:r>
          </a:p>
          <a:p>
            <a:pPr marL="0" indent="0">
              <a:buNone/>
            </a:pPr>
            <a:r>
              <a:rPr lang="de-DE" dirty="0"/>
              <a:t>D.h. die o.g. EGL ist anwendbar. </a:t>
            </a:r>
          </a:p>
          <a:p>
            <a:pPr marL="0" indent="0">
              <a:buNone/>
            </a:pPr>
            <a:endParaRPr lang="de-DE" dirty="0"/>
          </a:p>
          <a:p>
            <a:pPr marL="0" indent="0">
              <a:buNone/>
            </a:pPr>
            <a:r>
              <a:rPr lang="de-DE" dirty="0"/>
              <a:t>Der </a:t>
            </a:r>
            <a:r>
              <a:rPr lang="de-DE" dirty="0" err="1"/>
              <a:t>Wasserwerfereinsatz</a:t>
            </a:r>
            <a:r>
              <a:rPr lang="de-DE" dirty="0"/>
              <a:t> war </a:t>
            </a:r>
            <a:r>
              <a:rPr lang="de-DE" dirty="0" err="1"/>
              <a:t>rechtsmäßig</a:t>
            </a:r>
            <a:r>
              <a:rPr lang="de-DE" dirty="0"/>
              <a:t>, </a:t>
            </a:r>
            <a:r>
              <a:rPr lang="de-DE" u="sng" dirty="0"/>
              <a:t>wenn</a:t>
            </a:r>
            <a:r>
              <a:rPr lang="de-DE" dirty="0"/>
              <a:t> die formellen und </a:t>
            </a:r>
            <a:r>
              <a:rPr lang="de-DE" dirty="0" err="1"/>
              <a:t>mat</a:t>
            </a:r>
            <a:r>
              <a:rPr lang="de-DE" dirty="0"/>
              <a:t>. </a:t>
            </a:r>
            <a:r>
              <a:rPr lang="de-DE" dirty="0" err="1"/>
              <a:t>Vss</a:t>
            </a:r>
            <a:r>
              <a:rPr lang="de-DE" dirty="0"/>
              <a:t>. Der EGL vorlagen und deren Rechtsfolge gewahrt wurde. </a:t>
            </a:r>
          </a:p>
        </p:txBody>
      </p:sp>
    </p:spTree>
    <p:extLst>
      <p:ext uri="{BB962C8B-B14F-4D97-AF65-F5344CB8AC3E}">
        <p14:creationId xmlns:p14="http://schemas.microsoft.com/office/powerpoint/2010/main" val="187890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514350" indent="-514350">
              <a:buAutoNum type="alphaUcPeriod"/>
            </a:pPr>
            <a:r>
              <a:rPr lang="de-DE" b="1" dirty="0"/>
              <a:t>Sachentscheidungsvoraussetzungen </a:t>
            </a:r>
          </a:p>
          <a:p>
            <a:pPr marL="0" indent="0">
              <a:buNone/>
            </a:pPr>
            <a:r>
              <a:rPr lang="de-DE" b="1" dirty="0"/>
              <a:t>I. Eröffnung des Verwaltungsrechtswegs, § 40 I 1 VwGO </a:t>
            </a:r>
          </a:p>
          <a:p>
            <a:pPr>
              <a:buFontTx/>
              <a:buChar char="-"/>
            </a:pPr>
            <a:r>
              <a:rPr lang="de-DE" dirty="0" err="1"/>
              <a:t>Öff</a:t>
            </a:r>
            <a:r>
              <a:rPr lang="de-DE" dirty="0"/>
              <a:t>.-rechtliche Str. (+), denn egal ob </a:t>
            </a:r>
            <a:r>
              <a:rPr lang="de-DE" dirty="0" err="1"/>
              <a:t>PolizeiR</a:t>
            </a:r>
            <a:r>
              <a:rPr lang="de-DE" dirty="0"/>
              <a:t>, VersR oder </a:t>
            </a:r>
            <a:r>
              <a:rPr lang="de-DE" dirty="0" err="1"/>
              <a:t>VwVollstrR</a:t>
            </a:r>
            <a:r>
              <a:rPr lang="de-DE" dirty="0"/>
              <a:t> – alle berechtigen und verpflichten einseitig Polizei als Hoheitsträger </a:t>
            </a:r>
          </a:p>
          <a:p>
            <a:pPr>
              <a:buFontTx/>
              <a:buChar char="-"/>
            </a:pPr>
            <a:r>
              <a:rPr lang="de-DE" dirty="0"/>
              <a:t>Abdrängende Sonderzuweisung gem. § 23 I 1 EGGVG (-), weil hier keine repressive Strafrechtspflege („Justizverwaltungsakt“), sondern präventive Tätigkeit der Polizei (= </a:t>
            </a:r>
            <a:r>
              <a:rPr lang="de-DE" dirty="0" err="1"/>
              <a:t>öff</a:t>
            </a:r>
            <a:r>
              <a:rPr lang="de-DE" dirty="0"/>
              <a:t>.-r. VA) </a:t>
            </a:r>
          </a:p>
          <a:p>
            <a:pPr marL="0" indent="0">
              <a:buNone/>
            </a:pPr>
            <a:r>
              <a:rPr lang="de-DE" u="sng" dirty="0" err="1"/>
              <a:t>Def</a:t>
            </a:r>
            <a:r>
              <a:rPr lang="de-DE" u="sng" dirty="0"/>
              <a:t>. Strafrechtspflege (vgl. VG Potsdam – 9 K 1040/24, </a:t>
            </a:r>
            <a:r>
              <a:rPr lang="de-DE" u="sng" dirty="0" err="1"/>
              <a:t>Rn</a:t>
            </a:r>
            <a:r>
              <a:rPr lang="de-DE" u="sng" dirty="0"/>
              <a:t>. 2):</a:t>
            </a:r>
          </a:p>
          <a:p>
            <a:pPr marL="0" indent="0">
              <a:buNone/>
            </a:pPr>
            <a:r>
              <a:rPr lang="de-DE" dirty="0"/>
              <a:t>Strafverfolgung (d.h. Strafverfahren, und Vollstreckung strafgerichtlicher Entscheidungen) und Maßnahmen zur Ermöglichung der geordneten Durchführung von beiden </a:t>
            </a:r>
          </a:p>
        </p:txBody>
      </p:sp>
    </p:spTree>
    <p:extLst>
      <p:ext uri="{BB962C8B-B14F-4D97-AF65-F5344CB8AC3E}">
        <p14:creationId xmlns:p14="http://schemas.microsoft.com/office/powerpoint/2010/main" val="2483165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lnSpcReduction="10000"/>
          </a:bodyPr>
          <a:lstStyle/>
          <a:p>
            <a:pPr marL="0" indent="0">
              <a:buNone/>
            </a:pPr>
            <a:r>
              <a:rPr lang="de-DE" b="1" dirty="0"/>
              <a:t>2. Voraussetzungen der EGL</a:t>
            </a:r>
          </a:p>
          <a:p>
            <a:pPr marL="514350" indent="-514350">
              <a:buAutoNum type="alphaLcParenR"/>
            </a:pPr>
            <a:r>
              <a:rPr lang="de-DE" b="1" dirty="0"/>
              <a:t>Formelle </a:t>
            </a:r>
            <a:r>
              <a:rPr lang="de-DE" b="1" dirty="0" err="1"/>
              <a:t>Vss</a:t>
            </a:r>
            <a:r>
              <a:rPr lang="de-DE" b="1" dirty="0"/>
              <a:t>. </a:t>
            </a:r>
          </a:p>
          <a:p>
            <a:pPr marL="0" indent="0">
              <a:buNone/>
            </a:pPr>
            <a:r>
              <a:rPr lang="de-DE" b="1" dirty="0" err="1"/>
              <a:t>aa</a:t>
            </a:r>
            <a:r>
              <a:rPr lang="de-DE" b="1" dirty="0"/>
              <a:t>) Zuständigkeit: </a:t>
            </a:r>
            <a:r>
              <a:rPr lang="de-DE" dirty="0"/>
              <a:t>§ 11 I </a:t>
            </a:r>
            <a:r>
              <a:rPr lang="de-DE" dirty="0" err="1"/>
              <a:t>HmbVwVG</a:t>
            </a:r>
            <a:r>
              <a:rPr lang="de-DE" dirty="0"/>
              <a:t> </a:t>
            </a:r>
            <a:r>
              <a:rPr lang="de-DE" dirty="0" err="1"/>
              <a:t>i.V.m</a:t>
            </a:r>
            <a:r>
              <a:rPr lang="de-DE" dirty="0"/>
              <a:t>. § 4 S. 1 </a:t>
            </a:r>
            <a:r>
              <a:rPr lang="de-DE" dirty="0" err="1"/>
              <a:t>HmbVwVG</a:t>
            </a:r>
            <a:r>
              <a:rPr lang="de-DE" dirty="0"/>
              <a:t> (+), Polizei</a:t>
            </a:r>
          </a:p>
          <a:p>
            <a:pPr marL="0" indent="0">
              <a:buNone/>
            </a:pPr>
            <a:r>
              <a:rPr lang="de-DE" b="1" dirty="0" err="1"/>
              <a:t>bb</a:t>
            </a:r>
            <a:r>
              <a:rPr lang="de-DE" b="1" dirty="0"/>
              <a:t>) Verfahren: </a:t>
            </a:r>
            <a:r>
              <a:rPr lang="de-DE" dirty="0"/>
              <a:t>keine Anhörung gem. § 28 VwVfG erforderlich, weil kein VA (s.o.)</a:t>
            </a:r>
          </a:p>
          <a:p>
            <a:pPr marL="514350" indent="-514350">
              <a:buAutoNum type="alphaLcParenR" startAt="2"/>
            </a:pPr>
            <a:r>
              <a:rPr lang="de-DE" b="1" dirty="0"/>
              <a:t>Materielle </a:t>
            </a:r>
            <a:r>
              <a:rPr lang="de-DE" b="1" dirty="0" err="1"/>
              <a:t>Vss</a:t>
            </a:r>
            <a:r>
              <a:rPr lang="de-DE" b="1" dirty="0"/>
              <a:t>. </a:t>
            </a:r>
          </a:p>
          <a:p>
            <a:pPr marL="0" indent="0">
              <a:buNone/>
            </a:pPr>
            <a:r>
              <a:rPr lang="de-DE" dirty="0"/>
              <a:t>Vollstreckbare </a:t>
            </a:r>
            <a:r>
              <a:rPr lang="de-DE" dirty="0" err="1"/>
              <a:t>Grundvfg</a:t>
            </a:r>
            <a:r>
              <a:rPr lang="de-DE" dirty="0"/>
              <a:t>. (</a:t>
            </a:r>
            <a:r>
              <a:rPr lang="de-DE" dirty="0" err="1"/>
              <a:t>aa</a:t>
            </a:r>
            <a:r>
              <a:rPr lang="de-DE" dirty="0"/>
              <a:t>), RMK der Art und Weise (</a:t>
            </a:r>
            <a:r>
              <a:rPr lang="de-DE" dirty="0" err="1"/>
              <a:t>bb</a:t>
            </a:r>
            <a:r>
              <a:rPr lang="de-DE" dirty="0"/>
              <a:t>), kein Vollstreckungshindernis (cc), </a:t>
            </a:r>
            <a:r>
              <a:rPr lang="de-DE" dirty="0" err="1"/>
              <a:t>str.</a:t>
            </a:r>
            <a:r>
              <a:rPr lang="de-DE" dirty="0"/>
              <a:t> ob RMK der </a:t>
            </a:r>
            <a:r>
              <a:rPr lang="de-DE" dirty="0" err="1"/>
              <a:t>Grundvfg</a:t>
            </a:r>
            <a:r>
              <a:rPr lang="de-DE" dirty="0"/>
              <a:t>. (</a:t>
            </a:r>
            <a:r>
              <a:rPr lang="de-DE" dirty="0" err="1"/>
              <a:t>dd</a:t>
            </a:r>
            <a:r>
              <a:rPr lang="de-DE" dirty="0"/>
              <a:t>)  </a:t>
            </a:r>
          </a:p>
          <a:p>
            <a:pPr marL="0" indent="0">
              <a:buNone/>
            </a:pPr>
            <a:r>
              <a:rPr lang="de-DE" b="1" dirty="0" err="1"/>
              <a:t>aa</a:t>
            </a:r>
            <a:r>
              <a:rPr lang="de-DE" b="1" dirty="0"/>
              <a:t>) Vollstreckbare </a:t>
            </a:r>
            <a:r>
              <a:rPr lang="de-DE" b="1" dirty="0" err="1"/>
              <a:t>Grundvfg</a:t>
            </a:r>
            <a:r>
              <a:rPr lang="de-DE" b="1" dirty="0"/>
              <a:t>. </a:t>
            </a:r>
          </a:p>
          <a:p>
            <a:pPr marL="0" indent="0">
              <a:buNone/>
            </a:pPr>
            <a:r>
              <a:rPr lang="de-DE" dirty="0"/>
              <a:t>- Platzverweis = VA, der auf Handlung gerichtet ist, sog. HDU-</a:t>
            </a:r>
            <a:r>
              <a:rPr lang="de-DE" dirty="0" err="1"/>
              <a:t>Vfg</a:t>
            </a:r>
            <a:r>
              <a:rPr lang="de-DE" dirty="0"/>
              <a:t>. </a:t>
            </a:r>
            <a:r>
              <a:rPr lang="de-DE" dirty="0" err="1"/>
              <a:t>i.S.d</a:t>
            </a:r>
            <a:r>
              <a:rPr lang="de-DE" dirty="0"/>
              <a:t>. § 3 I Nr. 1 </a:t>
            </a:r>
            <a:r>
              <a:rPr lang="de-DE" dirty="0" err="1"/>
              <a:t>HmbVwVG</a:t>
            </a:r>
            <a:r>
              <a:rPr lang="de-DE" dirty="0"/>
              <a:t> </a:t>
            </a:r>
            <a:endParaRPr lang="de-DE" b="1" dirty="0"/>
          </a:p>
        </p:txBody>
      </p:sp>
    </p:spTree>
    <p:extLst>
      <p:ext uri="{BB962C8B-B14F-4D97-AF65-F5344CB8AC3E}">
        <p14:creationId xmlns:p14="http://schemas.microsoft.com/office/powerpoint/2010/main" val="151764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a:buFontTx/>
              <a:buChar char="-"/>
            </a:pPr>
            <a:r>
              <a:rPr lang="de-DE" dirty="0"/>
              <a:t>VA wurde bekanntgegeben und damit wirksam, § 43 I 1, 41 I 1 VwVfG </a:t>
            </a:r>
          </a:p>
          <a:p>
            <a:pPr>
              <a:buFontTx/>
              <a:buChar char="-"/>
            </a:pPr>
            <a:r>
              <a:rPr lang="de-DE" dirty="0"/>
              <a:t>Keine aufschiebende Wirkung, weil unaufschiebbare Maßnahme von Polizeibeamten, § 80 II 1 Nr. 1 VwGO </a:t>
            </a:r>
          </a:p>
          <a:p>
            <a:pPr marL="0" indent="0">
              <a:buNone/>
            </a:pPr>
            <a:endParaRPr lang="de-DE" dirty="0"/>
          </a:p>
          <a:p>
            <a:pPr marL="0" indent="0">
              <a:buNone/>
            </a:pPr>
            <a:r>
              <a:rPr lang="de-DE" b="1" dirty="0" err="1"/>
              <a:t>bb</a:t>
            </a:r>
            <a:r>
              <a:rPr lang="de-DE" b="1" dirty="0"/>
              <a:t>) RMK der Art und Weise (+) </a:t>
            </a:r>
          </a:p>
          <a:p>
            <a:pPr marL="0" indent="0">
              <a:buNone/>
            </a:pPr>
            <a:r>
              <a:rPr lang="de-DE" dirty="0"/>
              <a:t>- Hinweis und Frist gem. § 8 I </a:t>
            </a:r>
            <a:r>
              <a:rPr lang="de-DE" dirty="0" err="1"/>
              <a:t>HmbVwVG</a:t>
            </a:r>
            <a:r>
              <a:rPr lang="de-DE" dirty="0"/>
              <a:t> sowie Androhung gem. § 22 </a:t>
            </a:r>
            <a:r>
              <a:rPr lang="de-DE" dirty="0" err="1"/>
              <a:t>HmbVwVG</a:t>
            </a:r>
            <a:r>
              <a:rPr lang="de-DE" dirty="0"/>
              <a:t> waren hier entbehrlich, sog. Abgekürztes Verfahren gem. § 27 I </a:t>
            </a:r>
            <a:r>
              <a:rPr lang="de-DE" dirty="0" err="1"/>
              <a:t>HmbVwVG</a:t>
            </a:r>
            <a:r>
              <a:rPr lang="de-DE" dirty="0"/>
              <a:t> zur Verhinderung von Straftaten, vgl. § 27 I Nr. 3 </a:t>
            </a:r>
            <a:r>
              <a:rPr lang="de-DE" dirty="0" err="1"/>
              <a:t>HmbVwVG</a:t>
            </a:r>
            <a:r>
              <a:rPr lang="de-DE" dirty="0"/>
              <a:t> </a:t>
            </a:r>
          </a:p>
          <a:p>
            <a:pPr marL="0" indent="0">
              <a:buNone/>
            </a:pPr>
            <a:r>
              <a:rPr lang="de-DE" dirty="0"/>
              <a:t>- X war pflichtige Person gem. § 9 I 1 </a:t>
            </a:r>
            <a:r>
              <a:rPr lang="de-DE" dirty="0" err="1"/>
              <a:t>HmbVwVG</a:t>
            </a:r>
            <a:r>
              <a:rPr lang="de-DE" dirty="0"/>
              <a:t> (Störer) </a:t>
            </a:r>
          </a:p>
        </p:txBody>
      </p:sp>
    </p:spTree>
    <p:extLst>
      <p:ext uri="{BB962C8B-B14F-4D97-AF65-F5344CB8AC3E}">
        <p14:creationId xmlns:p14="http://schemas.microsoft.com/office/powerpoint/2010/main" val="145679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cc) kein Vollstreckungshindernis </a:t>
            </a:r>
            <a:r>
              <a:rPr lang="de-DE" b="1" dirty="0" err="1"/>
              <a:t>i.S.d</a:t>
            </a:r>
            <a:r>
              <a:rPr lang="de-DE" b="1" dirty="0"/>
              <a:t>. § 28 </a:t>
            </a:r>
            <a:r>
              <a:rPr lang="de-DE" b="1" dirty="0" err="1"/>
              <a:t>HmbVwVG</a:t>
            </a:r>
            <a:r>
              <a:rPr lang="de-DE" b="1" dirty="0"/>
              <a:t> (+) </a:t>
            </a:r>
          </a:p>
          <a:p>
            <a:pPr marL="0" indent="0">
              <a:buNone/>
            </a:pPr>
            <a:r>
              <a:rPr lang="de-DE" b="1" dirty="0" err="1"/>
              <a:t>dd</a:t>
            </a:r>
            <a:r>
              <a:rPr lang="de-DE" b="1" dirty="0"/>
              <a:t>) </a:t>
            </a:r>
            <a:r>
              <a:rPr lang="de-DE" b="1" dirty="0" err="1"/>
              <a:t>str.</a:t>
            </a:r>
            <a:r>
              <a:rPr lang="de-DE" b="1" dirty="0"/>
              <a:t> ob RMK der </a:t>
            </a:r>
            <a:r>
              <a:rPr lang="de-DE" b="1" dirty="0" err="1"/>
              <a:t>Grundvfg</a:t>
            </a:r>
            <a:r>
              <a:rPr lang="de-DE" b="1" dirty="0"/>
              <a:t>. Verlangt</a:t>
            </a:r>
          </a:p>
          <a:p>
            <a:pPr>
              <a:buFontTx/>
              <a:buChar char="-"/>
            </a:pPr>
            <a:r>
              <a:rPr lang="de-DE" dirty="0"/>
              <a:t>§ 3 III </a:t>
            </a:r>
            <a:r>
              <a:rPr lang="de-DE" dirty="0" err="1"/>
              <a:t>HmbVwVG</a:t>
            </a:r>
            <a:r>
              <a:rPr lang="de-DE" dirty="0"/>
              <a:t> setzt diese vom Wortlaut her nicht voraus </a:t>
            </a:r>
          </a:p>
          <a:p>
            <a:pPr>
              <a:buFontTx/>
              <a:buChar char="-"/>
            </a:pPr>
            <a:r>
              <a:rPr lang="de-DE" dirty="0"/>
              <a:t>BVerfG: Telos der </a:t>
            </a:r>
            <a:r>
              <a:rPr lang="de-DE" dirty="0" err="1"/>
              <a:t>VerwVollstr</a:t>
            </a:r>
            <a:r>
              <a:rPr lang="de-DE" dirty="0"/>
              <a:t>. Ist, dass Staat damit kurzfristig Schutz anderer Rechtsgüter gewährleistet. Dafür muss es schnell gehen, Situationsgebundenheit der Entscheidung, deren Vollzug nicht bis zur verbindlichen oder nur vorläufigen Klärung der RMK aufgeschoben werden kann</a:t>
            </a:r>
          </a:p>
          <a:p>
            <a:pPr>
              <a:buFontTx/>
              <a:buChar char="-"/>
            </a:pPr>
            <a:r>
              <a:rPr lang="de-DE" dirty="0"/>
              <a:t>A.A. hier VG Stuttgart (</a:t>
            </a:r>
            <a:r>
              <a:rPr lang="de-DE" dirty="0" err="1"/>
              <a:t>Rn</a:t>
            </a:r>
            <a:r>
              <a:rPr lang="de-DE" dirty="0"/>
              <a:t>. 56 ff.): </a:t>
            </a:r>
          </a:p>
          <a:p>
            <a:pPr marL="0" indent="0">
              <a:buNone/>
            </a:pPr>
            <a:r>
              <a:rPr lang="de-DE" dirty="0"/>
              <a:t>Aus (obiger) gerichtliche Feststellung der RW des Platzverweises ergibt sich bereits die RWK des </a:t>
            </a:r>
            <a:r>
              <a:rPr lang="de-DE" dirty="0" err="1"/>
              <a:t>Wasserwerfereinsatzes</a:t>
            </a:r>
            <a:r>
              <a:rPr lang="de-DE" dirty="0"/>
              <a:t>, arg.: Rechtslage so zu behandeln, als habe es keinen VA gegeben</a:t>
            </a:r>
          </a:p>
          <a:p>
            <a:pPr marL="0" indent="0">
              <a:buNone/>
            </a:pPr>
            <a:endParaRPr lang="de-DE" dirty="0"/>
          </a:p>
        </p:txBody>
      </p:sp>
    </p:spTree>
    <p:extLst>
      <p:ext uri="{BB962C8B-B14F-4D97-AF65-F5344CB8AC3E}">
        <p14:creationId xmlns:p14="http://schemas.microsoft.com/office/powerpoint/2010/main" val="107479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dirty="0"/>
              <a:t>(ggf. im Hilfsgutachten weiter prüfen</a:t>
            </a:r>
            <a:r>
              <a:rPr lang="de-DE" dirty="0">
                <a:sym typeface="Wingdings" panose="05000000000000000000" pitchFamily="2" charset="2"/>
              </a:rPr>
              <a:t>)</a:t>
            </a:r>
          </a:p>
          <a:p>
            <a:pPr marL="0" indent="0">
              <a:buNone/>
            </a:pPr>
            <a:r>
              <a:rPr lang="de-DE" b="1" dirty="0">
                <a:sym typeface="Wingdings" panose="05000000000000000000" pitchFamily="2" charset="2"/>
              </a:rPr>
              <a:t>3. Rechtsfolge</a:t>
            </a:r>
          </a:p>
          <a:p>
            <a:pPr marL="0" indent="0">
              <a:buNone/>
            </a:pPr>
            <a:r>
              <a:rPr lang="de-DE" dirty="0">
                <a:sym typeface="Wingdings" panose="05000000000000000000" pitchFamily="2" charset="2"/>
              </a:rPr>
              <a:t>§ 11 I </a:t>
            </a:r>
            <a:r>
              <a:rPr lang="de-DE" dirty="0" err="1">
                <a:sym typeface="Wingdings" panose="05000000000000000000" pitchFamily="2" charset="2"/>
              </a:rPr>
              <a:t>HmbVwVG</a:t>
            </a:r>
            <a:r>
              <a:rPr lang="de-DE" dirty="0">
                <a:sym typeface="Wingdings" panose="05000000000000000000" pitchFamily="2" charset="2"/>
              </a:rPr>
              <a:t>: Ermessen, bei </a:t>
            </a:r>
            <a:r>
              <a:rPr lang="de-DE" dirty="0" err="1">
                <a:sym typeface="Wingdings" panose="05000000000000000000" pitchFamily="2" charset="2"/>
              </a:rPr>
              <a:t>unm</a:t>
            </a:r>
            <a:r>
              <a:rPr lang="de-DE" dirty="0">
                <a:sym typeface="Wingdings" panose="05000000000000000000" pitchFamily="2" charset="2"/>
              </a:rPr>
              <a:t>. Zwang gem. § 12 I </a:t>
            </a:r>
            <a:r>
              <a:rPr lang="de-DE" dirty="0" err="1">
                <a:sym typeface="Wingdings" panose="05000000000000000000" pitchFamily="2" charset="2"/>
              </a:rPr>
              <a:t>HmbVwVG</a:t>
            </a:r>
            <a:r>
              <a:rPr lang="de-DE" dirty="0">
                <a:sym typeface="Wingdings" panose="05000000000000000000" pitchFamily="2" charset="2"/>
              </a:rPr>
              <a:t> Verhältnismäßigkeit </a:t>
            </a:r>
          </a:p>
          <a:p>
            <a:pPr marL="0" indent="0">
              <a:buNone/>
            </a:pPr>
            <a:r>
              <a:rPr lang="de-DE" dirty="0">
                <a:sym typeface="Wingdings" panose="05000000000000000000" pitchFamily="2" charset="2"/>
              </a:rPr>
              <a:t>Hier: Angemessenheit aus ex-ante-Sicht? </a:t>
            </a:r>
          </a:p>
          <a:p>
            <a:pPr marL="0" indent="0">
              <a:buNone/>
            </a:pPr>
            <a:r>
              <a:rPr lang="de-DE" dirty="0">
                <a:sym typeface="Wingdings" panose="05000000000000000000" pitchFamily="2" charset="2"/>
              </a:rPr>
              <a:t>Dienstvorschrift Nr. 122 nicht gerichtlich bindend, aber Indizwirkung/Auslegungshilfe </a:t>
            </a:r>
          </a:p>
          <a:p>
            <a:pPr marL="0" indent="0">
              <a:buNone/>
            </a:pPr>
            <a:r>
              <a:rPr lang="de-DE" dirty="0">
                <a:sym typeface="Wingdings" panose="05000000000000000000" pitchFamily="2" charset="2"/>
              </a:rPr>
              <a:t> </a:t>
            </a:r>
            <a:r>
              <a:rPr lang="de-DE" dirty="0" err="1">
                <a:sym typeface="Wingdings" panose="05000000000000000000" pitchFamily="2" charset="2"/>
              </a:rPr>
              <a:t>i.E.</a:t>
            </a:r>
            <a:r>
              <a:rPr lang="de-DE" dirty="0">
                <a:sym typeface="Wingdings" panose="05000000000000000000" pitchFamily="2" charset="2"/>
              </a:rPr>
              <a:t> unangemessen, weil Ausführung zu krass (Gesicht getroffen) </a:t>
            </a:r>
          </a:p>
          <a:p>
            <a:pPr marL="0" indent="0">
              <a:buNone/>
            </a:pPr>
            <a:endParaRPr lang="de-DE" dirty="0">
              <a:sym typeface="Wingdings" panose="05000000000000000000" pitchFamily="2" charset="2"/>
            </a:endParaRPr>
          </a:p>
          <a:p>
            <a:pPr marL="0" indent="0">
              <a:buNone/>
            </a:pPr>
            <a:r>
              <a:rPr lang="de-DE" b="1" dirty="0">
                <a:sym typeface="Wingdings" panose="05000000000000000000" pitchFamily="2" charset="2"/>
              </a:rPr>
              <a:t>4. Erg.: Somit FK begründet </a:t>
            </a:r>
          </a:p>
          <a:p>
            <a:pPr marL="0" indent="0">
              <a:buNone/>
            </a:pPr>
            <a:r>
              <a:rPr lang="de-DE" b="1" dirty="0">
                <a:sym typeface="Wingdings" panose="05000000000000000000" pitchFamily="2" charset="2"/>
              </a:rPr>
              <a:t>D. Erg.: Beide Klagen zul. Und </a:t>
            </a:r>
            <a:r>
              <a:rPr lang="de-DE" b="1" dirty="0" err="1">
                <a:sym typeface="Wingdings" panose="05000000000000000000" pitchFamily="2" charset="2"/>
              </a:rPr>
              <a:t>begr</a:t>
            </a:r>
            <a:r>
              <a:rPr lang="de-DE" b="1" dirty="0">
                <a:sym typeface="Wingdings" panose="05000000000000000000" pitchFamily="2" charset="2"/>
              </a:rPr>
              <a:t>. </a:t>
            </a:r>
          </a:p>
        </p:txBody>
      </p:sp>
    </p:spTree>
    <p:extLst>
      <p:ext uri="{BB962C8B-B14F-4D97-AF65-F5344CB8AC3E}">
        <p14:creationId xmlns:p14="http://schemas.microsoft.com/office/powerpoint/2010/main" val="106226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II. Statthafte Klageart </a:t>
            </a:r>
          </a:p>
          <a:p>
            <a:pPr marL="0" indent="0">
              <a:buNone/>
            </a:pPr>
            <a:r>
              <a:rPr lang="de-DE" dirty="0"/>
              <a:t>Klagebegehren des X (§§ 88, 86 III VwGO): „Maßnahmen der Polizei vom 30.09.16“, d.h.: </a:t>
            </a:r>
          </a:p>
          <a:p>
            <a:pPr>
              <a:buFontTx/>
              <a:buChar char="-"/>
            </a:pPr>
            <a:r>
              <a:rPr lang="de-DE" dirty="0"/>
              <a:t>Platzverweis</a:t>
            </a:r>
          </a:p>
          <a:p>
            <a:pPr>
              <a:buFontTx/>
              <a:buChar char="-"/>
            </a:pPr>
            <a:r>
              <a:rPr lang="de-DE" dirty="0"/>
              <a:t>Einsatz des Wasserwerfers </a:t>
            </a:r>
          </a:p>
          <a:p>
            <a:pPr marL="0" indent="0">
              <a:buNone/>
            </a:pPr>
            <a:r>
              <a:rPr lang="de-DE" dirty="0"/>
              <a:t>Also zu prüfen: Rechtsnatur dieser Maßnahmen (dazu 1.), Statthaftigkeit (dazu 2.) </a:t>
            </a:r>
          </a:p>
          <a:p>
            <a:pPr marL="0" indent="0">
              <a:buNone/>
            </a:pPr>
            <a:endParaRPr lang="de-DE" dirty="0"/>
          </a:p>
          <a:p>
            <a:pPr marL="0" indent="0">
              <a:buNone/>
            </a:pPr>
            <a:r>
              <a:rPr lang="de-DE" b="1" dirty="0"/>
              <a:t>1. Rechtsnatur </a:t>
            </a:r>
          </a:p>
          <a:p>
            <a:pPr marL="514350" indent="-514350">
              <a:buAutoNum type="alphaLcParenR"/>
            </a:pPr>
            <a:r>
              <a:rPr lang="de-DE" b="1" dirty="0"/>
              <a:t>Platzverweis </a:t>
            </a:r>
            <a:r>
              <a:rPr lang="de-DE" dirty="0"/>
              <a:t>= VA </a:t>
            </a:r>
            <a:r>
              <a:rPr lang="de-DE" dirty="0" err="1"/>
              <a:t>i.S.d</a:t>
            </a:r>
            <a:r>
              <a:rPr lang="de-DE" dirty="0"/>
              <a:t>. § 35 S. 1 (</a:t>
            </a:r>
            <a:r>
              <a:rPr lang="de-DE" dirty="0" err="1"/>
              <a:t>Hmb</a:t>
            </a:r>
            <a:r>
              <a:rPr lang="de-DE" dirty="0"/>
              <a:t>)VwVfG (+) </a:t>
            </a:r>
          </a:p>
          <a:p>
            <a:pPr marL="514350" indent="-514350">
              <a:buAutoNum type="alphaLcParenR"/>
            </a:pPr>
            <a:r>
              <a:rPr lang="de-DE" b="1" dirty="0" err="1"/>
              <a:t>Wasserwerfereinsatz</a:t>
            </a:r>
            <a:r>
              <a:rPr lang="de-DE" b="1" dirty="0"/>
              <a:t> </a:t>
            </a:r>
            <a:r>
              <a:rPr lang="de-DE" dirty="0"/>
              <a:t>(</a:t>
            </a:r>
            <a:r>
              <a:rPr lang="de-DE" dirty="0" err="1"/>
              <a:t>str.</a:t>
            </a:r>
            <a:r>
              <a:rPr lang="de-DE" dirty="0"/>
              <a:t>) </a:t>
            </a:r>
            <a:endParaRPr lang="de-DE" b="1" dirty="0"/>
          </a:p>
        </p:txBody>
      </p:sp>
    </p:spTree>
    <p:extLst>
      <p:ext uri="{BB962C8B-B14F-4D97-AF65-F5344CB8AC3E}">
        <p14:creationId xmlns:p14="http://schemas.microsoft.com/office/powerpoint/2010/main" val="225968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dirty="0" err="1"/>
              <a:t>e.A</a:t>
            </a:r>
            <a:r>
              <a:rPr lang="de-DE" dirty="0"/>
              <a:t>.: </a:t>
            </a:r>
            <a:r>
              <a:rPr lang="de-DE" dirty="0" err="1"/>
              <a:t>Wasserwerfereinsatz</a:t>
            </a:r>
            <a:r>
              <a:rPr lang="de-DE" dirty="0"/>
              <a:t> sei VA, sog. konkludente Duldungsverfügung</a:t>
            </a:r>
          </a:p>
          <a:p>
            <a:pPr marL="0" indent="0">
              <a:buNone/>
            </a:pPr>
            <a:r>
              <a:rPr lang="de-DE" dirty="0" err="1"/>
              <a:t>a.A</a:t>
            </a:r>
            <a:r>
              <a:rPr lang="de-DE" dirty="0"/>
              <a:t>./</a:t>
            </a:r>
            <a:r>
              <a:rPr lang="de-DE" dirty="0" err="1"/>
              <a:t>h.M</a:t>
            </a:r>
            <a:r>
              <a:rPr lang="de-DE" dirty="0"/>
              <a:t>.: </a:t>
            </a:r>
            <a:r>
              <a:rPr lang="de-DE" dirty="0" err="1"/>
              <a:t>Wasserwerfereinsatz</a:t>
            </a:r>
            <a:r>
              <a:rPr lang="de-DE" dirty="0"/>
              <a:t> sei Realakt</a:t>
            </a:r>
          </a:p>
          <a:p>
            <a:pPr marL="0" indent="0">
              <a:buNone/>
            </a:pPr>
            <a:r>
              <a:rPr lang="de-DE" dirty="0"/>
              <a:t>Die erste Ansicht ist veraltet, wurde damals künstlich konstruiert, als es nur Rechtsschutz gegen </a:t>
            </a:r>
            <a:r>
              <a:rPr lang="de-DE" dirty="0" err="1"/>
              <a:t>VAe</a:t>
            </a:r>
            <a:r>
              <a:rPr lang="de-DE" dirty="0"/>
              <a:t> gab. Heute nicht mehr notwendig, daher nach heute </a:t>
            </a:r>
            <a:r>
              <a:rPr lang="de-DE" dirty="0" err="1"/>
              <a:t>h.M</a:t>
            </a:r>
            <a:r>
              <a:rPr lang="de-DE" dirty="0"/>
              <a:t>. Realakt. </a:t>
            </a:r>
          </a:p>
          <a:p>
            <a:pPr marL="0" indent="0">
              <a:buNone/>
            </a:pPr>
            <a:endParaRPr lang="de-DE" dirty="0"/>
          </a:p>
          <a:p>
            <a:pPr marL="0" indent="0">
              <a:buNone/>
            </a:pPr>
            <a:r>
              <a:rPr lang="de-DE" b="1" dirty="0"/>
              <a:t>2. Statthafte Klageart </a:t>
            </a:r>
          </a:p>
          <a:p>
            <a:pPr marL="514350" indent="-514350">
              <a:buAutoNum type="alphaLcParenR"/>
            </a:pPr>
            <a:r>
              <a:rPr lang="de-DE" b="1" dirty="0"/>
              <a:t>Gegen Platzverweis (VA) </a:t>
            </a:r>
          </a:p>
          <a:p>
            <a:pPr marL="0" indent="0">
              <a:buNone/>
            </a:pPr>
            <a:r>
              <a:rPr lang="de-DE" b="1" dirty="0" err="1"/>
              <a:t>i.E.</a:t>
            </a:r>
            <a:r>
              <a:rPr lang="de-DE" b="1" dirty="0"/>
              <a:t>: FFK </a:t>
            </a:r>
            <a:r>
              <a:rPr lang="de-DE" b="1" dirty="0" err="1"/>
              <a:t>gg</a:t>
            </a:r>
            <a:r>
              <a:rPr lang="de-DE" b="1" dirty="0"/>
              <a:t>. Platzverweis, analog § 113 I 4 VwGO </a:t>
            </a:r>
          </a:p>
        </p:txBody>
      </p:sp>
    </p:spTree>
    <p:extLst>
      <p:ext uri="{BB962C8B-B14F-4D97-AF65-F5344CB8AC3E}">
        <p14:creationId xmlns:p14="http://schemas.microsoft.com/office/powerpoint/2010/main" val="203796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b) Allg. negative FK </a:t>
            </a:r>
            <a:r>
              <a:rPr lang="de-DE" b="1" dirty="0" err="1"/>
              <a:t>gg</a:t>
            </a:r>
            <a:r>
              <a:rPr lang="de-DE" b="1" dirty="0"/>
              <a:t>. </a:t>
            </a:r>
            <a:r>
              <a:rPr lang="de-DE" b="1" dirty="0" err="1"/>
              <a:t>Wasserwerfereinsatz</a:t>
            </a:r>
            <a:r>
              <a:rPr lang="de-DE" b="1" dirty="0"/>
              <a:t>, § 43 I VwGO </a:t>
            </a:r>
            <a:r>
              <a:rPr lang="de-DE" dirty="0"/>
              <a:t>gerichtet auf Nichtbestehen eines Rechtsverhältnisses </a:t>
            </a:r>
            <a:r>
              <a:rPr lang="de-DE" dirty="0" err="1"/>
              <a:t>i.d</a:t>
            </a:r>
            <a:r>
              <a:rPr lang="de-DE" dirty="0"/>
              <a:t>. Vergangenheit </a:t>
            </a:r>
          </a:p>
          <a:p>
            <a:pPr lvl="1">
              <a:buFontTx/>
              <a:buChar char="-"/>
            </a:pPr>
            <a:r>
              <a:rPr lang="de-DE" dirty="0"/>
              <a:t>Feststellungsfähiges konkretes RV (+), Streit um (Nicht)Berechtigung der Polizeibeamten, </a:t>
            </a:r>
            <a:r>
              <a:rPr lang="de-DE" dirty="0" err="1"/>
              <a:t>ggü</a:t>
            </a:r>
            <a:r>
              <a:rPr lang="de-DE" dirty="0"/>
              <a:t>. X Wasserwerfer einzusetzen </a:t>
            </a:r>
          </a:p>
          <a:p>
            <a:pPr lvl="1">
              <a:buFontTx/>
              <a:buChar char="-"/>
            </a:pPr>
            <a:r>
              <a:rPr lang="de-DE" dirty="0"/>
              <a:t>Wortlaut von § 43 I VwGO verlangt keine Gegenwärtigkeit des RV </a:t>
            </a:r>
          </a:p>
          <a:p>
            <a:pPr marL="0" indent="0">
              <a:buNone/>
            </a:pPr>
            <a:endParaRPr lang="de-DE" dirty="0"/>
          </a:p>
          <a:p>
            <a:pPr marL="0" indent="0">
              <a:buNone/>
            </a:pPr>
            <a:r>
              <a:rPr lang="de-DE" b="1" dirty="0"/>
              <a:t>III. Allgemeine Sachentscheidungsvoraussetzungen </a:t>
            </a:r>
          </a:p>
          <a:p>
            <a:pPr marL="514350" indent="-514350">
              <a:buAutoNum type="arabicPeriod"/>
            </a:pPr>
            <a:r>
              <a:rPr lang="de-DE" b="1" dirty="0"/>
              <a:t>Richtiger Klagegegner</a:t>
            </a:r>
          </a:p>
          <a:p>
            <a:pPr marL="0" indent="0">
              <a:buNone/>
            </a:pPr>
            <a:r>
              <a:rPr lang="de-DE" dirty="0"/>
              <a:t>(analog) § 78 I Nr. 1 VwGO bzw. allg. Rechtsträgerprinzip (+) FHH</a:t>
            </a:r>
          </a:p>
          <a:p>
            <a:pPr marL="0" indent="0">
              <a:buNone/>
            </a:pPr>
            <a:r>
              <a:rPr lang="de-DE" b="1" dirty="0"/>
              <a:t>2. Beteiligungs- und Prozessfähigkeit, §§ 61, 62 VwGO</a:t>
            </a:r>
          </a:p>
          <a:p>
            <a:pPr marL="0" indent="0">
              <a:buNone/>
            </a:pPr>
            <a:r>
              <a:rPr lang="de-DE" dirty="0"/>
              <a:t>(+) für X und FHH (vertreten entspr. § 62 III VwGO)</a:t>
            </a:r>
          </a:p>
        </p:txBody>
      </p:sp>
    </p:spTree>
    <p:extLst>
      <p:ext uri="{BB962C8B-B14F-4D97-AF65-F5344CB8AC3E}">
        <p14:creationId xmlns:p14="http://schemas.microsoft.com/office/powerpoint/2010/main" val="372007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3. Zuständiges VG, §§ 45, 52 VwGO </a:t>
            </a:r>
          </a:p>
          <a:p>
            <a:pPr marL="0" indent="0">
              <a:buNone/>
            </a:pPr>
            <a:r>
              <a:rPr lang="de-DE" dirty="0"/>
              <a:t>(+) ausweislich Sachverhalt </a:t>
            </a:r>
          </a:p>
          <a:p>
            <a:pPr marL="0" indent="0">
              <a:buNone/>
            </a:pPr>
            <a:endParaRPr lang="de-DE" b="1" dirty="0"/>
          </a:p>
          <a:p>
            <a:pPr marL="0" indent="0">
              <a:buNone/>
            </a:pPr>
            <a:r>
              <a:rPr lang="de-DE" b="1" dirty="0"/>
              <a:t>IV. Besondere Sachentscheidungs-</a:t>
            </a:r>
            <a:r>
              <a:rPr lang="de-DE" b="1" dirty="0" err="1"/>
              <a:t>Vss</a:t>
            </a:r>
            <a:r>
              <a:rPr lang="de-DE" b="1" dirty="0"/>
              <a:t>. der allg. FK</a:t>
            </a:r>
          </a:p>
          <a:p>
            <a:pPr marL="0" indent="0">
              <a:buNone/>
            </a:pPr>
            <a:r>
              <a:rPr lang="de-DE" b="1" dirty="0"/>
              <a:t>1. Feststellungsinteresse, § 43 I VwGO </a:t>
            </a:r>
          </a:p>
          <a:p>
            <a:pPr marL="0" indent="0">
              <a:buNone/>
            </a:pPr>
            <a:r>
              <a:rPr lang="de-DE" dirty="0"/>
              <a:t>(P!) Realakt </a:t>
            </a:r>
            <a:r>
              <a:rPr lang="de-DE" dirty="0" err="1"/>
              <a:t>i.d</a:t>
            </a:r>
            <a:r>
              <a:rPr lang="de-DE" dirty="0"/>
              <a:t>. Vergangenheit, deshalb qualifiziertes </a:t>
            </a:r>
            <a:r>
              <a:rPr lang="de-DE" dirty="0" err="1"/>
              <a:t>Fest.Int</a:t>
            </a:r>
            <a:r>
              <a:rPr lang="de-DE" dirty="0"/>
              <a:t>. notw. (ähnlich wie </a:t>
            </a:r>
            <a:r>
              <a:rPr lang="de-DE" dirty="0" err="1"/>
              <a:t>Fortsetzungsfest.Int</a:t>
            </a:r>
            <a:r>
              <a:rPr lang="de-DE" dirty="0"/>
              <a:t>. Bei FFK)</a:t>
            </a:r>
          </a:p>
          <a:p>
            <a:pPr marL="0" indent="0">
              <a:buNone/>
            </a:pPr>
            <a:r>
              <a:rPr lang="de-DE" dirty="0"/>
              <a:t>Hier (+), </a:t>
            </a:r>
            <a:r>
              <a:rPr lang="de-DE" dirty="0" err="1"/>
              <a:t>VersFreiheit</a:t>
            </a:r>
            <a:r>
              <a:rPr lang="de-DE" dirty="0"/>
              <a:t> (Art. 8 I GG) könnte schwer beeinträchtigen sein, weil nicht auszuschließen ist, dass es sich um </a:t>
            </a:r>
            <a:r>
              <a:rPr lang="de-DE" dirty="0" err="1"/>
              <a:t>Versamml</a:t>
            </a:r>
            <a:r>
              <a:rPr lang="de-DE" dirty="0"/>
              <a:t>. handelte </a:t>
            </a:r>
            <a:r>
              <a:rPr lang="de-DE" u="sng" dirty="0"/>
              <a:t>und</a:t>
            </a:r>
            <a:r>
              <a:rPr lang="de-DE" dirty="0"/>
              <a:t> </a:t>
            </a:r>
            <a:r>
              <a:rPr lang="de-DE" dirty="0" err="1"/>
              <a:t>Rehabilitationsint</a:t>
            </a:r>
            <a:r>
              <a:rPr lang="de-DE" dirty="0"/>
              <a:t>. wg. schwerer Verletzungen </a:t>
            </a:r>
          </a:p>
          <a:p>
            <a:pPr marL="0" indent="0">
              <a:buNone/>
            </a:pPr>
            <a:endParaRPr lang="de-DE" dirty="0"/>
          </a:p>
        </p:txBody>
      </p:sp>
    </p:spTree>
    <p:extLst>
      <p:ext uri="{BB962C8B-B14F-4D97-AF65-F5344CB8AC3E}">
        <p14:creationId xmlns:p14="http://schemas.microsoft.com/office/powerpoint/2010/main" val="200934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2906"/>
            <a:ext cx="10515600" cy="5494057"/>
          </a:xfrm>
        </p:spPr>
        <p:txBody>
          <a:bodyPr>
            <a:normAutofit/>
          </a:bodyPr>
          <a:lstStyle/>
          <a:p>
            <a:pPr marL="0" indent="0">
              <a:buNone/>
            </a:pPr>
            <a:r>
              <a:rPr lang="de-DE" b="1" dirty="0"/>
              <a:t>2. Keine Subsidiarität, § 43 II 1 VwGO </a:t>
            </a:r>
          </a:p>
          <a:p>
            <a:pPr marL="0" indent="0">
              <a:buNone/>
            </a:pPr>
            <a:r>
              <a:rPr lang="de-DE" dirty="0"/>
              <a:t>(+), insb. kann das Klagebegehren nicht mit allg. Leistungsklage verfolgt werden  </a:t>
            </a:r>
          </a:p>
          <a:p>
            <a:pPr marL="0" indent="0">
              <a:buNone/>
            </a:pPr>
            <a:endParaRPr lang="de-DE" dirty="0"/>
          </a:p>
          <a:p>
            <a:pPr marL="0" indent="0">
              <a:buNone/>
            </a:pPr>
            <a:r>
              <a:rPr lang="de-DE" b="1" dirty="0"/>
              <a:t>3. Klagebefugnis, analog § 43 II VwGO (</a:t>
            </a:r>
            <a:r>
              <a:rPr lang="de-DE" b="1" dirty="0" err="1"/>
              <a:t>str.</a:t>
            </a:r>
            <a:r>
              <a:rPr lang="de-DE" b="1" dirty="0"/>
              <a:t>)</a:t>
            </a:r>
          </a:p>
          <a:p>
            <a:pPr marL="0" indent="0">
              <a:buNone/>
            </a:pPr>
            <a:r>
              <a:rPr lang="de-DE" dirty="0" err="1"/>
              <a:t>e.A</a:t>
            </a:r>
            <a:r>
              <a:rPr lang="de-DE" dirty="0"/>
              <a:t>.: analog § 42 II notw., um Popularklagen auszuschließen </a:t>
            </a:r>
          </a:p>
          <a:p>
            <a:pPr marL="0" indent="0">
              <a:buNone/>
            </a:pPr>
            <a:r>
              <a:rPr lang="de-DE" dirty="0" err="1"/>
              <a:t>a.A</a:t>
            </a:r>
            <a:r>
              <a:rPr lang="de-DE" dirty="0"/>
              <a:t>.: Durch </a:t>
            </a:r>
            <a:r>
              <a:rPr lang="de-DE" dirty="0" err="1"/>
              <a:t>Feststellungsint</a:t>
            </a:r>
            <a:r>
              <a:rPr lang="de-DE" dirty="0"/>
              <a:t>. schon Popularklagen ausgeschlossen, keine planwidrige RL </a:t>
            </a:r>
          </a:p>
          <a:p>
            <a:pPr marL="0" indent="0">
              <a:buNone/>
            </a:pPr>
            <a:r>
              <a:rPr lang="de-DE" dirty="0"/>
              <a:t>Kann </a:t>
            </a:r>
            <a:r>
              <a:rPr lang="de-DE" dirty="0" err="1"/>
              <a:t>i.E.</a:t>
            </a:r>
            <a:r>
              <a:rPr lang="de-DE" dirty="0"/>
              <a:t> offenbleiben, da Rechtsverletzung jedenfalls möglich (Art. 8 I GG und Art. 2 II 1 GG) </a:t>
            </a:r>
          </a:p>
        </p:txBody>
      </p:sp>
    </p:spTree>
    <p:extLst>
      <p:ext uri="{BB962C8B-B14F-4D97-AF65-F5344CB8AC3E}">
        <p14:creationId xmlns:p14="http://schemas.microsoft.com/office/powerpoint/2010/main" val="303828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1971"/>
            <a:ext cx="10515600" cy="5494057"/>
          </a:xfrm>
        </p:spPr>
        <p:txBody>
          <a:bodyPr>
            <a:normAutofit/>
          </a:bodyPr>
          <a:lstStyle/>
          <a:p>
            <a:pPr marL="0" indent="0">
              <a:buNone/>
            </a:pPr>
            <a:r>
              <a:rPr lang="de-DE" b="1" dirty="0"/>
              <a:t>V. Besondere Sachentscheidungs-</a:t>
            </a:r>
            <a:r>
              <a:rPr lang="de-DE" b="1" dirty="0" err="1"/>
              <a:t>Vss</a:t>
            </a:r>
            <a:r>
              <a:rPr lang="de-DE" b="1" dirty="0"/>
              <a:t>. der FFK </a:t>
            </a:r>
            <a:r>
              <a:rPr lang="de-DE" b="1" dirty="0" err="1"/>
              <a:t>gg</a:t>
            </a:r>
            <a:r>
              <a:rPr lang="de-DE" b="1" dirty="0"/>
              <a:t>. Platzverweis </a:t>
            </a:r>
          </a:p>
          <a:p>
            <a:pPr marL="514350" indent="-514350">
              <a:buAutoNum type="arabicPeriod"/>
            </a:pPr>
            <a:r>
              <a:rPr lang="de-DE" b="1" dirty="0"/>
              <a:t>Fortsetzungsfeststellungsinteresse</a:t>
            </a:r>
          </a:p>
          <a:p>
            <a:pPr marL="0" indent="0">
              <a:buNone/>
            </a:pPr>
            <a:r>
              <a:rPr lang="de-DE" dirty="0"/>
              <a:t>Hier (+), </a:t>
            </a:r>
            <a:r>
              <a:rPr lang="de-DE" dirty="0" err="1"/>
              <a:t>VersFreiheit</a:t>
            </a:r>
            <a:r>
              <a:rPr lang="de-DE" dirty="0"/>
              <a:t> (Art. 8 I GG) könnte schwer beeinträchtigen sein, weil nicht auszuschließen ist, dass es sich um </a:t>
            </a:r>
            <a:r>
              <a:rPr lang="de-DE" dirty="0" err="1"/>
              <a:t>Versamml</a:t>
            </a:r>
            <a:r>
              <a:rPr lang="de-DE" dirty="0"/>
              <a:t>. handelte &amp; Rehabilitationsinteresse. Außerdem muss gem. Art. 19 IV 1 GG auch Rechtsschutz gegen einen „sich typischerweise kurzfristig </a:t>
            </a:r>
            <a:r>
              <a:rPr lang="de-DE" dirty="0" err="1"/>
              <a:t>erledigendenden</a:t>
            </a:r>
            <a:r>
              <a:rPr lang="de-DE" dirty="0"/>
              <a:t> VA“ eröffnet sein (BVerwG) – lag hier vor.</a:t>
            </a:r>
          </a:p>
          <a:p>
            <a:pPr marL="0" indent="0">
              <a:buNone/>
            </a:pPr>
            <a:r>
              <a:rPr lang="de-DE" dirty="0"/>
              <a:t> </a:t>
            </a:r>
          </a:p>
          <a:p>
            <a:pPr marL="0" indent="0">
              <a:buNone/>
            </a:pPr>
            <a:r>
              <a:rPr lang="de-DE" b="1" dirty="0"/>
              <a:t>2. Klagebefugnis, analog § 42 II (+) </a:t>
            </a:r>
            <a:endParaRPr lang="de-DE" dirty="0"/>
          </a:p>
          <a:p>
            <a:pPr marL="0" indent="0">
              <a:buNone/>
            </a:pPr>
            <a:endParaRPr lang="de-DE" b="1" dirty="0"/>
          </a:p>
          <a:p>
            <a:pPr marL="0" indent="0">
              <a:buNone/>
            </a:pPr>
            <a:endParaRPr lang="de-DE" dirty="0"/>
          </a:p>
        </p:txBody>
      </p:sp>
    </p:spTree>
    <p:extLst>
      <p:ext uri="{BB962C8B-B14F-4D97-AF65-F5344CB8AC3E}">
        <p14:creationId xmlns:p14="http://schemas.microsoft.com/office/powerpoint/2010/main" val="18780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C28626-EF27-F54C-4BB4-9D91B5223D78}"/>
              </a:ext>
            </a:extLst>
          </p:cNvPr>
          <p:cNvSpPr>
            <a:spLocks noGrp="1"/>
          </p:cNvSpPr>
          <p:nvPr>
            <p:ph idx="1"/>
          </p:nvPr>
        </p:nvSpPr>
        <p:spPr>
          <a:xfrm>
            <a:off x="838200" y="681971"/>
            <a:ext cx="10515600" cy="5494057"/>
          </a:xfrm>
        </p:spPr>
        <p:txBody>
          <a:bodyPr>
            <a:normAutofit lnSpcReduction="10000"/>
          </a:bodyPr>
          <a:lstStyle/>
          <a:p>
            <a:pPr marL="0" indent="0">
              <a:buNone/>
            </a:pPr>
            <a:r>
              <a:rPr lang="de-DE" b="1" dirty="0"/>
              <a:t>3. Wegen Erledigung vor Klageerhebung war kein Widerspruchsverfahren nötig </a:t>
            </a:r>
            <a:endParaRPr lang="de-DE" dirty="0"/>
          </a:p>
          <a:p>
            <a:pPr marL="0" indent="0">
              <a:buNone/>
            </a:pPr>
            <a:r>
              <a:rPr lang="de-DE" dirty="0"/>
              <a:t>arg.: Telos von §§ 68 ff. VwGO ist Selbstkontrolle der Verwaltung – nach Erledigung sinnlos</a:t>
            </a:r>
          </a:p>
          <a:p>
            <a:pPr marL="0" indent="0">
              <a:buNone/>
            </a:pPr>
            <a:r>
              <a:rPr lang="de-DE" b="1" dirty="0"/>
              <a:t>4. Klagefrist, analog § 74 VwGO </a:t>
            </a:r>
          </a:p>
          <a:p>
            <a:pPr marL="0" indent="0">
              <a:buNone/>
            </a:pPr>
            <a:r>
              <a:rPr lang="de-DE" dirty="0"/>
              <a:t>(+) war bei Klageerhebung noch nicht abgelaufen </a:t>
            </a:r>
          </a:p>
          <a:p>
            <a:pPr marL="0" indent="0">
              <a:buNone/>
            </a:pPr>
            <a:endParaRPr lang="de-DE" b="1" dirty="0"/>
          </a:p>
          <a:p>
            <a:pPr marL="0" indent="0">
              <a:buNone/>
            </a:pPr>
            <a:r>
              <a:rPr lang="de-DE" b="1" dirty="0"/>
              <a:t>VI. Erg.: </a:t>
            </a:r>
            <a:r>
              <a:rPr lang="de-DE" dirty="0"/>
              <a:t>Beide Klagen sind zulässig.</a:t>
            </a:r>
          </a:p>
          <a:p>
            <a:pPr marL="0" indent="0">
              <a:buNone/>
            </a:pPr>
            <a:r>
              <a:rPr lang="de-DE" dirty="0"/>
              <a:t> </a:t>
            </a:r>
            <a:endParaRPr lang="de-DE" b="1" dirty="0"/>
          </a:p>
          <a:p>
            <a:pPr marL="0" indent="0">
              <a:buNone/>
            </a:pPr>
            <a:r>
              <a:rPr lang="de-DE" b="1" dirty="0"/>
              <a:t>B. Objektive Klagehäufung ist gem. § 44 VwGO zulässig </a:t>
            </a:r>
          </a:p>
          <a:p>
            <a:pPr marL="0" indent="0">
              <a:buNone/>
            </a:pPr>
            <a:r>
              <a:rPr lang="de-DE" dirty="0"/>
              <a:t>Dieselbe Beklagte, im Zusammenhang, weil einheitlicher Lebenssachverhalt und dasselbe Gericht zuständig. </a:t>
            </a:r>
          </a:p>
        </p:txBody>
      </p:sp>
    </p:spTree>
    <p:extLst>
      <p:ext uri="{BB962C8B-B14F-4D97-AF65-F5344CB8AC3E}">
        <p14:creationId xmlns:p14="http://schemas.microsoft.com/office/powerpoint/2010/main" val="237511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2603</Words>
  <Application>Microsoft Office PowerPoint</Application>
  <PresentationFormat>Breitbild</PresentationFormat>
  <Paragraphs>175</Paragraphs>
  <Slides>23</Slides>
  <Notes>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Aptos</vt:lpstr>
      <vt:lpstr>Aptos Display</vt:lpstr>
      <vt:lpstr>Arial</vt:lpstr>
      <vt:lpstr>Wingdings</vt:lpstr>
      <vt:lpstr>Office</vt:lpstr>
      <vt:lpstr> Klausurbesprechung Öffentliches Recht 5. Dez. 2024</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Annika Ratschow</dc:creator>
  <cp:lastModifiedBy>Jana Panten</cp:lastModifiedBy>
  <cp:revision>3</cp:revision>
  <dcterms:created xsi:type="dcterms:W3CDTF">2024-12-05T08:45:37Z</dcterms:created>
  <dcterms:modified xsi:type="dcterms:W3CDTF">2024-12-05T12:57:42Z</dcterms:modified>
</cp:coreProperties>
</file>