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60" r:id="rId7"/>
    <p:sldId id="258" r:id="rId8"/>
    <p:sldId id="259" r:id="rId9"/>
    <p:sldId id="261" r:id="rId10"/>
    <p:sldId id="262" r:id="rId11"/>
    <p:sldId id="263" r:id="rId12"/>
    <p:sldId id="270" r:id="rId13"/>
    <p:sldId id="264" r:id="rId14"/>
    <p:sldId id="265" r:id="rId15"/>
    <p:sldId id="266" r:id="rId16"/>
    <p:sldId id="267" r:id="rId17"/>
    <p:sldId id="268" r:id="rId18"/>
    <p:sldId id="269" r:id="rId19"/>
    <p:sldId id="271" r:id="rId20"/>
    <p:sldId id="272" r:id="rId21"/>
    <p:sldId id="273" r:id="rId22"/>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7F39D99-E388-4F6D-BD0E-F0D614ECB5B9}" v="3099" dt="2025-01-16T12:13:06.95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snapToGrid="0">
      <p:cViewPr varScale="1">
        <p:scale>
          <a:sx n="90" d="100"/>
          <a:sy n="90" d="100"/>
        </p:scale>
        <p:origin x="355"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0F1022E-F9C6-888A-E2BA-42E8C9DABE82}"/>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A909256E-DBEE-1470-4402-A674509C7EB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0897C4CC-D9EB-3B81-DA93-89D9D0FD2BA9}"/>
              </a:ext>
            </a:extLst>
          </p:cNvPr>
          <p:cNvSpPr>
            <a:spLocks noGrp="1"/>
          </p:cNvSpPr>
          <p:nvPr>
            <p:ph type="dt" sz="half" idx="10"/>
          </p:nvPr>
        </p:nvSpPr>
        <p:spPr/>
        <p:txBody>
          <a:bodyPr/>
          <a:lstStyle/>
          <a:p>
            <a:fld id="{DD54634B-1059-4AB1-9317-2BA7ADDF9FB0}" type="datetimeFigureOut">
              <a:rPr lang="de-DE" smtClean="0"/>
              <a:t>16.01.2025</a:t>
            </a:fld>
            <a:endParaRPr lang="de-DE"/>
          </a:p>
        </p:txBody>
      </p:sp>
      <p:sp>
        <p:nvSpPr>
          <p:cNvPr id="5" name="Fußzeilenplatzhalter 4">
            <a:extLst>
              <a:ext uri="{FF2B5EF4-FFF2-40B4-BE49-F238E27FC236}">
                <a16:creationId xmlns:a16="http://schemas.microsoft.com/office/drawing/2014/main" id="{C161944E-B0E1-657A-AF95-2C17E4472E98}"/>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ED88EEA-C4FA-D268-1885-815CA849C86F}"/>
              </a:ext>
            </a:extLst>
          </p:cNvPr>
          <p:cNvSpPr>
            <a:spLocks noGrp="1"/>
          </p:cNvSpPr>
          <p:nvPr>
            <p:ph type="sldNum" sz="quarter" idx="12"/>
          </p:nvPr>
        </p:nvSpPr>
        <p:spPr/>
        <p:txBody>
          <a:bodyPr/>
          <a:lstStyle/>
          <a:p>
            <a:fld id="{A318207C-35A5-4DA4-B2A4-8062C9A8E9AD}" type="slidenum">
              <a:rPr lang="de-DE" smtClean="0"/>
              <a:t>‹Nr.›</a:t>
            </a:fld>
            <a:endParaRPr lang="de-DE"/>
          </a:p>
        </p:txBody>
      </p:sp>
    </p:spTree>
    <p:extLst>
      <p:ext uri="{BB962C8B-B14F-4D97-AF65-F5344CB8AC3E}">
        <p14:creationId xmlns:p14="http://schemas.microsoft.com/office/powerpoint/2010/main" val="37937339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203BE5-710F-B2AB-E10C-9AB31E13EF27}"/>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0D0011E6-B530-3DE0-798C-205EA081080B}"/>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A31145B-14DE-01BD-8A07-746704C634B3}"/>
              </a:ext>
            </a:extLst>
          </p:cNvPr>
          <p:cNvSpPr>
            <a:spLocks noGrp="1"/>
          </p:cNvSpPr>
          <p:nvPr>
            <p:ph type="dt" sz="half" idx="10"/>
          </p:nvPr>
        </p:nvSpPr>
        <p:spPr/>
        <p:txBody>
          <a:bodyPr/>
          <a:lstStyle/>
          <a:p>
            <a:fld id="{DD54634B-1059-4AB1-9317-2BA7ADDF9FB0}" type="datetimeFigureOut">
              <a:rPr lang="de-DE" smtClean="0"/>
              <a:t>16.01.2025</a:t>
            </a:fld>
            <a:endParaRPr lang="de-DE"/>
          </a:p>
        </p:txBody>
      </p:sp>
      <p:sp>
        <p:nvSpPr>
          <p:cNvPr id="5" name="Fußzeilenplatzhalter 4">
            <a:extLst>
              <a:ext uri="{FF2B5EF4-FFF2-40B4-BE49-F238E27FC236}">
                <a16:creationId xmlns:a16="http://schemas.microsoft.com/office/drawing/2014/main" id="{A9C3EB16-52D3-23DF-85C0-3516E4D63E2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0F9289C2-ED67-1EC8-861A-9A17FBA9FE96}"/>
              </a:ext>
            </a:extLst>
          </p:cNvPr>
          <p:cNvSpPr>
            <a:spLocks noGrp="1"/>
          </p:cNvSpPr>
          <p:nvPr>
            <p:ph type="sldNum" sz="quarter" idx="12"/>
          </p:nvPr>
        </p:nvSpPr>
        <p:spPr/>
        <p:txBody>
          <a:bodyPr/>
          <a:lstStyle/>
          <a:p>
            <a:fld id="{A318207C-35A5-4DA4-B2A4-8062C9A8E9AD}" type="slidenum">
              <a:rPr lang="de-DE" smtClean="0"/>
              <a:t>‹Nr.›</a:t>
            </a:fld>
            <a:endParaRPr lang="de-DE"/>
          </a:p>
        </p:txBody>
      </p:sp>
    </p:spTree>
    <p:extLst>
      <p:ext uri="{BB962C8B-B14F-4D97-AF65-F5344CB8AC3E}">
        <p14:creationId xmlns:p14="http://schemas.microsoft.com/office/powerpoint/2010/main" val="1443522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D6A37F31-6C6F-CB22-AF6B-31B7EE68AD85}"/>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59EF4523-5152-B82E-5815-D722E72E325D}"/>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62A16839-A91E-8476-689E-5C2D663CC237}"/>
              </a:ext>
            </a:extLst>
          </p:cNvPr>
          <p:cNvSpPr>
            <a:spLocks noGrp="1"/>
          </p:cNvSpPr>
          <p:nvPr>
            <p:ph type="dt" sz="half" idx="10"/>
          </p:nvPr>
        </p:nvSpPr>
        <p:spPr/>
        <p:txBody>
          <a:bodyPr/>
          <a:lstStyle/>
          <a:p>
            <a:fld id="{DD54634B-1059-4AB1-9317-2BA7ADDF9FB0}" type="datetimeFigureOut">
              <a:rPr lang="de-DE" smtClean="0"/>
              <a:t>16.01.2025</a:t>
            </a:fld>
            <a:endParaRPr lang="de-DE"/>
          </a:p>
        </p:txBody>
      </p:sp>
      <p:sp>
        <p:nvSpPr>
          <p:cNvPr id="5" name="Fußzeilenplatzhalter 4">
            <a:extLst>
              <a:ext uri="{FF2B5EF4-FFF2-40B4-BE49-F238E27FC236}">
                <a16:creationId xmlns:a16="http://schemas.microsoft.com/office/drawing/2014/main" id="{F06689ED-6654-5C6D-1DEB-F2EB46301036}"/>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678C0FB-3AAE-D629-501C-743BC0A462D0}"/>
              </a:ext>
            </a:extLst>
          </p:cNvPr>
          <p:cNvSpPr>
            <a:spLocks noGrp="1"/>
          </p:cNvSpPr>
          <p:nvPr>
            <p:ph type="sldNum" sz="quarter" idx="12"/>
          </p:nvPr>
        </p:nvSpPr>
        <p:spPr/>
        <p:txBody>
          <a:bodyPr/>
          <a:lstStyle/>
          <a:p>
            <a:fld id="{A318207C-35A5-4DA4-B2A4-8062C9A8E9AD}" type="slidenum">
              <a:rPr lang="de-DE" smtClean="0"/>
              <a:t>‹Nr.›</a:t>
            </a:fld>
            <a:endParaRPr lang="de-DE"/>
          </a:p>
        </p:txBody>
      </p:sp>
    </p:spTree>
    <p:extLst>
      <p:ext uri="{BB962C8B-B14F-4D97-AF65-F5344CB8AC3E}">
        <p14:creationId xmlns:p14="http://schemas.microsoft.com/office/powerpoint/2010/main" val="24978037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0FE2FEE-DF8B-9B83-A459-E0BD4FD4740C}"/>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3EE3A49E-298E-E794-4929-4614C65BE1A3}"/>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EF915D8-D966-90C2-3E9F-952982E42C0B}"/>
              </a:ext>
            </a:extLst>
          </p:cNvPr>
          <p:cNvSpPr>
            <a:spLocks noGrp="1"/>
          </p:cNvSpPr>
          <p:nvPr>
            <p:ph type="dt" sz="half" idx="10"/>
          </p:nvPr>
        </p:nvSpPr>
        <p:spPr/>
        <p:txBody>
          <a:bodyPr/>
          <a:lstStyle/>
          <a:p>
            <a:fld id="{DD54634B-1059-4AB1-9317-2BA7ADDF9FB0}" type="datetimeFigureOut">
              <a:rPr lang="de-DE" smtClean="0"/>
              <a:t>16.01.2025</a:t>
            </a:fld>
            <a:endParaRPr lang="de-DE"/>
          </a:p>
        </p:txBody>
      </p:sp>
      <p:sp>
        <p:nvSpPr>
          <p:cNvPr id="5" name="Fußzeilenplatzhalter 4">
            <a:extLst>
              <a:ext uri="{FF2B5EF4-FFF2-40B4-BE49-F238E27FC236}">
                <a16:creationId xmlns:a16="http://schemas.microsoft.com/office/drawing/2014/main" id="{59DE1CBE-F72D-E060-FD36-D3DE3FBAFC5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DC0EFA65-4FF4-D00C-AF4F-AB3228ECA13D}"/>
              </a:ext>
            </a:extLst>
          </p:cNvPr>
          <p:cNvSpPr>
            <a:spLocks noGrp="1"/>
          </p:cNvSpPr>
          <p:nvPr>
            <p:ph type="sldNum" sz="quarter" idx="12"/>
          </p:nvPr>
        </p:nvSpPr>
        <p:spPr/>
        <p:txBody>
          <a:bodyPr/>
          <a:lstStyle/>
          <a:p>
            <a:fld id="{A318207C-35A5-4DA4-B2A4-8062C9A8E9AD}" type="slidenum">
              <a:rPr lang="de-DE" smtClean="0"/>
              <a:t>‹Nr.›</a:t>
            </a:fld>
            <a:endParaRPr lang="de-DE"/>
          </a:p>
        </p:txBody>
      </p:sp>
    </p:spTree>
    <p:extLst>
      <p:ext uri="{BB962C8B-B14F-4D97-AF65-F5344CB8AC3E}">
        <p14:creationId xmlns:p14="http://schemas.microsoft.com/office/powerpoint/2010/main" val="9034147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3034AB7-D549-9F17-CE47-B5FAB8C93008}"/>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CC49F26C-1F89-E61B-F0FF-EB764A02EC11}"/>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6C2B427C-FE48-B7EC-B30B-64EE5255AFF9}"/>
              </a:ext>
            </a:extLst>
          </p:cNvPr>
          <p:cNvSpPr>
            <a:spLocks noGrp="1"/>
          </p:cNvSpPr>
          <p:nvPr>
            <p:ph type="dt" sz="half" idx="10"/>
          </p:nvPr>
        </p:nvSpPr>
        <p:spPr/>
        <p:txBody>
          <a:bodyPr/>
          <a:lstStyle/>
          <a:p>
            <a:fld id="{DD54634B-1059-4AB1-9317-2BA7ADDF9FB0}" type="datetimeFigureOut">
              <a:rPr lang="de-DE" smtClean="0"/>
              <a:t>16.01.2025</a:t>
            </a:fld>
            <a:endParaRPr lang="de-DE"/>
          </a:p>
        </p:txBody>
      </p:sp>
      <p:sp>
        <p:nvSpPr>
          <p:cNvPr id="5" name="Fußzeilenplatzhalter 4">
            <a:extLst>
              <a:ext uri="{FF2B5EF4-FFF2-40B4-BE49-F238E27FC236}">
                <a16:creationId xmlns:a16="http://schemas.microsoft.com/office/drawing/2014/main" id="{114F5E75-11A6-2D70-85B4-89966F24CB8F}"/>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D566AB8A-243C-21BE-4BBA-5D5365361E8F}"/>
              </a:ext>
            </a:extLst>
          </p:cNvPr>
          <p:cNvSpPr>
            <a:spLocks noGrp="1"/>
          </p:cNvSpPr>
          <p:nvPr>
            <p:ph type="sldNum" sz="quarter" idx="12"/>
          </p:nvPr>
        </p:nvSpPr>
        <p:spPr/>
        <p:txBody>
          <a:bodyPr/>
          <a:lstStyle/>
          <a:p>
            <a:fld id="{A318207C-35A5-4DA4-B2A4-8062C9A8E9AD}" type="slidenum">
              <a:rPr lang="de-DE" smtClean="0"/>
              <a:t>‹Nr.›</a:t>
            </a:fld>
            <a:endParaRPr lang="de-DE"/>
          </a:p>
        </p:txBody>
      </p:sp>
    </p:spTree>
    <p:extLst>
      <p:ext uri="{BB962C8B-B14F-4D97-AF65-F5344CB8AC3E}">
        <p14:creationId xmlns:p14="http://schemas.microsoft.com/office/powerpoint/2010/main" val="3639802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367DB55-C094-1F67-35BA-03AD9DBA2479}"/>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68A3153A-D8CD-3073-241F-E026DC649894}"/>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37EA9C15-5F0D-1C39-662A-0675E7F80D54}"/>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A0E5D5C5-8654-8959-B6AC-58CFBF6DD2DC}"/>
              </a:ext>
            </a:extLst>
          </p:cNvPr>
          <p:cNvSpPr>
            <a:spLocks noGrp="1"/>
          </p:cNvSpPr>
          <p:nvPr>
            <p:ph type="dt" sz="half" idx="10"/>
          </p:nvPr>
        </p:nvSpPr>
        <p:spPr/>
        <p:txBody>
          <a:bodyPr/>
          <a:lstStyle/>
          <a:p>
            <a:fld id="{DD54634B-1059-4AB1-9317-2BA7ADDF9FB0}" type="datetimeFigureOut">
              <a:rPr lang="de-DE" smtClean="0"/>
              <a:t>16.01.2025</a:t>
            </a:fld>
            <a:endParaRPr lang="de-DE"/>
          </a:p>
        </p:txBody>
      </p:sp>
      <p:sp>
        <p:nvSpPr>
          <p:cNvPr id="6" name="Fußzeilenplatzhalter 5">
            <a:extLst>
              <a:ext uri="{FF2B5EF4-FFF2-40B4-BE49-F238E27FC236}">
                <a16:creationId xmlns:a16="http://schemas.microsoft.com/office/drawing/2014/main" id="{80B8A951-E4C9-6203-6F17-C56B675733B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1C124C87-BC88-35CE-0455-3218E5FD39DF}"/>
              </a:ext>
            </a:extLst>
          </p:cNvPr>
          <p:cNvSpPr>
            <a:spLocks noGrp="1"/>
          </p:cNvSpPr>
          <p:nvPr>
            <p:ph type="sldNum" sz="quarter" idx="12"/>
          </p:nvPr>
        </p:nvSpPr>
        <p:spPr/>
        <p:txBody>
          <a:bodyPr/>
          <a:lstStyle/>
          <a:p>
            <a:fld id="{A318207C-35A5-4DA4-B2A4-8062C9A8E9AD}" type="slidenum">
              <a:rPr lang="de-DE" smtClean="0"/>
              <a:t>‹Nr.›</a:t>
            </a:fld>
            <a:endParaRPr lang="de-DE"/>
          </a:p>
        </p:txBody>
      </p:sp>
    </p:spTree>
    <p:extLst>
      <p:ext uri="{BB962C8B-B14F-4D97-AF65-F5344CB8AC3E}">
        <p14:creationId xmlns:p14="http://schemas.microsoft.com/office/powerpoint/2010/main" val="19127955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800A12E-0401-9511-D31C-C63D59AEE2BD}"/>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9040603A-9FFB-08CE-F192-F0418F8EE76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A8C4ED00-3C7B-2DF4-589C-8374E3A47A2C}"/>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1AD9494C-614E-CC11-57F5-B3173D01EC5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4E02AD13-F47E-B26B-E75B-2D0700624F01}"/>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6C33CC78-DF9F-624F-0A8D-651932004372}"/>
              </a:ext>
            </a:extLst>
          </p:cNvPr>
          <p:cNvSpPr>
            <a:spLocks noGrp="1"/>
          </p:cNvSpPr>
          <p:nvPr>
            <p:ph type="dt" sz="half" idx="10"/>
          </p:nvPr>
        </p:nvSpPr>
        <p:spPr/>
        <p:txBody>
          <a:bodyPr/>
          <a:lstStyle/>
          <a:p>
            <a:fld id="{DD54634B-1059-4AB1-9317-2BA7ADDF9FB0}" type="datetimeFigureOut">
              <a:rPr lang="de-DE" smtClean="0"/>
              <a:t>16.01.2025</a:t>
            </a:fld>
            <a:endParaRPr lang="de-DE"/>
          </a:p>
        </p:txBody>
      </p:sp>
      <p:sp>
        <p:nvSpPr>
          <p:cNvPr id="8" name="Fußzeilenplatzhalter 7">
            <a:extLst>
              <a:ext uri="{FF2B5EF4-FFF2-40B4-BE49-F238E27FC236}">
                <a16:creationId xmlns:a16="http://schemas.microsoft.com/office/drawing/2014/main" id="{C01BFBEB-8C75-E57E-D03E-8CCB9C6C7D9D}"/>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C9F48D81-8474-0C49-7E39-99665DF8BE7C}"/>
              </a:ext>
            </a:extLst>
          </p:cNvPr>
          <p:cNvSpPr>
            <a:spLocks noGrp="1"/>
          </p:cNvSpPr>
          <p:nvPr>
            <p:ph type="sldNum" sz="quarter" idx="12"/>
          </p:nvPr>
        </p:nvSpPr>
        <p:spPr/>
        <p:txBody>
          <a:bodyPr/>
          <a:lstStyle/>
          <a:p>
            <a:fld id="{A318207C-35A5-4DA4-B2A4-8062C9A8E9AD}" type="slidenum">
              <a:rPr lang="de-DE" smtClean="0"/>
              <a:t>‹Nr.›</a:t>
            </a:fld>
            <a:endParaRPr lang="de-DE"/>
          </a:p>
        </p:txBody>
      </p:sp>
    </p:spTree>
    <p:extLst>
      <p:ext uri="{BB962C8B-B14F-4D97-AF65-F5344CB8AC3E}">
        <p14:creationId xmlns:p14="http://schemas.microsoft.com/office/powerpoint/2010/main" val="32033720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DE3EFEA-68F6-F98A-12CF-EB4C31E7E5E9}"/>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FAB1764E-333D-432B-D5A2-82CD99F63B5A}"/>
              </a:ext>
            </a:extLst>
          </p:cNvPr>
          <p:cNvSpPr>
            <a:spLocks noGrp="1"/>
          </p:cNvSpPr>
          <p:nvPr>
            <p:ph type="dt" sz="half" idx="10"/>
          </p:nvPr>
        </p:nvSpPr>
        <p:spPr/>
        <p:txBody>
          <a:bodyPr/>
          <a:lstStyle/>
          <a:p>
            <a:fld id="{DD54634B-1059-4AB1-9317-2BA7ADDF9FB0}" type="datetimeFigureOut">
              <a:rPr lang="de-DE" smtClean="0"/>
              <a:t>16.01.2025</a:t>
            </a:fld>
            <a:endParaRPr lang="de-DE"/>
          </a:p>
        </p:txBody>
      </p:sp>
      <p:sp>
        <p:nvSpPr>
          <p:cNvPr id="4" name="Fußzeilenplatzhalter 3">
            <a:extLst>
              <a:ext uri="{FF2B5EF4-FFF2-40B4-BE49-F238E27FC236}">
                <a16:creationId xmlns:a16="http://schemas.microsoft.com/office/drawing/2014/main" id="{3CD11C16-D8D9-ECF0-AC1A-F74C35BA534A}"/>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A9467A3D-5AB5-7129-AEAB-1A17DA89C920}"/>
              </a:ext>
            </a:extLst>
          </p:cNvPr>
          <p:cNvSpPr>
            <a:spLocks noGrp="1"/>
          </p:cNvSpPr>
          <p:nvPr>
            <p:ph type="sldNum" sz="quarter" idx="12"/>
          </p:nvPr>
        </p:nvSpPr>
        <p:spPr/>
        <p:txBody>
          <a:bodyPr/>
          <a:lstStyle/>
          <a:p>
            <a:fld id="{A318207C-35A5-4DA4-B2A4-8062C9A8E9AD}" type="slidenum">
              <a:rPr lang="de-DE" smtClean="0"/>
              <a:t>‹Nr.›</a:t>
            </a:fld>
            <a:endParaRPr lang="de-DE"/>
          </a:p>
        </p:txBody>
      </p:sp>
    </p:spTree>
    <p:extLst>
      <p:ext uri="{BB962C8B-B14F-4D97-AF65-F5344CB8AC3E}">
        <p14:creationId xmlns:p14="http://schemas.microsoft.com/office/powerpoint/2010/main" val="19682976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59C6AB58-087E-3501-E1D0-A05CAFD56662}"/>
              </a:ext>
            </a:extLst>
          </p:cNvPr>
          <p:cNvSpPr>
            <a:spLocks noGrp="1"/>
          </p:cNvSpPr>
          <p:nvPr>
            <p:ph type="dt" sz="half" idx="10"/>
          </p:nvPr>
        </p:nvSpPr>
        <p:spPr/>
        <p:txBody>
          <a:bodyPr/>
          <a:lstStyle/>
          <a:p>
            <a:fld id="{DD54634B-1059-4AB1-9317-2BA7ADDF9FB0}" type="datetimeFigureOut">
              <a:rPr lang="de-DE" smtClean="0"/>
              <a:t>16.01.2025</a:t>
            </a:fld>
            <a:endParaRPr lang="de-DE"/>
          </a:p>
        </p:txBody>
      </p:sp>
      <p:sp>
        <p:nvSpPr>
          <p:cNvPr id="3" name="Fußzeilenplatzhalter 2">
            <a:extLst>
              <a:ext uri="{FF2B5EF4-FFF2-40B4-BE49-F238E27FC236}">
                <a16:creationId xmlns:a16="http://schemas.microsoft.com/office/drawing/2014/main" id="{4DBB5D72-CB42-DE70-F66F-83ECD682E777}"/>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06544200-D957-72DB-646C-E0B07F1B516D}"/>
              </a:ext>
            </a:extLst>
          </p:cNvPr>
          <p:cNvSpPr>
            <a:spLocks noGrp="1"/>
          </p:cNvSpPr>
          <p:nvPr>
            <p:ph type="sldNum" sz="quarter" idx="12"/>
          </p:nvPr>
        </p:nvSpPr>
        <p:spPr/>
        <p:txBody>
          <a:bodyPr/>
          <a:lstStyle/>
          <a:p>
            <a:fld id="{A318207C-35A5-4DA4-B2A4-8062C9A8E9AD}" type="slidenum">
              <a:rPr lang="de-DE" smtClean="0"/>
              <a:t>‹Nr.›</a:t>
            </a:fld>
            <a:endParaRPr lang="de-DE"/>
          </a:p>
        </p:txBody>
      </p:sp>
    </p:spTree>
    <p:extLst>
      <p:ext uri="{BB962C8B-B14F-4D97-AF65-F5344CB8AC3E}">
        <p14:creationId xmlns:p14="http://schemas.microsoft.com/office/powerpoint/2010/main" val="27085302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2ED6763-62D2-9B01-CFA2-732BAFE49D0B}"/>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15CBD678-B564-E0BE-5032-C8B2245F192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EF119B71-1BA5-77CF-40BA-B34C228AE2A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23B0566C-B797-5E14-D187-7E04DD931426}"/>
              </a:ext>
            </a:extLst>
          </p:cNvPr>
          <p:cNvSpPr>
            <a:spLocks noGrp="1"/>
          </p:cNvSpPr>
          <p:nvPr>
            <p:ph type="dt" sz="half" idx="10"/>
          </p:nvPr>
        </p:nvSpPr>
        <p:spPr/>
        <p:txBody>
          <a:bodyPr/>
          <a:lstStyle/>
          <a:p>
            <a:fld id="{DD54634B-1059-4AB1-9317-2BA7ADDF9FB0}" type="datetimeFigureOut">
              <a:rPr lang="de-DE" smtClean="0"/>
              <a:t>16.01.2025</a:t>
            </a:fld>
            <a:endParaRPr lang="de-DE"/>
          </a:p>
        </p:txBody>
      </p:sp>
      <p:sp>
        <p:nvSpPr>
          <p:cNvPr id="6" name="Fußzeilenplatzhalter 5">
            <a:extLst>
              <a:ext uri="{FF2B5EF4-FFF2-40B4-BE49-F238E27FC236}">
                <a16:creationId xmlns:a16="http://schemas.microsoft.com/office/drawing/2014/main" id="{FC274CFD-8ECD-B4FA-0321-B70B7333C4C1}"/>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1A361511-1497-EC32-B5FC-07ADE78DF297}"/>
              </a:ext>
            </a:extLst>
          </p:cNvPr>
          <p:cNvSpPr>
            <a:spLocks noGrp="1"/>
          </p:cNvSpPr>
          <p:nvPr>
            <p:ph type="sldNum" sz="quarter" idx="12"/>
          </p:nvPr>
        </p:nvSpPr>
        <p:spPr/>
        <p:txBody>
          <a:bodyPr/>
          <a:lstStyle/>
          <a:p>
            <a:fld id="{A318207C-35A5-4DA4-B2A4-8062C9A8E9AD}" type="slidenum">
              <a:rPr lang="de-DE" smtClean="0"/>
              <a:t>‹Nr.›</a:t>
            </a:fld>
            <a:endParaRPr lang="de-DE"/>
          </a:p>
        </p:txBody>
      </p:sp>
    </p:spTree>
    <p:extLst>
      <p:ext uri="{BB962C8B-B14F-4D97-AF65-F5344CB8AC3E}">
        <p14:creationId xmlns:p14="http://schemas.microsoft.com/office/powerpoint/2010/main" val="7200832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FB2758F-3166-BCE4-DC42-BA0BE777145A}"/>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B2055F70-11E6-2406-3B19-6FE258413D0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A3448693-E7F9-4E24-1A86-ECADE2B0E18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797914A3-DE99-9635-4570-242E24F6940D}"/>
              </a:ext>
            </a:extLst>
          </p:cNvPr>
          <p:cNvSpPr>
            <a:spLocks noGrp="1"/>
          </p:cNvSpPr>
          <p:nvPr>
            <p:ph type="dt" sz="half" idx="10"/>
          </p:nvPr>
        </p:nvSpPr>
        <p:spPr/>
        <p:txBody>
          <a:bodyPr/>
          <a:lstStyle/>
          <a:p>
            <a:fld id="{DD54634B-1059-4AB1-9317-2BA7ADDF9FB0}" type="datetimeFigureOut">
              <a:rPr lang="de-DE" smtClean="0"/>
              <a:t>16.01.2025</a:t>
            </a:fld>
            <a:endParaRPr lang="de-DE"/>
          </a:p>
        </p:txBody>
      </p:sp>
      <p:sp>
        <p:nvSpPr>
          <p:cNvPr id="6" name="Fußzeilenplatzhalter 5">
            <a:extLst>
              <a:ext uri="{FF2B5EF4-FFF2-40B4-BE49-F238E27FC236}">
                <a16:creationId xmlns:a16="http://schemas.microsoft.com/office/drawing/2014/main" id="{A0F1B29C-9CD3-3922-E981-761A0E5488C0}"/>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0482C04F-64A8-FD27-EE39-57968CF0B454}"/>
              </a:ext>
            </a:extLst>
          </p:cNvPr>
          <p:cNvSpPr>
            <a:spLocks noGrp="1"/>
          </p:cNvSpPr>
          <p:nvPr>
            <p:ph type="sldNum" sz="quarter" idx="12"/>
          </p:nvPr>
        </p:nvSpPr>
        <p:spPr/>
        <p:txBody>
          <a:bodyPr/>
          <a:lstStyle/>
          <a:p>
            <a:fld id="{A318207C-35A5-4DA4-B2A4-8062C9A8E9AD}" type="slidenum">
              <a:rPr lang="de-DE" smtClean="0"/>
              <a:t>‹Nr.›</a:t>
            </a:fld>
            <a:endParaRPr lang="de-DE"/>
          </a:p>
        </p:txBody>
      </p:sp>
    </p:spTree>
    <p:extLst>
      <p:ext uri="{BB962C8B-B14F-4D97-AF65-F5344CB8AC3E}">
        <p14:creationId xmlns:p14="http://schemas.microsoft.com/office/powerpoint/2010/main" val="19402719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54BBB95B-E31F-2956-63BD-01FEACFA2D3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C926C547-DCE5-84E1-0C48-F02F440E819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ED20F1F2-550E-B012-0B22-71CD3C118EF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DD54634B-1059-4AB1-9317-2BA7ADDF9FB0}" type="datetimeFigureOut">
              <a:rPr lang="de-DE" smtClean="0"/>
              <a:t>16.01.2025</a:t>
            </a:fld>
            <a:endParaRPr lang="de-DE"/>
          </a:p>
        </p:txBody>
      </p:sp>
      <p:sp>
        <p:nvSpPr>
          <p:cNvPr id="5" name="Fußzeilenplatzhalter 4">
            <a:extLst>
              <a:ext uri="{FF2B5EF4-FFF2-40B4-BE49-F238E27FC236}">
                <a16:creationId xmlns:a16="http://schemas.microsoft.com/office/drawing/2014/main" id="{9A147C3A-2682-BE1A-9146-3B21122450E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de-DE"/>
          </a:p>
        </p:txBody>
      </p:sp>
      <p:sp>
        <p:nvSpPr>
          <p:cNvPr id="6" name="Foliennummernplatzhalter 5">
            <a:extLst>
              <a:ext uri="{FF2B5EF4-FFF2-40B4-BE49-F238E27FC236}">
                <a16:creationId xmlns:a16="http://schemas.microsoft.com/office/drawing/2014/main" id="{ECAE7FB6-44CC-0261-A764-38282DFB9DA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A318207C-35A5-4DA4-B2A4-8062C9A8E9AD}" type="slidenum">
              <a:rPr lang="de-DE" smtClean="0"/>
              <a:t>‹Nr.›</a:t>
            </a:fld>
            <a:endParaRPr lang="de-DE"/>
          </a:p>
        </p:txBody>
      </p:sp>
    </p:spTree>
    <p:extLst>
      <p:ext uri="{BB962C8B-B14F-4D97-AF65-F5344CB8AC3E}">
        <p14:creationId xmlns:p14="http://schemas.microsoft.com/office/powerpoint/2010/main" val="40109860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beck-online.beck.de/?typ=reference&amp;y=100&amp;g=GG&amp;a=7&amp;x=1" TargetMode="External"/><Relationship Id="rId2" Type="http://schemas.openxmlformats.org/officeDocument/2006/relationships/hyperlink" Target="https://beck-online.beck.de/?typ=reference&amp;y=100&amp;g=GG&amp;a=7"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lto.de/recht/hintergruende/h/bundesnotbremse-schulschliessungen-wechselunterricht-recht-auf-bildung-schule-bverfg"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244B3F-D238-FED8-8AF0-4F2DD41A3CA0}"/>
              </a:ext>
            </a:extLst>
          </p:cNvPr>
          <p:cNvSpPr>
            <a:spLocks noGrp="1"/>
          </p:cNvSpPr>
          <p:nvPr>
            <p:ph type="ctrTitle"/>
          </p:nvPr>
        </p:nvSpPr>
        <p:spPr/>
        <p:txBody>
          <a:bodyPr/>
          <a:lstStyle/>
          <a:p>
            <a:r>
              <a:rPr lang="de-DE" dirty="0"/>
              <a:t>Klausurbesprechung</a:t>
            </a:r>
            <a:br>
              <a:rPr lang="de-DE" dirty="0"/>
            </a:br>
            <a:r>
              <a:rPr lang="de-DE" sz="3000" dirty="0"/>
              <a:t>Öffentliches Recht</a:t>
            </a:r>
            <a:br>
              <a:rPr lang="de-DE" sz="3000" dirty="0"/>
            </a:br>
            <a:r>
              <a:rPr lang="de-DE" sz="3000" dirty="0"/>
              <a:t>16.01.2025</a:t>
            </a:r>
          </a:p>
        </p:txBody>
      </p:sp>
      <p:sp>
        <p:nvSpPr>
          <p:cNvPr id="3" name="Untertitel 2">
            <a:extLst>
              <a:ext uri="{FF2B5EF4-FFF2-40B4-BE49-F238E27FC236}">
                <a16:creationId xmlns:a16="http://schemas.microsoft.com/office/drawing/2014/main" id="{821F5CE2-6762-FE9C-7EA7-AD8BCD6DB001}"/>
              </a:ext>
            </a:extLst>
          </p:cNvPr>
          <p:cNvSpPr>
            <a:spLocks noGrp="1"/>
          </p:cNvSpPr>
          <p:nvPr>
            <p:ph type="subTitle" idx="1"/>
          </p:nvPr>
        </p:nvSpPr>
        <p:spPr/>
        <p:txBody>
          <a:bodyPr/>
          <a:lstStyle/>
          <a:p>
            <a:r>
              <a:rPr lang="de-DE" dirty="0"/>
              <a:t>Annika Ratschow</a:t>
            </a:r>
          </a:p>
        </p:txBody>
      </p:sp>
    </p:spTree>
    <p:extLst>
      <p:ext uri="{BB962C8B-B14F-4D97-AF65-F5344CB8AC3E}">
        <p14:creationId xmlns:p14="http://schemas.microsoft.com/office/powerpoint/2010/main" val="141566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8AB146-475F-8B08-CFB8-CB30A7F4A767}"/>
            </a:ext>
          </a:extLst>
        </p:cNvPr>
        <p:cNvGrpSpPr/>
        <p:nvPr/>
      </p:nvGrpSpPr>
      <p:grpSpPr>
        <a:xfrm>
          <a:off x="0" y="0"/>
          <a:ext cx="0" cy="0"/>
          <a:chOff x="0" y="0"/>
          <a:chExt cx="0" cy="0"/>
        </a:xfrm>
      </p:grpSpPr>
      <p:sp>
        <p:nvSpPr>
          <p:cNvPr id="3" name="Inhaltsplatzhalter 2">
            <a:extLst>
              <a:ext uri="{FF2B5EF4-FFF2-40B4-BE49-F238E27FC236}">
                <a16:creationId xmlns:a16="http://schemas.microsoft.com/office/drawing/2014/main" id="{DB804A52-A00E-B092-14C4-1CCDB214D7C4}"/>
              </a:ext>
            </a:extLst>
          </p:cNvPr>
          <p:cNvSpPr>
            <a:spLocks noGrp="1"/>
          </p:cNvSpPr>
          <p:nvPr>
            <p:ph idx="1"/>
          </p:nvPr>
        </p:nvSpPr>
        <p:spPr>
          <a:xfrm>
            <a:off x="897467" y="448734"/>
            <a:ext cx="10515600" cy="5431896"/>
          </a:xfrm>
        </p:spPr>
        <p:txBody>
          <a:bodyPr>
            <a:normAutofit fontScale="92500" lnSpcReduction="20000"/>
          </a:bodyPr>
          <a:lstStyle/>
          <a:p>
            <a:pPr marL="0" indent="0">
              <a:buNone/>
            </a:pPr>
            <a:r>
              <a:rPr lang="de-DE" b="1" dirty="0"/>
              <a:t>B. Begründetheit</a:t>
            </a:r>
          </a:p>
          <a:p>
            <a:pPr marL="0" indent="0">
              <a:buNone/>
            </a:pPr>
            <a:r>
              <a:rPr lang="de-DE" sz="2400" dirty="0"/>
              <a:t>Obersatz (bspw.): „Die FFK ist begründet, soweit der VA rechtswidrig war und den K in seinen Rechten verletzt hat, vgl. § 113 I 1 VwGO.“ </a:t>
            </a:r>
          </a:p>
          <a:p>
            <a:pPr marL="0" indent="0">
              <a:buNone/>
            </a:pPr>
            <a:r>
              <a:rPr lang="de-DE" sz="2400" dirty="0"/>
              <a:t>Maßstab ist wegen Grundrechtseingriff durch VA der Vorbehalt des Gesetzes (Art. 20 III GG), also zu prüfen: </a:t>
            </a:r>
            <a:br>
              <a:rPr lang="de-DE" sz="2400" dirty="0"/>
            </a:br>
            <a:r>
              <a:rPr lang="de-DE" sz="2400" dirty="0"/>
              <a:t>I. RGL, II. </a:t>
            </a:r>
            <a:r>
              <a:rPr lang="de-DE" sz="2400" dirty="0" err="1"/>
              <a:t>Vss</a:t>
            </a:r>
            <a:r>
              <a:rPr lang="de-DE" sz="2400" dirty="0"/>
              <a:t>. der RGL, III. Wahrung der Rechtsfolge </a:t>
            </a:r>
          </a:p>
          <a:p>
            <a:pPr marL="514350" indent="-514350">
              <a:buAutoNum type="romanUcPeriod"/>
            </a:pPr>
            <a:r>
              <a:rPr lang="de-DE" sz="2400" b="1" dirty="0"/>
              <a:t>Rechtsgrundlage </a:t>
            </a:r>
          </a:p>
          <a:p>
            <a:pPr marL="457200" indent="-457200">
              <a:buAutoNum type="arabicPeriod"/>
            </a:pPr>
            <a:r>
              <a:rPr lang="de-DE" sz="2400" b="1" dirty="0"/>
              <a:t>§ 16 I 1 IfSG</a:t>
            </a:r>
          </a:p>
          <a:p>
            <a:pPr marL="0" indent="0">
              <a:buNone/>
            </a:pPr>
            <a:r>
              <a:rPr lang="de-DE" sz="2400" dirty="0">
                <a:latin typeface="+mj-lt"/>
              </a:rPr>
              <a:t>Wortlaut: </a:t>
            </a:r>
            <a:r>
              <a:rPr lang="de-DE" sz="2400" i="1" dirty="0">
                <a:latin typeface="+mj-lt"/>
              </a:rPr>
              <a:t>„</a:t>
            </a:r>
            <a:r>
              <a:rPr lang="de-DE" sz="2400" b="0" i="1" dirty="0">
                <a:solidFill>
                  <a:srgbClr val="333333"/>
                </a:solidFill>
                <a:effectLst/>
                <a:latin typeface="+mj-lt"/>
              </a:rPr>
              <a:t>Werden Tatsachen festgestellt, die zum Auftreten einer übertragbaren Krankheit führen können, oder ist anzunehmen, dass solche Tatsachen vorliegen […]“ </a:t>
            </a:r>
            <a:r>
              <a:rPr lang="de-DE" sz="2400" i="1" dirty="0">
                <a:latin typeface="+mj-lt"/>
              </a:rPr>
              <a:t> </a:t>
            </a:r>
            <a:br>
              <a:rPr lang="de-DE" sz="2400" dirty="0">
                <a:latin typeface="+mj-lt"/>
              </a:rPr>
            </a:br>
            <a:r>
              <a:rPr lang="de-DE" sz="2400" dirty="0">
                <a:latin typeface="+mj-lt"/>
              </a:rPr>
              <a:t>D.h. Anwendungsbereich nur eröffnet, solange Krankheit noch nicht sicher festgestellt wurde, also zur Verhütung/Vorbeugung bei Verdacht einer Krankheit – ab positiver Feststellung Anwendungsbereich von § 28 IfSG </a:t>
            </a:r>
          </a:p>
          <a:p>
            <a:pPr marL="0" indent="0">
              <a:buNone/>
            </a:pPr>
            <a:br>
              <a:rPr lang="de-DE" sz="2400" dirty="0">
                <a:latin typeface="+mj-lt"/>
              </a:rPr>
            </a:br>
            <a:r>
              <a:rPr lang="de-DE" sz="2400" dirty="0">
                <a:latin typeface="+mj-lt"/>
              </a:rPr>
              <a:t>= Exklusivitätsverhältnis zwischen § 16 und § 28 IfSG </a:t>
            </a:r>
          </a:p>
          <a:p>
            <a:pPr marL="0" indent="0">
              <a:buNone/>
            </a:pPr>
            <a:r>
              <a:rPr lang="de-DE" sz="2400" dirty="0">
                <a:latin typeface="+mj-lt"/>
              </a:rPr>
              <a:t>Hier: Krankheit stand z.Zt. des VA-Erlasses sicher fest, also war § 16 IfSG nicht (mehr) anwendbar</a:t>
            </a:r>
          </a:p>
        </p:txBody>
      </p:sp>
    </p:spTree>
    <p:extLst>
      <p:ext uri="{BB962C8B-B14F-4D97-AF65-F5344CB8AC3E}">
        <p14:creationId xmlns:p14="http://schemas.microsoft.com/office/powerpoint/2010/main" val="12582717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3C481B-5456-8A93-8ACA-ECCB4AD56766}"/>
            </a:ext>
          </a:extLst>
        </p:cNvPr>
        <p:cNvGrpSpPr/>
        <p:nvPr/>
      </p:nvGrpSpPr>
      <p:grpSpPr>
        <a:xfrm>
          <a:off x="0" y="0"/>
          <a:ext cx="0" cy="0"/>
          <a:chOff x="0" y="0"/>
          <a:chExt cx="0" cy="0"/>
        </a:xfrm>
      </p:grpSpPr>
      <p:sp>
        <p:nvSpPr>
          <p:cNvPr id="3" name="Inhaltsplatzhalter 2">
            <a:extLst>
              <a:ext uri="{FF2B5EF4-FFF2-40B4-BE49-F238E27FC236}">
                <a16:creationId xmlns:a16="http://schemas.microsoft.com/office/drawing/2014/main" id="{8193F784-C3B6-3D48-7F85-36AEC795DDE6}"/>
              </a:ext>
            </a:extLst>
          </p:cNvPr>
          <p:cNvSpPr>
            <a:spLocks noGrp="1"/>
          </p:cNvSpPr>
          <p:nvPr>
            <p:ph idx="1"/>
          </p:nvPr>
        </p:nvSpPr>
        <p:spPr>
          <a:xfrm>
            <a:off x="897467" y="448734"/>
            <a:ext cx="10515600" cy="5431896"/>
          </a:xfrm>
        </p:spPr>
        <p:txBody>
          <a:bodyPr>
            <a:normAutofit lnSpcReduction="10000"/>
          </a:bodyPr>
          <a:lstStyle/>
          <a:p>
            <a:pPr marL="0" indent="0">
              <a:buNone/>
            </a:pPr>
            <a:r>
              <a:rPr lang="de-DE" sz="2400" b="1" dirty="0"/>
              <a:t>2. § 28 I 2 IfSG </a:t>
            </a:r>
          </a:p>
          <a:p>
            <a:pPr marL="0" indent="0">
              <a:buNone/>
            </a:pPr>
            <a:r>
              <a:rPr lang="de-DE" sz="2400" u="sng" dirty="0"/>
              <a:t>Hinweis: § 28 IfSG wurde inzwischen geändert, aber es gilt </a:t>
            </a:r>
            <a:r>
              <a:rPr lang="de-DE" sz="2400" u="sng" dirty="0" err="1"/>
              <a:t>i.d</a:t>
            </a:r>
            <a:r>
              <a:rPr lang="de-DE" sz="2400" u="sng" dirty="0"/>
              <a:t>. Klausur die abgedruckte Rechtslage! </a:t>
            </a:r>
          </a:p>
          <a:p>
            <a:pPr marL="0" indent="0">
              <a:buNone/>
            </a:pPr>
            <a:endParaRPr lang="de-DE" sz="2400" b="1" dirty="0"/>
          </a:p>
          <a:p>
            <a:pPr marL="0" indent="0">
              <a:buNone/>
            </a:pPr>
            <a:r>
              <a:rPr lang="de-DE" sz="2400" dirty="0"/>
              <a:t>Wortlaut von Satz 2 </a:t>
            </a:r>
            <a:r>
              <a:rPr lang="de-DE" sz="2400" dirty="0" err="1"/>
              <a:t>a.E</a:t>
            </a:r>
            <a:r>
              <a:rPr lang="de-DE" sz="2400" dirty="0"/>
              <a:t>.: </a:t>
            </a:r>
            <a:r>
              <a:rPr lang="de-DE" sz="2400" i="1" dirty="0"/>
              <a:t>„[…] bis die notwendigen Schutzmaßnahmen durchgeführt worden sind.“</a:t>
            </a:r>
          </a:p>
          <a:p>
            <a:pPr marL="0" indent="0">
              <a:buNone/>
            </a:pPr>
            <a:r>
              <a:rPr lang="de-DE" sz="2400" dirty="0"/>
              <a:t>Satz 2 ist demnach RGL für unterstützende/vorläufige Maßnahmen, bis die Schutzmaßnahmen nach Satz 1 durchgeführt worden sind (zeitlich vorgelagert).</a:t>
            </a:r>
          </a:p>
          <a:p>
            <a:pPr marL="0" indent="0">
              <a:buNone/>
            </a:pPr>
            <a:r>
              <a:rPr lang="de-DE" sz="2400" dirty="0"/>
              <a:t>Ausweislich des Sachverhalts hat die B aber schon vor Erlass des VA verschiedene Schutzmaßnahmen ergriffen. D.h. Satz 2 war nicht mehr anwendbar. </a:t>
            </a:r>
          </a:p>
          <a:p>
            <a:pPr marL="0" indent="0">
              <a:buNone/>
            </a:pPr>
            <a:endParaRPr lang="de-DE" sz="2400" dirty="0"/>
          </a:p>
          <a:p>
            <a:pPr marL="0" indent="0">
              <a:buNone/>
            </a:pPr>
            <a:r>
              <a:rPr lang="de-DE" sz="2400" b="1" dirty="0"/>
              <a:t>3. § 28 I 1 IfSG = taugliche RGL (+) </a:t>
            </a:r>
          </a:p>
        </p:txBody>
      </p:sp>
    </p:spTree>
    <p:extLst>
      <p:ext uri="{BB962C8B-B14F-4D97-AF65-F5344CB8AC3E}">
        <p14:creationId xmlns:p14="http://schemas.microsoft.com/office/powerpoint/2010/main" val="36853711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CAEA98-6902-84BF-66E2-B7963AB30A37}"/>
            </a:ext>
          </a:extLst>
        </p:cNvPr>
        <p:cNvGrpSpPr/>
        <p:nvPr/>
      </p:nvGrpSpPr>
      <p:grpSpPr>
        <a:xfrm>
          <a:off x="0" y="0"/>
          <a:ext cx="0" cy="0"/>
          <a:chOff x="0" y="0"/>
          <a:chExt cx="0" cy="0"/>
        </a:xfrm>
      </p:grpSpPr>
      <p:sp>
        <p:nvSpPr>
          <p:cNvPr id="3" name="Inhaltsplatzhalter 2">
            <a:extLst>
              <a:ext uri="{FF2B5EF4-FFF2-40B4-BE49-F238E27FC236}">
                <a16:creationId xmlns:a16="http://schemas.microsoft.com/office/drawing/2014/main" id="{80FA25F8-D697-0B77-BC83-42364514DA15}"/>
              </a:ext>
            </a:extLst>
          </p:cNvPr>
          <p:cNvSpPr>
            <a:spLocks noGrp="1"/>
          </p:cNvSpPr>
          <p:nvPr>
            <p:ph idx="1"/>
          </p:nvPr>
        </p:nvSpPr>
        <p:spPr>
          <a:xfrm>
            <a:off x="897467" y="448734"/>
            <a:ext cx="10515600" cy="5431896"/>
          </a:xfrm>
        </p:spPr>
        <p:txBody>
          <a:bodyPr>
            <a:normAutofit/>
          </a:bodyPr>
          <a:lstStyle/>
          <a:p>
            <a:pPr marL="0" indent="0">
              <a:buNone/>
            </a:pPr>
            <a:r>
              <a:rPr lang="de-DE" sz="2400" b="1" dirty="0"/>
              <a:t>II. Voraussetzungen von § 28 I 1 IfSG</a:t>
            </a:r>
          </a:p>
          <a:p>
            <a:pPr marL="457200" indent="-457200">
              <a:buAutoNum type="arabicPeriod"/>
            </a:pPr>
            <a:r>
              <a:rPr lang="de-DE" sz="2400" b="1" dirty="0"/>
              <a:t>Formelle </a:t>
            </a:r>
            <a:r>
              <a:rPr lang="de-DE" sz="2400" b="1" dirty="0" err="1"/>
              <a:t>Vss</a:t>
            </a:r>
            <a:r>
              <a:rPr lang="de-DE" sz="2400" b="1" dirty="0"/>
              <a:t>. </a:t>
            </a:r>
          </a:p>
          <a:p>
            <a:pPr marL="457200" indent="-457200">
              <a:buAutoNum type="alphaLcParenR"/>
            </a:pPr>
            <a:r>
              <a:rPr lang="de-DE" sz="2400" b="1" dirty="0"/>
              <a:t>Zuständigkeit (+) </a:t>
            </a:r>
          </a:p>
          <a:p>
            <a:pPr marL="457200" indent="-457200">
              <a:buAutoNum type="alphaLcParenR"/>
            </a:pPr>
            <a:r>
              <a:rPr lang="de-DE" sz="2400" b="1" dirty="0"/>
              <a:t>Form (+), </a:t>
            </a:r>
            <a:r>
              <a:rPr lang="de-DE" sz="2400" dirty="0"/>
              <a:t>VA darf gem. § 37 I VwVfG mündlich ergehen </a:t>
            </a:r>
          </a:p>
          <a:p>
            <a:pPr marL="457200" indent="-457200">
              <a:buAutoNum type="alphaLcParenR"/>
            </a:pPr>
            <a:r>
              <a:rPr lang="de-DE" sz="2400" b="1" dirty="0"/>
              <a:t>Verfahren: Anhörung gem. § 28 I VwVfG?  </a:t>
            </a:r>
          </a:p>
          <a:p>
            <a:pPr marL="0" indent="0">
              <a:buNone/>
            </a:pPr>
            <a:r>
              <a:rPr lang="de-DE" sz="2200" dirty="0" err="1"/>
              <a:t>aa</a:t>
            </a:r>
            <a:r>
              <a:rPr lang="de-DE" sz="2200" dirty="0"/>
              <a:t>) Informationsschreiben v. 31.05.2013 nicht individualisiert, keine Ankündigung des VA </a:t>
            </a:r>
            <a:r>
              <a:rPr lang="de-DE" sz="2200" dirty="0" err="1"/>
              <a:t>ggü</a:t>
            </a:r>
            <a:r>
              <a:rPr lang="de-DE" sz="2200" dirty="0"/>
              <a:t>. K, also </a:t>
            </a:r>
            <a:r>
              <a:rPr lang="de-DE" sz="2200" b="1" dirty="0"/>
              <a:t>keine Anhörung </a:t>
            </a:r>
            <a:r>
              <a:rPr lang="de-DE" sz="2200" b="1" dirty="0" err="1"/>
              <a:t>i.S.d</a:t>
            </a:r>
            <a:r>
              <a:rPr lang="de-DE" sz="2200" b="1" dirty="0"/>
              <a:t>. § 28 I VwVfG; </a:t>
            </a:r>
            <a:r>
              <a:rPr lang="de-DE" sz="2200" dirty="0"/>
              <a:t>vor Erlass des VA ist auch keine Anhörung des K bzw. seiner Eltern erfolgt.  </a:t>
            </a:r>
          </a:p>
          <a:p>
            <a:pPr marL="0" indent="0">
              <a:buNone/>
            </a:pPr>
            <a:r>
              <a:rPr lang="de-DE" sz="2200" dirty="0" err="1"/>
              <a:t>bb</a:t>
            </a:r>
            <a:r>
              <a:rPr lang="de-DE" sz="2200" dirty="0"/>
              <a:t>) Anhörung entbehrlich gem. § 28 II Nr. 1 VwVfG wg. Gefahr im Verzug? </a:t>
            </a:r>
          </a:p>
          <a:p>
            <a:pPr marL="0" indent="0">
              <a:buNone/>
            </a:pPr>
            <a:r>
              <a:rPr lang="de-DE" sz="2200" i="1" dirty="0"/>
              <a:t>„Gefahr im Verzug i. S. von § 28 II Nr. 1 VwVfG ist anzunehmen, wenn durch eine vorherige Anhörung auch bei Gewährung kürzester Anhörungsfristen ein Zeitverlust einträte, der mit hoher Wahrscheinlichkeit zur Folge hätte, dass die behördliche Maßnahme zu spät käme, um ihren Zweck noch zu erreichen.“ </a:t>
            </a:r>
            <a:r>
              <a:rPr lang="de-DE" sz="2200" dirty="0"/>
              <a:t>(BVerwG, NJW 2012, 2823 </a:t>
            </a:r>
            <a:r>
              <a:rPr lang="de-DE" sz="2200" dirty="0" err="1"/>
              <a:t>Rn</a:t>
            </a:r>
            <a:r>
              <a:rPr lang="de-DE" sz="2200" dirty="0"/>
              <a:t>. 14</a:t>
            </a:r>
            <a:r>
              <a:rPr lang="de-DE" sz="1500" dirty="0"/>
              <a:t>)</a:t>
            </a:r>
          </a:p>
          <a:p>
            <a:pPr>
              <a:buFontTx/>
              <a:buChar char="-"/>
            </a:pPr>
            <a:endParaRPr lang="de-DE" sz="2400" dirty="0"/>
          </a:p>
        </p:txBody>
      </p:sp>
    </p:spTree>
    <p:extLst>
      <p:ext uri="{BB962C8B-B14F-4D97-AF65-F5344CB8AC3E}">
        <p14:creationId xmlns:p14="http://schemas.microsoft.com/office/powerpoint/2010/main" val="13076891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23DE7B-37BA-F819-C39C-1BC8B9147706}"/>
            </a:ext>
          </a:extLst>
        </p:cNvPr>
        <p:cNvGrpSpPr/>
        <p:nvPr/>
      </p:nvGrpSpPr>
      <p:grpSpPr>
        <a:xfrm>
          <a:off x="0" y="0"/>
          <a:ext cx="0" cy="0"/>
          <a:chOff x="0" y="0"/>
          <a:chExt cx="0" cy="0"/>
        </a:xfrm>
      </p:grpSpPr>
      <p:sp>
        <p:nvSpPr>
          <p:cNvPr id="3" name="Inhaltsplatzhalter 2">
            <a:extLst>
              <a:ext uri="{FF2B5EF4-FFF2-40B4-BE49-F238E27FC236}">
                <a16:creationId xmlns:a16="http://schemas.microsoft.com/office/drawing/2014/main" id="{6F0B7A62-D489-CD95-9671-9A516379CF5B}"/>
              </a:ext>
            </a:extLst>
          </p:cNvPr>
          <p:cNvSpPr>
            <a:spLocks noGrp="1"/>
          </p:cNvSpPr>
          <p:nvPr>
            <p:ph idx="1"/>
          </p:nvPr>
        </p:nvSpPr>
        <p:spPr>
          <a:xfrm>
            <a:off x="897467" y="448734"/>
            <a:ext cx="10515600" cy="5431896"/>
          </a:xfrm>
        </p:spPr>
        <p:txBody>
          <a:bodyPr>
            <a:normAutofit/>
          </a:bodyPr>
          <a:lstStyle/>
          <a:p>
            <a:pPr marL="0" indent="0">
              <a:buNone/>
            </a:pPr>
            <a:r>
              <a:rPr lang="de-DE" sz="2400" dirty="0"/>
              <a:t>Telos des Anhörungsrechts: </a:t>
            </a:r>
            <a:br>
              <a:rPr lang="de-DE" sz="2400" dirty="0"/>
            </a:br>
            <a:r>
              <a:rPr lang="de-DE" sz="2400" dirty="0"/>
              <a:t>Adressat soll sich vor Erlass des VA äußern dürfen, um Behörde ggf. entscheidungserhebliche Informationen mitzuteilen (tragendes Prinzip des Rechtsstaats)</a:t>
            </a:r>
          </a:p>
          <a:p>
            <a:pPr marL="0" indent="0">
              <a:buNone/>
            </a:pPr>
            <a:r>
              <a:rPr lang="de-DE" sz="2400" dirty="0"/>
              <a:t>Also: strenger Maßstab </a:t>
            </a:r>
            <a:r>
              <a:rPr lang="de-DE" sz="2400" dirty="0" err="1"/>
              <a:t>i.R.d</a:t>
            </a:r>
            <a:r>
              <a:rPr lang="de-DE" sz="2400" dirty="0"/>
              <a:t>. § 28 II VwVfG </a:t>
            </a:r>
          </a:p>
          <a:p>
            <a:pPr marL="0" indent="0">
              <a:buNone/>
            </a:pPr>
            <a:r>
              <a:rPr lang="de-DE" sz="2400" dirty="0" err="1"/>
              <a:t>i.E.</a:t>
            </a:r>
            <a:r>
              <a:rPr lang="de-DE" sz="2400" dirty="0"/>
              <a:t>: hier keine Gefahr im Verzug, Anruf wäre möglich gewesen </a:t>
            </a:r>
          </a:p>
          <a:p>
            <a:pPr marL="0" indent="0">
              <a:buNone/>
            </a:pPr>
            <a:endParaRPr lang="de-DE" sz="2400" dirty="0"/>
          </a:p>
          <a:p>
            <a:pPr marL="0" indent="0">
              <a:buNone/>
            </a:pPr>
            <a:r>
              <a:rPr lang="de-DE" sz="2400" dirty="0"/>
              <a:t>cc) Heilung der Anhörung nach § 45 I Nr. 3 VwVfG? </a:t>
            </a:r>
          </a:p>
          <a:p>
            <a:pPr marL="0" indent="0">
              <a:buNone/>
            </a:pPr>
            <a:r>
              <a:rPr lang="de-DE" sz="2400" dirty="0"/>
              <a:t>Setzt voraus, dass Anhörung nachträglich ordnungsgemäß durchgeführt wurde und ihre Funktion im Entscheidungsprozess der Behörde noch uneingeschränkt erfüllen kann. </a:t>
            </a:r>
          </a:p>
          <a:p>
            <a:pPr marL="0" indent="0">
              <a:buNone/>
            </a:pPr>
            <a:r>
              <a:rPr lang="de-DE" sz="2400" dirty="0"/>
              <a:t>Hier: nicht durchgeführt, Nachholung wäre inzwischen zu spät wg. Erledigung des VA 	-&gt; Erg.: keine Heilung möglich </a:t>
            </a:r>
          </a:p>
          <a:p>
            <a:pPr marL="0" indent="0">
              <a:buNone/>
            </a:pPr>
            <a:endParaRPr lang="de-DE" sz="2400" dirty="0"/>
          </a:p>
        </p:txBody>
      </p:sp>
    </p:spTree>
    <p:extLst>
      <p:ext uri="{BB962C8B-B14F-4D97-AF65-F5344CB8AC3E}">
        <p14:creationId xmlns:p14="http://schemas.microsoft.com/office/powerpoint/2010/main" val="5870671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D17534-A49E-3D48-2E5C-0F4F0123AB88}"/>
            </a:ext>
          </a:extLst>
        </p:cNvPr>
        <p:cNvGrpSpPr/>
        <p:nvPr/>
      </p:nvGrpSpPr>
      <p:grpSpPr>
        <a:xfrm>
          <a:off x="0" y="0"/>
          <a:ext cx="0" cy="0"/>
          <a:chOff x="0" y="0"/>
          <a:chExt cx="0" cy="0"/>
        </a:xfrm>
      </p:grpSpPr>
      <p:sp>
        <p:nvSpPr>
          <p:cNvPr id="3" name="Inhaltsplatzhalter 2">
            <a:extLst>
              <a:ext uri="{FF2B5EF4-FFF2-40B4-BE49-F238E27FC236}">
                <a16:creationId xmlns:a16="http://schemas.microsoft.com/office/drawing/2014/main" id="{501257D1-2960-D037-0F79-F68E5C68A3F3}"/>
              </a:ext>
            </a:extLst>
          </p:cNvPr>
          <p:cNvSpPr>
            <a:spLocks noGrp="1"/>
          </p:cNvSpPr>
          <p:nvPr>
            <p:ph idx="1"/>
          </p:nvPr>
        </p:nvSpPr>
        <p:spPr>
          <a:xfrm>
            <a:off x="897467" y="448734"/>
            <a:ext cx="10515600" cy="5431896"/>
          </a:xfrm>
        </p:spPr>
        <p:txBody>
          <a:bodyPr>
            <a:normAutofit/>
          </a:bodyPr>
          <a:lstStyle/>
          <a:p>
            <a:pPr marL="0" indent="0">
              <a:buNone/>
            </a:pPr>
            <a:r>
              <a:rPr lang="de-DE" sz="2400" dirty="0" err="1"/>
              <a:t>dd</a:t>
            </a:r>
            <a:r>
              <a:rPr lang="de-DE" sz="2400" dirty="0"/>
              <a:t>) Fehlende Anhörung gem. § 46 VwVfG unbeachtlich? </a:t>
            </a:r>
          </a:p>
          <a:p>
            <a:pPr marL="0" indent="0">
              <a:buNone/>
            </a:pPr>
            <a:r>
              <a:rPr lang="de-DE" sz="2400" dirty="0"/>
              <a:t>- § 46 VwVfG setzt nach Wortlaut „Aufhebung“ voraus, die nur bei AK (Gestaltungsklage) erfolgen kann, nicht bei FFK. Also nicht direkt anwendbar. </a:t>
            </a:r>
          </a:p>
          <a:p>
            <a:pPr>
              <a:buFontTx/>
              <a:buChar char="-"/>
            </a:pPr>
            <a:r>
              <a:rPr lang="de-DE" sz="2400" dirty="0"/>
              <a:t>Str., ob § 46 VwVfG bei FFK analog anzuwenden </a:t>
            </a:r>
          </a:p>
          <a:p>
            <a:pPr>
              <a:buFontTx/>
              <a:buChar char="-"/>
            </a:pPr>
            <a:r>
              <a:rPr lang="de-DE" sz="2400" dirty="0"/>
              <a:t>Kann offenbleiben, da hier </a:t>
            </a:r>
            <a:r>
              <a:rPr lang="de-DE" sz="2400" dirty="0" err="1"/>
              <a:t>Vss</a:t>
            </a:r>
            <a:r>
              <a:rPr lang="de-DE" sz="2400" dirty="0"/>
              <a:t>. des § 46 VwVfG jedenfalls nicht vorlägen, denn: </a:t>
            </a:r>
          </a:p>
          <a:p>
            <a:pPr marL="0" indent="0">
              <a:buNone/>
            </a:pPr>
            <a:r>
              <a:rPr lang="de-DE" sz="2400" dirty="0"/>
              <a:t>Die unterbliebene Anhörung war nicht offensichtlich ungeeignet, die Entscheidung der B zu beeinflussen. Vielmehr hätte K bzw. seine Eltern der B bei Anhörung mitgeteilt, dass er kein „Koch-Schüler“ ist, nicht Bus fährt und nicht </a:t>
            </a:r>
            <a:r>
              <a:rPr lang="de-DE" sz="2400" dirty="0" err="1"/>
              <a:t>i.d</a:t>
            </a:r>
            <a:r>
              <a:rPr lang="de-DE" sz="2400" dirty="0"/>
              <a:t>. Bibliothek war, sich also nicht angesteckt haben kann. (Allenfalls bei anderen Gesamtschülern). Demnach hätte B womöglich anders entschieden.</a:t>
            </a:r>
          </a:p>
          <a:p>
            <a:pPr marL="0" indent="0">
              <a:buNone/>
            </a:pPr>
            <a:endParaRPr lang="de-DE" sz="2400" dirty="0"/>
          </a:p>
          <a:p>
            <a:pPr marL="0" indent="0">
              <a:buNone/>
            </a:pPr>
            <a:r>
              <a:rPr lang="de-DE" sz="2400" dirty="0" err="1"/>
              <a:t>ee</a:t>
            </a:r>
            <a:r>
              <a:rPr lang="de-DE" sz="2400" dirty="0"/>
              <a:t>) Erg.: Anhörung ist rechtswidrig unterblieben, d.h. VA ist formell rechtswidrig</a:t>
            </a:r>
          </a:p>
        </p:txBody>
      </p:sp>
    </p:spTree>
    <p:extLst>
      <p:ext uri="{BB962C8B-B14F-4D97-AF65-F5344CB8AC3E}">
        <p14:creationId xmlns:p14="http://schemas.microsoft.com/office/powerpoint/2010/main" val="40597154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A19E13-E0F6-2BCC-632B-09A2C1DC8557}"/>
            </a:ext>
          </a:extLst>
        </p:cNvPr>
        <p:cNvGrpSpPr/>
        <p:nvPr/>
      </p:nvGrpSpPr>
      <p:grpSpPr>
        <a:xfrm>
          <a:off x="0" y="0"/>
          <a:ext cx="0" cy="0"/>
          <a:chOff x="0" y="0"/>
          <a:chExt cx="0" cy="0"/>
        </a:xfrm>
      </p:grpSpPr>
      <p:sp>
        <p:nvSpPr>
          <p:cNvPr id="3" name="Inhaltsplatzhalter 2">
            <a:extLst>
              <a:ext uri="{FF2B5EF4-FFF2-40B4-BE49-F238E27FC236}">
                <a16:creationId xmlns:a16="http://schemas.microsoft.com/office/drawing/2014/main" id="{29D2B4D4-213E-D4F6-1915-01C3AD220574}"/>
              </a:ext>
            </a:extLst>
          </p:cNvPr>
          <p:cNvSpPr>
            <a:spLocks noGrp="1"/>
          </p:cNvSpPr>
          <p:nvPr>
            <p:ph idx="1"/>
          </p:nvPr>
        </p:nvSpPr>
        <p:spPr>
          <a:xfrm>
            <a:off x="897467" y="448734"/>
            <a:ext cx="10515600" cy="5431896"/>
          </a:xfrm>
        </p:spPr>
        <p:txBody>
          <a:bodyPr>
            <a:normAutofit/>
          </a:bodyPr>
          <a:lstStyle/>
          <a:p>
            <a:pPr marL="0" indent="0">
              <a:buNone/>
            </a:pPr>
            <a:r>
              <a:rPr lang="de-DE" sz="2400" b="1" dirty="0"/>
              <a:t>2. Materielle </a:t>
            </a:r>
            <a:r>
              <a:rPr lang="de-DE" sz="2400" b="1" dirty="0" err="1"/>
              <a:t>Vss</a:t>
            </a:r>
            <a:r>
              <a:rPr lang="de-DE" sz="2400" b="1" dirty="0"/>
              <a:t>. von § 28 I 1 IfSG</a:t>
            </a:r>
            <a:endParaRPr lang="de-DE" sz="2400" dirty="0"/>
          </a:p>
          <a:p>
            <a:pPr marL="457200" indent="-457200">
              <a:buAutoNum type="alphaLcParenR"/>
            </a:pPr>
            <a:r>
              <a:rPr lang="de-DE" sz="2400" b="1" dirty="0"/>
              <a:t>Feststellung eines Krankheitsfalls </a:t>
            </a:r>
            <a:r>
              <a:rPr lang="de-DE" sz="2400" b="1" dirty="0" err="1"/>
              <a:t>i.S.d</a:t>
            </a:r>
            <a:r>
              <a:rPr lang="de-DE" sz="2400" b="1" dirty="0"/>
              <a:t>. § 2 IfSG (+) </a:t>
            </a:r>
          </a:p>
          <a:p>
            <a:pPr marL="0" indent="0">
              <a:buNone/>
            </a:pPr>
            <a:endParaRPr lang="de-DE" sz="2400" b="1" dirty="0"/>
          </a:p>
          <a:p>
            <a:pPr marL="457200" indent="-457200">
              <a:buAutoNum type="alphaLcParenR"/>
            </a:pPr>
            <a:r>
              <a:rPr lang="de-DE" sz="2400" b="1" dirty="0"/>
              <a:t> K richtiger Adressat der Maßnahme? </a:t>
            </a:r>
          </a:p>
          <a:p>
            <a:pPr marL="0" indent="0">
              <a:buNone/>
            </a:pPr>
            <a:r>
              <a:rPr lang="de-DE" sz="2400" b="1" dirty="0" err="1"/>
              <a:t>aa</a:t>
            </a:r>
            <a:r>
              <a:rPr lang="de-DE" sz="2400" b="1" dirty="0"/>
              <a:t>) Kranker, Krankheitsverdächtiger, Ausscheider </a:t>
            </a:r>
            <a:r>
              <a:rPr lang="de-DE" sz="2400" b="1" dirty="0" err="1"/>
              <a:t>i.S.d</a:t>
            </a:r>
            <a:r>
              <a:rPr lang="de-DE" sz="2400" b="1" dirty="0"/>
              <a:t>. § 2 Nr. 4-6 IfSG? (-) </a:t>
            </a:r>
          </a:p>
          <a:p>
            <a:pPr marL="0" indent="0">
              <a:buNone/>
            </a:pPr>
            <a:r>
              <a:rPr lang="de-DE" sz="2400" b="1" dirty="0" err="1"/>
              <a:t>bb</a:t>
            </a:r>
            <a:r>
              <a:rPr lang="de-DE" sz="2400" b="1" dirty="0"/>
              <a:t>) Ansteckungsverdächtiger </a:t>
            </a:r>
            <a:r>
              <a:rPr lang="de-DE" sz="2400" b="1" dirty="0" err="1"/>
              <a:t>i.S.d</a:t>
            </a:r>
            <a:r>
              <a:rPr lang="de-DE" sz="2400" b="1" dirty="0"/>
              <a:t>. § 2 Nr. 7 IfSG? </a:t>
            </a:r>
          </a:p>
          <a:p>
            <a:pPr marL="0" indent="0">
              <a:buNone/>
            </a:pPr>
            <a:r>
              <a:rPr lang="de-DE" sz="2400" dirty="0"/>
              <a:t>Maßgeblich ist ex ante-Perspektive (Spezialfall des Gefahrenverdachts) </a:t>
            </a:r>
          </a:p>
          <a:p>
            <a:pPr marL="0" indent="0">
              <a:buNone/>
            </a:pPr>
            <a:r>
              <a:rPr lang="de-DE" sz="2400" dirty="0"/>
              <a:t>Maßstab? Es muss wahrscheinlicher sein, dass K Krankheitserreger aufgenommen hat, als das Gegenteil.</a:t>
            </a:r>
          </a:p>
          <a:p>
            <a:pPr marL="0" indent="0">
              <a:buNone/>
            </a:pPr>
            <a:r>
              <a:rPr lang="de-DE" sz="2400" dirty="0"/>
              <a:t>Je folgenschwerer der mögliche Schaden, desto geringer die Anforderungen an die Wahrscheinlichkeit (allg. </a:t>
            </a:r>
            <a:r>
              <a:rPr lang="de-DE" sz="2400" dirty="0" err="1"/>
              <a:t>Grds</a:t>
            </a:r>
            <a:r>
              <a:rPr lang="de-DE" sz="2400" dirty="0"/>
              <a:t>. aus dem </a:t>
            </a:r>
            <a:r>
              <a:rPr lang="de-DE" sz="2400" dirty="0" err="1"/>
              <a:t>PolizeiR</a:t>
            </a:r>
            <a:r>
              <a:rPr lang="de-DE" sz="2400" dirty="0"/>
              <a:t>: Effektivität der Gefahrenabwehr)</a:t>
            </a:r>
          </a:p>
        </p:txBody>
      </p:sp>
    </p:spTree>
    <p:extLst>
      <p:ext uri="{BB962C8B-B14F-4D97-AF65-F5344CB8AC3E}">
        <p14:creationId xmlns:p14="http://schemas.microsoft.com/office/powerpoint/2010/main" val="31896393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C1B955-3291-E119-8B34-A71BDA232288}"/>
            </a:ext>
          </a:extLst>
        </p:cNvPr>
        <p:cNvGrpSpPr/>
        <p:nvPr/>
      </p:nvGrpSpPr>
      <p:grpSpPr>
        <a:xfrm>
          <a:off x="0" y="0"/>
          <a:ext cx="0" cy="0"/>
          <a:chOff x="0" y="0"/>
          <a:chExt cx="0" cy="0"/>
        </a:xfrm>
      </p:grpSpPr>
      <p:sp>
        <p:nvSpPr>
          <p:cNvPr id="3" name="Inhaltsplatzhalter 2">
            <a:extLst>
              <a:ext uri="{FF2B5EF4-FFF2-40B4-BE49-F238E27FC236}">
                <a16:creationId xmlns:a16="http://schemas.microsoft.com/office/drawing/2014/main" id="{086E5C98-6A16-B212-0C7A-9E94D23D7FAE}"/>
              </a:ext>
            </a:extLst>
          </p:cNvPr>
          <p:cNvSpPr>
            <a:spLocks noGrp="1"/>
          </p:cNvSpPr>
          <p:nvPr>
            <p:ph idx="1"/>
          </p:nvPr>
        </p:nvSpPr>
        <p:spPr>
          <a:xfrm>
            <a:off x="897467" y="448734"/>
            <a:ext cx="10515600" cy="5431896"/>
          </a:xfrm>
        </p:spPr>
        <p:txBody>
          <a:bodyPr>
            <a:normAutofit lnSpcReduction="10000"/>
          </a:bodyPr>
          <a:lstStyle/>
          <a:p>
            <a:pPr marL="0" indent="0">
              <a:buNone/>
            </a:pPr>
            <a:r>
              <a:rPr lang="de-DE" sz="2400" dirty="0"/>
              <a:t>Erg.: Ansteckungsverdächtiger </a:t>
            </a:r>
            <a:r>
              <a:rPr lang="de-DE" sz="2400" dirty="0" err="1"/>
              <a:t>i.S.d</a:t>
            </a:r>
            <a:r>
              <a:rPr lang="de-DE" sz="2400" dirty="0"/>
              <a:t>. § 2 Nr. 7 IfSG (-), da z.Zt. des Erlasses des VA ausweislich der SV-Infos über K aus Sicht der B nicht wahrscheinlich erschien, dass er Krankheitserreger aufgenommen hat. </a:t>
            </a:r>
          </a:p>
          <a:p>
            <a:pPr marL="0" indent="0">
              <a:buNone/>
            </a:pPr>
            <a:r>
              <a:rPr lang="de-DE" sz="2400" dirty="0"/>
              <a:t>Dass B diese Infos infolge unterbliebener Anhörung nicht kannte, ist für die Subsumtion (objektive Prüfung der RMK des VA) unbeachtlich. </a:t>
            </a:r>
            <a:endParaRPr lang="de-DE" sz="2400" b="1" dirty="0"/>
          </a:p>
          <a:p>
            <a:pPr marL="0" indent="0">
              <a:buNone/>
            </a:pPr>
            <a:endParaRPr lang="de-DE" sz="2400" b="1" dirty="0"/>
          </a:p>
          <a:p>
            <a:pPr marL="0" indent="0">
              <a:buNone/>
            </a:pPr>
            <a:r>
              <a:rPr lang="de-DE" sz="2400" b="1" dirty="0"/>
              <a:t>cc) Inanspruchnahme des K als „Nichtstörer“ </a:t>
            </a:r>
          </a:p>
          <a:p>
            <a:pPr marL="0" indent="0">
              <a:buNone/>
            </a:pPr>
            <a:r>
              <a:rPr lang="de-DE" sz="2400" dirty="0"/>
              <a:t>Wortlaut von § 28 I 1 IfSG beschränkt die Anordnung von Maßnahmen nicht auf den Adressatenkreis </a:t>
            </a:r>
            <a:r>
              <a:rPr lang="de-DE" sz="2400" dirty="0" err="1"/>
              <a:t>i.S.d</a:t>
            </a:r>
            <a:r>
              <a:rPr lang="de-DE" sz="2400" dirty="0"/>
              <a:t>. § 2 IfSG („Störer“). Somit gilt nach allg. </a:t>
            </a:r>
            <a:r>
              <a:rPr lang="de-DE" sz="2400" dirty="0" err="1"/>
              <a:t>PolizeiR</a:t>
            </a:r>
            <a:r>
              <a:rPr lang="de-DE" sz="2400" dirty="0"/>
              <a:t>, dass auch Inanspruchnahme als Nichtstörer möglich ist. </a:t>
            </a:r>
          </a:p>
          <a:p>
            <a:pPr marL="0" indent="0">
              <a:buNone/>
            </a:pPr>
            <a:r>
              <a:rPr lang="de-DE" sz="2400" dirty="0"/>
              <a:t>Aber: Nachrangig </a:t>
            </a:r>
            <a:r>
              <a:rPr lang="de-DE" sz="2400" dirty="0" err="1"/>
              <a:t>ggü</a:t>
            </a:r>
            <a:r>
              <a:rPr lang="de-DE" sz="2400" dirty="0"/>
              <a:t>. Inanspruchnahme von Störern! (</a:t>
            </a:r>
            <a:r>
              <a:rPr lang="de-DE" sz="2400" dirty="0" err="1"/>
              <a:t>ultima</a:t>
            </a:r>
            <a:r>
              <a:rPr lang="de-DE" sz="2400" dirty="0"/>
              <a:t> </a:t>
            </a:r>
            <a:r>
              <a:rPr lang="de-DE" sz="2400" dirty="0" err="1"/>
              <a:t>ratio</a:t>
            </a:r>
            <a:r>
              <a:rPr lang="de-DE" sz="2400" dirty="0"/>
              <a:t>) </a:t>
            </a:r>
          </a:p>
          <a:p>
            <a:pPr marL="0" indent="0">
              <a:buNone/>
            </a:pPr>
            <a:r>
              <a:rPr lang="de-DE" sz="2400" dirty="0"/>
              <a:t>Inanspruchnahme von Nichtstörern nur zulässig, wenn unbedingt nötig, also verhältnismäßig, siehe auch Wortlaut von § 28 IfSG: „notwendige“ Maßnahmen.</a:t>
            </a:r>
          </a:p>
        </p:txBody>
      </p:sp>
    </p:spTree>
    <p:extLst>
      <p:ext uri="{BB962C8B-B14F-4D97-AF65-F5344CB8AC3E}">
        <p14:creationId xmlns:p14="http://schemas.microsoft.com/office/powerpoint/2010/main" val="34858271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719B2F-8F1B-2BD0-F87E-7D7EB6D37488}"/>
            </a:ext>
          </a:extLst>
        </p:cNvPr>
        <p:cNvGrpSpPr/>
        <p:nvPr/>
      </p:nvGrpSpPr>
      <p:grpSpPr>
        <a:xfrm>
          <a:off x="0" y="0"/>
          <a:ext cx="0" cy="0"/>
          <a:chOff x="0" y="0"/>
          <a:chExt cx="0" cy="0"/>
        </a:xfrm>
      </p:grpSpPr>
      <p:sp>
        <p:nvSpPr>
          <p:cNvPr id="3" name="Inhaltsplatzhalter 2">
            <a:extLst>
              <a:ext uri="{FF2B5EF4-FFF2-40B4-BE49-F238E27FC236}">
                <a16:creationId xmlns:a16="http://schemas.microsoft.com/office/drawing/2014/main" id="{C20BCF92-7133-CD6C-AFB6-A5E90696580D}"/>
              </a:ext>
            </a:extLst>
          </p:cNvPr>
          <p:cNvSpPr>
            <a:spLocks noGrp="1"/>
          </p:cNvSpPr>
          <p:nvPr>
            <p:ph idx="1"/>
          </p:nvPr>
        </p:nvSpPr>
        <p:spPr>
          <a:xfrm>
            <a:off x="897467" y="838200"/>
            <a:ext cx="10515600" cy="5042430"/>
          </a:xfrm>
        </p:spPr>
        <p:txBody>
          <a:bodyPr>
            <a:normAutofit lnSpcReduction="10000"/>
          </a:bodyPr>
          <a:lstStyle/>
          <a:p>
            <a:pPr marL="0" indent="0">
              <a:buNone/>
            </a:pPr>
            <a:r>
              <a:rPr lang="de-DE" sz="2400" dirty="0"/>
              <a:t>-&gt; Verhältnismäßigkeit wird bei Inanspruchnahme eines „Nichtstörers“ als Tatbestandsvoraussetzung geprüft. </a:t>
            </a:r>
          </a:p>
          <a:p>
            <a:pPr marL="0" indent="0">
              <a:buNone/>
            </a:pPr>
            <a:r>
              <a:rPr lang="de-DE" sz="2400" dirty="0"/>
              <a:t>Subsumtion: </a:t>
            </a:r>
          </a:p>
          <a:p>
            <a:pPr marL="0" indent="0">
              <a:buNone/>
            </a:pPr>
            <a:r>
              <a:rPr lang="de-DE" sz="2400" dirty="0"/>
              <a:t>Da K sich – wie dargelegt – wahrscheinlich nicht angesteckt hat, geht von ihm kein Ansteckungsrisiko aus. D.h. sein Fernbleiben von der Schule ist nicht geeignet, die Verbreitung der Masern (den Zweck) zu fördern. </a:t>
            </a:r>
          </a:p>
          <a:p>
            <a:pPr marL="0" indent="0">
              <a:buNone/>
            </a:pPr>
            <a:endParaRPr lang="de-DE" sz="2400" dirty="0"/>
          </a:p>
          <a:p>
            <a:pPr marL="0" indent="0">
              <a:buNone/>
            </a:pPr>
            <a:r>
              <a:rPr lang="de-DE" sz="2400" dirty="0"/>
              <a:t>Erg.: Materielle </a:t>
            </a:r>
            <a:r>
              <a:rPr lang="de-DE" sz="2400" dirty="0" err="1"/>
              <a:t>Vss</a:t>
            </a:r>
            <a:r>
              <a:rPr lang="de-DE" sz="2400" dirty="0"/>
              <a:t>. des § 28 I 1 IfSG lagen hier nicht vor. </a:t>
            </a:r>
          </a:p>
          <a:p>
            <a:pPr marL="0" indent="0">
              <a:buNone/>
            </a:pPr>
            <a:endParaRPr lang="de-DE" sz="2400" dirty="0"/>
          </a:p>
          <a:p>
            <a:pPr marL="0" indent="0">
              <a:buNone/>
            </a:pPr>
            <a:r>
              <a:rPr lang="de-DE" sz="2400" b="1" dirty="0"/>
              <a:t>(III. Rechtsfolge somit auch überschritten: Ermessensfehler wegen Unverhältnismäßigkeit</a:t>
            </a:r>
            <a:br>
              <a:rPr lang="de-DE" sz="2400" b="1" dirty="0"/>
            </a:br>
            <a:r>
              <a:rPr lang="de-DE" sz="2400" dirty="0"/>
              <a:t>Beachte: Behörde hat gem. § 28 I 1 IfSG kein Entschließungsermessen („trifft die […] notwendigen </a:t>
            </a:r>
            <a:r>
              <a:rPr lang="de-DE" sz="2400" dirty="0" err="1"/>
              <a:t>Maßn</a:t>
            </a:r>
            <a:r>
              <a:rPr lang="de-DE" sz="2400" dirty="0"/>
              <a:t>.“), aber Auswahlermessen!</a:t>
            </a:r>
            <a:r>
              <a:rPr lang="de-DE" sz="2400" b="1" dirty="0"/>
              <a:t>) </a:t>
            </a:r>
          </a:p>
          <a:p>
            <a:pPr marL="0" indent="0">
              <a:buNone/>
            </a:pPr>
            <a:endParaRPr lang="de-DE" sz="2400" dirty="0"/>
          </a:p>
        </p:txBody>
      </p:sp>
    </p:spTree>
    <p:extLst>
      <p:ext uri="{BB962C8B-B14F-4D97-AF65-F5344CB8AC3E}">
        <p14:creationId xmlns:p14="http://schemas.microsoft.com/office/powerpoint/2010/main" val="15766492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47560E-17C3-1F5F-1387-F51863AB2CFD}"/>
            </a:ext>
          </a:extLst>
        </p:cNvPr>
        <p:cNvGrpSpPr/>
        <p:nvPr/>
      </p:nvGrpSpPr>
      <p:grpSpPr>
        <a:xfrm>
          <a:off x="0" y="0"/>
          <a:ext cx="0" cy="0"/>
          <a:chOff x="0" y="0"/>
          <a:chExt cx="0" cy="0"/>
        </a:xfrm>
      </p:grpSpPr>
      <p:sp>
        <p:nvSpPr>
          <p:cNvPr id="3" name="Inhaltsplatzhalter 2">
            <a:extLst>
              <a:ext uri="{FF2B5EF4-FFF2-40B4-BE49-F238E27FC236}">
                <a16:creationId xmlns:a16="http://schemas.microsoft.com/office/drawing/2014/main" id="{A0BE77F2-B1C4-6013-6761-2EE888ABD3DF}"/>
              </a:ext>
            </a:extLst>
          </p:cNvPr>
          <p:cNvSpPr>
            <a:spLocks noGrp="1"/>
          </p:cNvSpPr>
          <p:nvPr>
            <p:ph idx="1"/>
          </p:nvPr>
        </p:nvSpPr>
        <p:spPr>
          <a:xfrm>
            <a:off x="897467" y="838200"/>
            <a:ext cx="10515600" cy="5042430"/>
          </a:xfrm>
        </p:spPr>
        <p:txBody>
          <a:bodyPr>
            <a:normAutofit/>
          </a:bodyPr>
          <a:lstStyle/>
          <a:p>
            <a:pPr marL="0" indent="0">
              <a:buNone/>
            </a:pPr>
            <a:r>
              <a:rPr lang="de-DE" sz="2400" b="1" dirty="0"/>
              <a:t>IV. Ergebnis</a:t>
            </a:r>
          </a:p>
          <a:p>
            <a:pPr marL="0" indent="0">
              <a:buNone/>
            </a:pPr>
            <a:r>
              <a:rPr lang="de-DE" sz="2400" dirty="0"/>
              <a:t>Schulbetretungsverbot war formell und materiell rechtswidrig und hat den K in seinem Recht auf schulische Bildung aus Art. 2 I </a:t>
            </a:r>
            <a:r>
              <a:rPr lang="de-DE" sz="2400" dirty="0" err="1"/>
              <a:t>i.V.m</a:t>
            </a:r>
            <a:r>
              <a:rPr lang="de-DE" sz="2400" dirty="0"/>
              <a:t>. Art. 7 GG (und in seinem Recht aus Art. 2 I GG) verletzt. </a:t>
            </a:r>
          </a:p>
          <a:p>
            <a:pPr marL="0" indent="0">
              <a:buNone/>
            </a:pPr>
            <a:endParaRPr lang="de-DE" sz="2400" dirty="0"/>
          </a:p>
          <a:p>
            <a:pPr marL="0" indent="0">
              <a:buNone/>
            </a:pPr>
            <a:r>
              <a:rPr lang="de-DE" sz="2400" b="1" dirty="0"/>
              <a:t>C. Die FFK ist danach zulässig und begründet und hat somit Aussicht auf Erfolg. </a:t>
            </a:r>
          </a:p>
        </p:txBody>
      </p:sp>
    </p:spTree>
    <p:extLst>
      <p:ext uri="{BB962C8B-B14F-4D97-AF65-F5344CB8AC3E}">
        <p14:creationId xmlns:p14="http://schemas.microsoft.com/office/powerpoint/2010/main" val="9269008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047F42ED-4951-4D9E-B607-697E2CFBAE5C}"/>
              </a:ext>
            </a:extLst>
          </p:cNvPr>
          <p:cNvSpPr>
            <a:spLocks noGrp="1"/>
          </p:cNvSpPr>
          <p:nvPr>
            <p:ph idx="1"/>
          </p:nvPr>
        </p:nvSpPr>
        <p:spPr>
          <a:xfrm>
            <a:off x="838200" y="745067"/>
            <a:ext cx="10515600" cy="5431896"/>
          </a:xfrm>
        </p:spPr>
        <p:txBody>
          <a:bodyPr>
            <a:normAutofit/>
          </a:bodyPr>
          <a:lstStyle/>
          <a:p>
            <a:pPr marL="514350" indent="-514350">
              <a:buAutoNum type="alphaUcPeriod"/>
            </a:pPr>
            <a:r>
              <a:rPr lang="de-DE" b="1" dirty="0"/>
              <a:t>Sachentscheidungsvoraussetzungen </a:t>
            </a:r>
          </a:p>
          <a:p>
            <a:pPr marL="0" indent="0">
              <a:buNone/>
            </a:pPr>
            <a:endParaRPr lang="de-DE" b="1" dirty="0"/>
          </a:p>
          <a:p>
            <a:pPr marL="0" indent="0">
              <a:buNone/>
            </a:pPr>
            <a:r>
              <a:rPr lang="de-DE" b="1" dirty="0"/>
              <a:t>I. Eröffnung des Verwaltungsrechtswegs</a:t>
            </a:r>
          </a:p>
          <a:p>
            <a:pPr marL="0" indent="0">
              <a:buNone/>
            </a:pPr>
            <a:r>
              <a:rPr lang="de-DE" dirty="0"/>
              <a:t>(+) gem. § 40 I 1 VwGO (+) </a:t>
            </a:r>
          </a:p>
          <a:p>
            <a:pPr marL="0" indent="0">
              <a:buNone/>
            </a:pPr>
            <a:endParaRPr lang="de-DE" b="1" dirty="0"/>
          </a:p>
          <a:p>
            <a:pPr marL="0" indent="0">
              <a:buNone/>
            </a:pPr>
            <a:r>
              <a:rPr lang="de-DE" b="1" dirty="0"/>
              <a:t>II. Allgemeine Sachentscheidungsvoraussetzungen </a:t>
            </a:r>
          </a:p>
          <a:p>
            <a:pPr marL="514350" indent="-514350">
              <a:buAutoNum type="arabicPeriod"/>
            </a:pPr>
            <a:r>
              <a:rPr lang="de-DE" b="1" dirty="0"/>
              <a:t>Zuständigkeit des VG (+) gem. §§ 45, 52 VwGO </a:t>
            </a:r>
            <a:br>
              <a:rPr lang="de-DE" dirty="0"/>
            </a:br>
            <a:endParaRPr lang="de-DE" dirty="0"/>
          </a:p>
          <a:p>
            <a:pPr marL="514350" indent="-514350">
              <a:buAutoNum type="arabicPeriod"/>
            </a:pPr>
            <a:r>
              <a:rPr lang="de-DE" b="1" dirty="0"/>
              <a:t>Beteiligungs- und Prozessfähigkeit </a:t>
            </a:r>
          </a:p>
          <a:p>
            <a:pPr marL="0" indent="0">
              <a:buNone/>
            </a:pPr>
            <a:r>
              <a:rPr lang="de-DE" dirty="0"/>
              <a:t>a) K ist gem. § 61 Nr. 1 Var. 1 VwGO beteiligungsfähig</a:t>
            </a:r>
          </a:p>
          <a:p>
            <a:pPr marL="0" indent="0">
              <a:buNone/>
            </a:pPr>
            <a:endParaRPr lang="de-DE" b="1" dirty="0"/>
          </a:p>
          <a:p>
            <a:pPr marL="0" indent="0">
              <a:buNone/>
            </a:pPr>
            <a:endParaRPr lang="de-DE" b="1" dirty="0"/>
          </a:p>
        </p:txBody>
      </p:sp>
    </p:spTree>
    <p:extLst>
      <p:ext uri="{BB962C8B-B14F-4D97-AF65-F5344CB8AC3E}">
        <p14:creationId xmlns:p14="http://schemas.microsoft.com/office/powerpoint/2010/main" val="2613558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56646D-6AC0-0099-AC95-E281CFBB1775}"/>
            </a:ext>
          </a:extLst>
        </p:cNvPr>
        <p:cNvGrpSpPr/>
        <p:nvPr/>
      </p:nvGrpSpPr>
      <p:grpSpPr>
        <a:xfrm>
          <a:off x="0" y="0"/>
          <a:ext cx="0" cy="0"/>
          <a:chOff x="0" y="0"/>
          <a:chExt cx="0" cy="0"/>
        </a:xfrm>
      </p:grpSpPr>
      <p:sp>
        <p:nvSpPr>
          <p:cNvPr id="3" name="Inhaltsplatzhalter 2">
            <a:extLst>
              <a:ext uri="{FF2B5EF4-FFF2-40B4-BE49-F238E27FC236}">
                <a16:creationId xmlns:a16="http://schemas.microsoft.com/office/drawing/2014/main" id="{22D2C796-A8FE-77F1-980A-FB892C667175}"/>
              </a:ext>
            </a:extLst>
          </p:cNvPr>
          <p:cNvSpPr>
            <a:spLocks noGrp="1"/>
          </p:cNvSpPr>
          <p:nvPr>
            <p:ph idx="1"/>
          </p:nvPr>
        </p:nvSpPr>
        <p:spPr>
          <a:xfrm>
            <a:off x="846667" y="713052"/>
            <a:ext cx="10515600" cy="5431896"/>
          </a:xfrm>
        </p:spPr>
        <p:txBody>
          <a:bodyPr>
            <a:normAutofit fontScale="92500"/>
          </a:bodyPr>
          <a:lstStyle/>
          <a:p>
            <a:pPr marL="0" indent="0">
              <a:buNone/>
            </a:pPr>
            <a:r>
              <a:rPr lang="de-DE" u="sng" dirty="0"/>
              <a:t> (P!) Prozessfähigkeit des 16-jährigen K </a:t>
            </a:r>
          </a:p>
          <a:p>
            <a:pPr marL="0" indent="0">
              <a:buNone/>
            </a:pPr>
            <a:r>
              <a:rPr lang="de-DE" dirty="0"/>
              <a:t>- § 62 I Nr. 1 VwGO setzt Geschäftsfähigkeit nach BGB voraus, </a:t>
            </a:r>
          </a:p>
          <a:p>
            <a:pPr>
              <a:buFontTx/>
              <a:buChar char="-"/>
            </a:pPr>
            <a:r>
              <a:rPr lang="de-DE" dirty="0"/>
              <a:t>Minderjähriger K ist gem. §§ 2, 106 BGB nur beschränkt geschäftsfähig </a:t>
            </a:r>
          </a:p>
          <a:p>
            <a:pPr>
              <a:buFontTx/>
              <a:buChar char="-"/>
            </a:pPr>
            <a:r>
              <a:rPr lang="de-DE" dirty="0"/>
              <a:t>Also Vertretung durch Eltern gem. §§ 1626 I 1, 1629 I 1 BGB notwendig</a:t>
            </a:r>
          </a:p>
          <a:p>
            <a:pPr marL="0" indent="0">
              <a:buNone/>
            </a:pPr>
            <a:r>
              <a:rPr lang="de-DE" dirty="0"/>
              <a:t>b) Beklagtes Land Niedersachsen (+) gem. § 61 Nr. 1 Var. 2 VwGO (Gebietskörperschaft = jur. Person d. ÖR) und § 63 I, III VwGO </a:t>
            </a:r>
          </a:p>
          <a:p>
            <a:pPr marL="0" indent="0">
              <a:buNone/>
            </a:pPr>
            <a:endParaRPr lang="de-DE" dirty="0"/>
          </a:p>
          <a:p>
            <a:pPr marL="0" indent="0">
              <a:buNone/>
            </a:pPr>
            <a:r>
              <a:rPr lang="de-DE" b="1" dirty="0"/>
              <a:t>3. Statthaftigkeit</a:t>
            </a:r>
          </a:p>
          <a:p>
            <a:pPr marL="0" indent="0">
              <a:buNone/>
            </a:pPr>
            <a:r>
              <a:rPr lang="de-DE" b="1" dirty="0"/>
              <a:t>a) Anfechtungsklage, § 42 I Alt. 1 VwGO?</a:t>
            </a:r>
          </a:p>
          <a:p>
            <a:pPr marL="0" indent="0">
              <a:buNone/>
            </a:pPr>
            <a:r>
              <a:rPr lang="de-DE" dirty="0"/>
              <a:t>- Verwaltungsakt </a:t>
            </a:r>
            <a:r>
              <a:rPr lang="de-DE" dirty="0" err="1"/>
              <a:t>i.S.d</a:t>
            </a:r>
            <a:r>
              <a:rPr lang="de-DE" dirty="0"/>
              <a:t>. § 35 S. 1 VwVfG </a:t>
            </a:r>
            <a:r>
              <a:rPr lang="de-DE" dirty="0" err="1"/>
              <a:t>i.V.m</a:t>
            </a:r>
            <a:r>
              <a:rPr lang="de-DE" dirty="0"/>
              <a:t>. § 1 I </a:t>
            </a:r>
            <a:r>
              <a:rPr lang="de-DE" dirty="0" err="1"/>
              <a:t>NVwVfG</a:t>
            </a:r>
            <a:r>
              <a:rPr lang="de-DE" dirty="0"/>
              <a:t> (+) </a:t>
            </a:r>
          </a:p>
          <a:p>
            <a:pPr marL="0" indent="0">
              <a:buNone/>
            </a:pPr>
            <a:r>
              <a:rPr lang="de-DE" dirty="0"/>
              <a:t>- Aber: Erledigung durch Zeitablauf, § 43 II VwVfG wg. 14-Tages-Frist </a:t>
            </a:r>
          </a:p>
          <a:p>
            <a:pPr marL="0" indent="0">
              <a:buNone/>
            </a:pPr>
            <a:endParaRPr lang="de-DE" dirty="0"/>
          </a:p>
        </p:txBody>
      </p:sp>
    </p:spTree>
    <p:extLst>
      <p:ext uri="{BB962C8B-B14F-4D97-AF65-F5344CB8AC3E}">
        <p14:creationId xmlns:p14="http://schemas.microsoft.com/office/powerpoint/2010/main" val="3497959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288876-4A93-CE8B-CD88-340AAA657649}"/>
            </a:ext>
          </a:extLst>
        </p:cNvPr>
        <p:cNvGrpSpPr/>
        <p:nvPr/>
      </p:nvGrpSpPr>
      <p:grpSpPr>
        <a:xfrm>
          <a:off x="0" y="0"/>
          <a:ext cx="0" cy="0"/>
          <a:chOff x="0" y="0"/>
          <a:chExt cx="0" cy="0"/>
        </a:xfrm>
      </p:grpSpPr>
      <p:sp>
        <p:nvSpPr>
          <p:cNvPr id="3" name="Inhaltsplatzhalter 2">
            <a:extLst>
              <a:ext uri="{FF2B5EF4-FFF2-40B4-BE49-F238E27FC236}">
                <a16:creationId xmlns:a16="http://schemas.microsoft.com/office/drawing/2014/main" id="{E30F49D9-6B4F-A1A7-1112-FE93304E04C9}"/>
              </a:ext>
            </a:extLst>
          </p:cNvPr>
          <p:cNvSpPr>
            <a:spLocks noGrp="1"/>
          </p:cNvSpPr>
          <p:nvPr>
            <p:ph idx="1"/>
          </p:nvPr>
        </p:nvSpPr>
        <p:spPr>
          <a:xfrm>
            <a:off x="897467" y="448734"/>
            <a:ext cx="10515600" cy="5431896"/>
          </a:xfrm>
        </p:spPr>
        <p:txBody>
          <a:bodyPr>
            <a:normAutofit/>
          </a:bodyPr>
          <a:lstStyle/>
          <a:p>
            <a:pPr marL="0" indent="0">
              <a:buNone/>
            </a:pPr>
            <a:r>
              <a:rPr lang="de-DE" b="1" dirty="0"/>
              <a:t>b) Fortsetzungsfeststellungsklage </a:t>
            </a:r>
          </a:p>
          <a:p>
            <a:pPr marL="0" indent="0">
              <a:buNone/>
            </a:pPr>
            <a:r>
              <a:rPr lang="de-DE" dirty="0" err="1"/>
              <a:t>aa</a:t>
            </a:r>
            <a:r>
              <a:rPr lang="de-DE" dirty="0"/>
              <a:t>) gemäß § 113 I 4 VwGO? (-), weil Erledigung des VA vor Klageerhebung</a:t>
            </a:r>
          </a:p>
          <a:p>
            <a:pPr marL="0" indent="0">
              <a:buNone/>
            </a:pPr>
            <a:r>
              <a:rPr lang="de-DE" dirty="0" err="1"/>
              <a:t>bb</a:t>
            </a:r>
            <a:r>
              <a:rPr lang="de-DE" dirty="0"/>
              <a:t>) analog § 113 I 4 VwGO? </a:t>
            </a:r>
          </a:p>
          <a:p>
            <a:pPr marL="0" indent="0">
              <a:buNone/>
            </a:pPr>
            <a:r>
              <a:rPr lang="de-DE" dirty="0"/>
              <a:t>- planwidrige Regelungslücke? </a:t>
            </a:r>
          </a:p>
          <a:p>
            <a:pPr marL="0" indent="0">
              <a:buNone/>
            </a:pPr>
            <a:r>
              <a:rPr lang="de-DE" sz="2400" dirty="0" err="1"/>
              <a:t>e.A</a:t>
            </a:r>
            <a:r>
              <a:rPr lang="de-DE" sz="2400" dirty="0"/>
              <a:t>.: (-), weil allg. FK gem. § 43 I VwGO einschlägig sei</a:t>
            </a:r>
          </a:p>
          <a:p>
            <a:pPr marL="0" indent="0">
              <a:buNone/>
            </a:pPr>
            <a:r>
              <a:rPr lang="de-DE" sz="2400" dirty="0" err="1"/>
              <a:t>a.A</a:t>
            </a:r>
            <a:r>
              <a:rPr lang="de-DE" sz="2400" dirty="0"/>
              <a:t>.(</a:t>
            </a:r>
            <a:r>
              <a:rPr lang="de-DE" sz="2400" dirty="0" err="1"/>
              <a:t>h.M</a:t>
            </a:r>
            <a:r>
              <a:rPr lang="de-DE" sz="2400" dirty="0"/>
              <a:t>.): (+), weil sonst kein Rechtsschutz, insb. ist VA kein Rechtsverhältnis </a:t>
            </a:r>
            <a:r>
              <a:rPr lang="de-DE" sz="2400" dirty="0" err="1"/>
              <a:t>i.S.d</a:t>
            </a:r>
            <a:r>
              <a:rPr lang="de-DE" sz="2400" dirty="0"/>
              <a:t>. § 43 I VwGO</a:t>
            </a:r>
          </a:p>
          <a:p>
            <a:pPr marL="0" indent="0">
              <a:buNone/>
            </a:pPr>
            <a:r>
              <a:rPr lang="de-DE" dirty="0"/>
              <a:t>- vergleichbare Interessenlage? </a:t>
            </a:r>
          </a:p>
          <a:p>
            <a:pPr marL="0" indent="0">
              <a:buNone/>
            </a:pPr>
            <a:r>
              <a:rPr lang="de-DE" sz="2400" dirty="0"/>
              <a:t>(+), insb. da Zeitpunkt der Erledigung zufällig und Art. 19 IV 1 GG </a:t>
            </a:r>
          </a:p>
          <a:p>
            <a:pPr marL="0" indent="0">
              <a:buNone/>
            </a:pPr>
            <a:r>
              <a:rPr lang="de-DE" dirty="0"/>
              <a:t>- </a:t>
            </a:r>
            <a:r>
              <a:rPr lang="de-DE" dirty="0" err="1"/>
              <a:t>i.E.</a:t>
            </a:r>
            <a:r>
              <a:rPr lang="de-DE" dirty="0"/>
              <a:t> FFK analog § 113 I 4 VwGO statthaft (a. A. vertretbar) </a:t>
            </a:r>
          </a:p>
          <a:p>
            <a:pPr marL="0" indent="0">
              <a:buNone/>
            </a:pPr>
            <a:endParaRPr lang="de-DE" dirty="0"/>
          </a:p>
        </p:txBody>
      </p:sp>
    </p:spTree>
    <p:extLst>
      <p:ext uri="{BB962C8B-B14F-4D97-AF65-F5344CB8AC3E}">
        <p14:creationId xmlns:p14="http://schemas.microsoft.com/office/powerpoint/2010/main" val="3266768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DFE404-0260-D839-707A-0BEEEC685E76}"/>
            </a:ext>
          </a:extLst>
        </p:cNvPr>
        <p:cNvGrpSpPr/>
        <p:nvPr/>
      </p:nvGrpSpPr>
      <p:grpSpPr>
        <a:xfrm>
          <a:off x="0" y="0"/>
          <a:ext cx="0" cy="0"/>
          <a:chOff x="0" y="0"/>
          <a:chExt cx="0" cy="0"/>
        </a:xfrm>
      </p:grpSpPr>
      <p:sp>
        <p:nvSpPr>
          <p:cNvPr id="3" name="Inhaltsplatzhalter 2">
            <a:extLst>
              <a:ext uri="{FF2B5EF4-FFF2-40B4-BE49-F238E27FC236}">
                <a16:creationId xmlns:a16="http://schemas.microsoft.com/office/drawing/2014/main" id="{03411E05-3728-3B83-647D-3198394DC015}"/>
              </a:ext>
            </a:extLst>
          </p:cNvPr>
          <p:cNvSpPr>
            <a:spLocks noGrp="1"/>
          </p:cNvSpPr>
          <p:nvPr>
            <p:ph idx="1"/>
          </p:nvPr>
        </p:nvSpPr>
        <p:spPr>
          <a:xfrm>
            <a:off x="897467" y="448734"/>
            <a:ext cx="10515600" cy="5431896"/>
          </a:xfrm>
        </p:spPr>
        <p:txBody>
          <a:bodyPr>
            <a:normAutofit lnSpcReduction="10000"/>
          </a:bodyPr>
          <a:lstStyle/>
          <a:p>
            <a:pPr marL="0" indent="0">
              <a:buNone/>
            </a:pPr>
            <a:r>
              <a:rPr lang="de-DE" b="1" dirty="0"/>
              <a:t>III. Besondere </a:t>
            </a:r>
            <a:r>
              <a:rPr lang="de-DE" b="1" dirty="0" err="1"/>
              <a:t>Sachentscheidungsvss</a:t>
            </a:r>
            <a:r>
              <a:rPr lang="de-DE" b="1" dirty="0"/>
              <a:t>. der FFK </a:t>
            </a:r>
            <a:br>
              <a:rPr lang="de-DE" b="1" dirty="0"/>
            </a:br>
            <a:endParaRPr lang="de-DE" b="1" dirty="0"/>
          </a:p>
          <a:p>
            <a:pPr marL="514350" indent="-514350">
              <a:buAutoNum type="arabicPeriod"/>
            </a:pPr>
            <a:r>
              <a:rPr lang="de-DE" b="1" dirty="0"/>
              <a:t>Klagebefugnis analog § 42 II VwGO </a:t>
            </a:r>
          </a:p>
          <a:p>
            <a:pPr marL="0" indent="0">
              <a:buNone/>
            </a:pPr>
            <a:r>
              <a:rPr lang="de-DE" dirty="0" err="1"/>
              <a:t>str.</a:t>
            </a:r>
            <a:r>
              <a:rPr lang="de-DE" dirty="0"/>
              <a:t>, ob </a:t>
            </a:r>
            <a:r>
              <a:rPr lang="de-DE" dirty="0" err="1"/>
              <a:t>Vss</a:t>
            </a:r>
            <a:r>
              <a:rPr lang="de-DE" dirty="0"/>
              <a:t>. für Analogie vorliegen, kann aber offenbleiben, da jedenfalls (+), denn K ist Adressat eines belastenden VA, somit Verletzung in Art. 2 I GG möglich </a:t>
            </a:r>
          </a:p>
          <a:p>
            <a:pPr marL="0" indent="0">
              <a:buNone/>
            </a:pPr>
            <a:r>
              <a:rPr lang="de-DE" dirty="0"/>
              <a:t>Weitere Grundrechte? </a:t>
            </a:r>
          </a:p>
          <a:p>
            <a:pPr>
              <a:buFontTx/>
              <a:buChar char="-"/>
            </a:pPr>
            <a:r>
              <a:rPr lang="de-DE" sz="2400" dirty="0"/>
              <a:t>Art. 2 II 2 GG (-), da Fortbewegungsfreiheit nach BVerfG nicht das Recht umfasst, einen bestimmten Ort aufzusuchen </a:t>
            </a:r>
          </a:p>
          <a:p>
            <a:pPr>
              <a:buFontTx/>
              <a:buChar char="-"/>
            </a:pPr>
            <a:r>
              <a:rPr lang="de-DE" sz="2400" dirty="0"/>
              <a:t>Art. 11 GG (-), da Freizügigkeit schützt, an jedem Ort im Bundesgebiet dauerhaft Aufenthalt und Wohnsitz zu nehmen</a:t>
            </a:r>
          </a:p>
          <a:p>
            <a:pPr>
              <a:buFontTx/>
              <a:buChar char="-"/>
            </a:pPr>
            <a:r>
              <a:rPr lang="de-DE" sz="2400" dirty="0"/>
              <a:t>Aber das BVerfG entwickelte während Corona-Pandemie das </a:t>
            </a:r>
            <a:r>
              <a:rPr lang="de-DE" sz="2400" b="1" dirty="0"/>
              <a:t>„Recht auf schulische Bildung“ aus Art. 2 I </a:t>
            </a:r>
            <a:r>
              <a:rPr lang="de-DE" sz="2400" b="1" dirty="0" err="1"/>
              <a:t>i.V.m</a:t>
            </a:r>
            <a:r>
              <a:rPr lang="de-DE" sz="2400" b="1" dirty="0"/>
              <a:t>. Art. 7 GG </a:t>
            </a:r>
            <a:endParaRPr lang="de-DE" dirty="0"/>
          </a:p>
        </p:txBody>
      </p:sp>
    </p:spTree>
    <p:extLst>
      <p:ext uri="{BB962C8B-B14F-4D97-AF65-F5344CB8AC3E}">
        <p14:creationId xmlns:p14="http://schemas.microsoft.com/office/powerpoint/2010/main" val="22970004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7BFF75-6C4C-60F6-3B72-BA80F1E5AC77}"/>
            </a:ext>
          </a:extLst>
        </p:cNvPr>
        <p:cNvGrpSpPr/>
        <p:nvPr/>
      </p:nvGrpSpPr>
      <p:grpSpPr>
        <a:xfrm>
          <a:off x="0" y="0"/>
          <a:ext cx="0" cy="0"/>
          <a:chOff x="0" y="0"/>
          <a:chExt cx="0" cy="0"/>
        </a:xfrm>
      </p:grpSpPr>
      <p:sp>
        <p:nvSpPr>
          <p:cNvPr id="3" name="Inhaltsplatzhalter 2">
            <a:extLst>
              <a:ext uri="{FF2B5EF4-FFF2-40B4-BE49-F238E27FC236}">
                <a16:creationId xmlns:a16="http://schemas.microsoft.com/office/drawing/2014/main" id="{00E8767E-92AA-D14A-B21E-50286FF4D13F}"/>
              </a:ext>
            </a:extLst>
          </p:cNvPr>
          <p:cNvSpPr>
            <a:spLocks noGrp="1"/>
          </p:cNvSpPr>
          <p:nvPr>
            <p:ph idx="1"/>
          </p:nvPr>
        </p:nvSpPr>
        <p:spPr>
          <a:xfrm>
            <a:off x="897467" y="448734"/>
            <a:ext cx="10515600" cy="5431896"/>
          </a:xfrm>
        </p:spPr>
        <p:txBody>
          <a:bodyPr>
            <a:normAutofit lnSpcReduction="10000"/>
          </a:bodyPr>
          <a:lstStyle/>
          <a:p>
            <a:pPr marL="0" indent="0">
              <a:buNone/>
            </a:pPr>
            <a:r>
              <a:rPr lang="de-DE" dirty="0"/>
              <a:t>BVerfG Beschluss vom 19.11.2021 – 1 BvR 971/21, 1 BvR 1069/21, 1. und 2. amtl. Leitsatz:</a:t>
            </a:r>
            <a:br>
              <a:rPr lang="de-DE" dirty="0"/>
            </a:br>
            <a:endParaRPr lang="de-DE" dirty="0"/>
          </a:p>
          <a:p>
            <a:pPr marL="0" indent="0">
              <a:buNone/>
            </a:pPr>
            <a:r>
              <a:rPr lang="de-DE" sz="2000" dirty="0"/>
              <a:t>„1. Aus Art. 2 I in Verbindung mit Art. 7 I GG folgt ein Recht der Kinder und Jugendlichen gegenüber dem Staat, ihre Entwicklung zu einer eigenverantwortlichen Persönlichkeit auch in der Gemeinschaft durch schulische Bildung zu unterstützen und zu fördern (Recht auf schulische Bildung). </a:t>
            </a:r>
          </a:p>
          <a:p>
            <a:pPr marL="0" indent="0">
              <a:buNone/>
            </a:pPr>
            <a:r>
              <a:rPr lang="de-DE" sz="2000" dirty="0"/>
              <a:t>2. Das Recht auf schulische Bildung umfasst verschiedene Gewährleistungsdimensionen:</a:t>
            </a:r>
          </a:p>
          <a:p>
            <a:pPr marL="0" indent="0">
              <a:buNone/>
            </a:pPr>
            <a:r>
              <a:rPr lang="de-DE" sz="2000" dirty="0"/>
              <a:t>a) Es vermittelt den Kindern und Jugendlichen einen Anspruch auf Einhaltung eines für ihre chancengleiche Entwicklung zu eigenverantwortlichen Persönlichkeiten unverzichtbaren Mindeststandards von Bildungsangeboten, enthält jedoch keinen originären Leistungsanspruch auf eine bestimmte Gestaltung staatlicher Schulen.</a:t>
            </a:r>
          </a:p>
          <a:p>
            <a:pPr marL="0" indent="0">
              <a:buNone/>
            </a:pPr>
            <a:r>
              <a:rPr lang="de-DE" sz="2000" dirty="0"/>
              <a:t>b) Aus dem Recht auf schulische Bildung folgt zudem ein Recht auf gleichen Zugang zu staatlichen Bildungsangeboten im Rahmen des vorhandenen Schulsystems.</a:t>
            </a:r>
          </a:p>
          <a:p>
            <a:pPr marL="0" indent="0">
              <a:buNone/>
            </a:pPr>
            <a:r>
              <a:rPr lang="de-DE" sz="2000" dirty="0"/>
              <a:t>c) Das Recht auf schulische Bildung umfasst auch ein Abwehrrecht gegen Maßnahmen, welche das aktuell eröffnete und auch wahrgenommene Bildungsangebot einer Schule einschränken, ohne das in Ausgestaltung des Art. </a:t>
            </a:r>
            <a:r>
              <a:rPr lang="de-DE" sz="2000" u="sng" dirty="0">
                <a:hlinkClick r:id="rId2"/>
              </a:rPr>
              <a:t>7</a:t>
            </a:r>
            <a:r>
              <a:rPr lang="de-DE" sz="2000" dirty="0"/>
              <a:t> </a:t>
            </a:r>
            <a:r>
              <a:rPr lang="de-DE" sz="2000" u="sng" dirty="0">
                <a:hlinkClick r:id="rId3"/>
              </a:rPr>
              <a:t>I</a:t>
            </a:r>
            <a:r>
              <a:rPr lang="de-DE" sz="2000" dirty="0"/>
              <a:t> GG geschaffene Schulsystem als solches zu verändern.“</a:t>
            </a:r>
          </a:p>
          <a:p>
            <a:pPr marL="0" indent="0">
              <a:buNone/>
            </a:pPr>
            <a:endParaRPr lang="de-DE" sz="2000" dirty="0"/>
          </a:p>
          <a:p>
            <a:pPr marL="0" indent="0">
              <a:buNone/>
            </a:pPr>
            <a:endParaRPr lang="de-DE" dirty="0"/>
          </a:p>
        </p:txBody>
      </p:sp>
    </p:spTree>
    <p:extLst>
      <p:ext uri="{BB962C8B-B14F-4D97-AF65-F5344CB8AC3E}">
        <p14:creationId xmlns:p14="http://schemas.microsoft.com/office/powerpoint/2010/main" val="30370748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84C62C-22FF-6D61-4D97-467E8CEA1F6C}"/>
            </a:ext>
          </a:extLst>
        </p:cNvPr>
        <p:cNvGrpSpPr/>
        <p:nvPr/>
      </p:nvGrpSpPr>
      <p:grpSpPr>
        <a:xfrm>
          <a:off x="0" y="0"/>
          <a:ext cx="0" cy="0"/>
          <a:chOff x="0" y="0"/>
          <a:chExt cx="0" cy="0"/>
        </a:xfrm>
      </p:grpSpPr>
      <p:sp>
        <p:nvSpPr>
          <p:cNvPr id="3" name="Inhaltsplatzhalter 2">
            <a:extLst>
              <a:ext uri="{FF2B5EF4-FFF2-40B4-BE49-F238E27FC236}">
                <a16:creationId xmlns:a16="http://schemas.microsoft.com/office/drawing/2014/main" id="{AA4D782A-BF1B-6A71-14E2-2F1FA4BB66FC}"/>
              </a:ext>
            </a:extLst>
          </p:cNvPr>
          <p:cNvSpPr>
            <a:spLocks noGrp="1"/>
          </p:cNvSpPr>
          <p:nvPr>
            <p:ph idx="1"/>
          </p:nvPr>
        </p:nvSpPr>
        <p:spPr>
          <a:xfrm>
            <a:off x="897467" y="448734"/>
            <a:ext cx="10515600" cy="5431896"/>
          </a:xfrm>
        </p:spPr>
        <p:txBody>
          <a:bodyPr>
            <a:normAutofit lnSpcReduction="10000"/>
          </a:bodyPr>
          <a:lstStyle/>
          <a:p>
            <a:pPr marL="0" indent="0">
              <a:buNone/>
            </a:pPr>
            <a:r>
              <a:rPr lang="de-DE" sz="2200" dirty="0"/>
              <a:t>Das „Recht auf schulische Bildung“ aus Art. 2 I </a:t>
            </a:r>
            <a:r>
              <a:rPr lang="de-DE" sz="2200" dirty="0" err="1"/>
              <a:t>i.V.m</a:t>
            </a:r>
            <a:r>
              <a:rPr lang="de-DE" sz="2200" dirty="0"/>
              <a:t>. Art. 7 GG steht unter einfachem Gesetzesvorbehalt. </a:t>
            </a:r>
            <a:br>
              <a:rPr lang="de-DE" sz="2200" dirty="0"/>
            </a:br>
            <a:r>
              <a:rPr lang="de-DE" sz="2200" dirty="0"/>
              <a:t>(Empfehlung: </a:t>
            </a:r>
            <a:r>
              <a:rPr lang="de-DE" sz="2200" dirty="0">
                <a:hlinkClick r:id="rId2"/>
              </a:rPr>
              <a:t>https://www.lto.de/recht/hintergruende/h/bundesnotbremse-schulschliessungen-wechselunterricht-recht-auf-bildung-schule-bverfg</a:t>
            </a:r>
            <a:r>
              <a:rPr lang="de-DE" sz="2200" dirty="0"/>
              <a:t>) </a:t>
            </a:r>
          </a:p>
          <a:p>
            <a:pPr marL="0" indent="0">
              <a:buNone/>
            </a:pPr>
            <a:r>
              <a:rPr lang="de-DE" sz="2200" dirty="0" err="1"/>
              <a:t>i.E.</a:t>
            </a:r>
            <a:r>
              <a:rPr lang="de-DE" sz="2200" dirty="0"/>
              <a:t>: Klagebefugnis jedenfalls (+), da Schulbetretungsverbot Eingriff darstellt, also Verletzung in Art. 2 I </a:t>
            </a:r>
            <a:r>
              <a:rPr lang="de-DE" sz="2200" dirty="0" err="1"/>
              <a:t>i.V.m</a:t>
            </a:r>
            <a:r>
              <a:rPr lang="de-DE" sz="2200" dirty="0"/>
              <a:t>. Art. 7 GG (und Art. 2 I GG) möglich erscheint</a:t>
            </a:r>
          </a:p>
          <a:p>
            <a:pPr marL="0" indent="0">
              <a:buNone/>
            </a:pPr>
            <a:endParaRPr lang="de-DE" sz="2200" dirty="0"/>
          </a:p>
          <a:p>
            <a:pPr marL="0" indent="0">
              <a:buNone/>
            </a:pPr>
            <a:r>
              <a:rPr lang="de-DE" sz="2400" b="1" dirty="0"/>
              <a:t>2. Fortsetzungsfeststellungsinteresse </a:t>
            </a:r>
          </a:p>
          <a:p>
            <a:pPr marL="0" indent="0">
              <a:buNone/>
            </a:pPr>
            <a:r>
              <a:rPr lang="de-DE" sz="2400" dirty="0"/>
              <a:t>(+), Wiederholungsgefahr</a:t>
            </a:r>
          </a:p>
          <a:p>
            <a:pPr marL="0" indent="0">
              <a:buNone/>
            </a:pPr>
            <a:endParaRPr lang="de-DE" sz="2400" dirty="0"/>
          </a:p>
          <a:p>
            <a:pPr marL="0" indent="0">
              <a:buNone/>
            </a:pPr>
            <a:r>
              <a:rPr lang="de-DE" sz="2400" b="1" dirty="0"/>
              <a:t>3. Erfolgsloses Vorverfahren, §§ 68 ff. VwGO</a:t>
            </a:r>
          </a:p>
          <a:p>
            <a:pPr marL="0" indent="0">
              <a:buNone/>
            </a:pPr>
            <a:r>
              <a:rPr lang="de-DE" sz="2400" dirty="0"/>
              <a:t>War nicht durchzuführen, weil nach § 8a I AG VwGO </a:t>
            </a:r>
            <a:r>
              <a:rPr lang="de-DE" sz="2400" dirty="0" err="1"/>
              <a:t>Nds</a:t>
            </a:r>
            <a:r>
              <a:rPr lang="de-DE" sz="2400" dirty="0"/>
              <a:t>. (nach aktueller Rechtslage übrigens § 80 I NJG) entbehrlich!  </a:t>
            </a:r>
          </a:p>
          <a:p>
            <a:pPr marL="0" indent="0">
              <a:buNone/>
            </a:pPr>
            <a:r>
              <a:rPr lang="de-DE" sz="2400" dirty="0"/>
              <a:t>(Wäre auch ohne diese Landesvorschrift entbehrlich, weil Erledigung vor Ablauf der Widerspruchsfrist.) </a:t>
            </a:r>
          </a:p>
          <a:p>
            <a:pPr marL="0" indent="0">
              <a:buNone/>
            </a:pPr>
            <a:endParaRPr lang="de-DE" sz="2400" dirty="0"/>
          </a:p>
          <a:p>
            <a:pPr marL="0" indent="0">
              <a:buNone/>
            </a:pPr>
            <a:endParaRPr lang="de-DE" sz="2200" dirty="0"/>
          </a:p>
          <a:p>
            <a:pPr marL="0" indent="0">
              <a:buNone/>
            </a:pPr>
            <a:endParaRPr lang="de-DE" sz="2200" dirty="0"/>
          </a:p>
          <a:p>
            <a:pPr marL="0" indent="0">
              <a:buNone/>
            </a:pPr>
            <a:endParaRPr lang="de-DE" sz="2200" dirty="0"/>
          </a:p>
          <a:p>
            <a:pPr marL="0" indent="0">
              <a:buNone/>
            </a:pPr>
            <a:endParaRPr lang="de-DE" sz="2200" dirty="0"/>
          </a:p>
          <a:p>
            <a:pPr marL="0" indent="0">
              <a:buNone/>
            </a:pPr>
            <a:endParaRPr lang="de-DE" sz="2000" dirty="0"/>
          </a:p>
          <a:p>
            <a:pPr marL="0" indent="0">
              <a:buNone/>
            </a:pPr>
            <a:endParaRPr lang="de-DE" dirty="0"/>
          </a:p>
        </p:txBody>
      </p:sp>
    </p:spTree>
    <p:extLst>
      <p:ext uri="{BB962C8B-B14F-4D97-AF65-F5344CB8AC3E}">
        <p14:creationId xmlns:p14="http://schemas.microsoft.com/office/powerpoint/2010/main" val="16732986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AAC7DF-9A3A-E875-72C5-2CA9D46D9061}"/>
            </a:ext>
          </a:extLst>
        </p:cNvPr>
        <p:cNvGrpSpPr/>
        <p:nvPr/>
      </p:nvGrpSpPr>
      <p:grpSpPr>
        <a:xfrm>
          <a:off x="0" y="0"/>
          <a:ext cx="0" cy="0"/>
          <a:chOff x="0" y="0"/>
          <a:chExt cx="0" cy="0"/>
        </a:xfrm>
      </p:grpSpPr>
      <p:sp>
        <p:nvSpPr>
          <p:cNvPr id="3" name="Inhaltsplatzhalter 2">
            <a:extLst>
              <a:ext uri="{FF2B5EF4-FFF2-40B4-BE49-F238E27FC236}">
                <a16:creationId xmlns:a16="http://schemas.microsoft.com/office/drawing/2014/main" id="{2D462C9E-A3DC-5948-34D9-03D6BA9F2447}"/>
              </a:ext>
            </a:extLst>
          </p:cNvPr>
          <p:cNvSpPr>
            <a:spLocks noGrp="1"/>
          </p:cNvSpPr>
          <p:nvPr>
            <p:ph idx="1"/>
          </p:nvPr>
        </p:nvSpPr>
        <p:spPr>
          <a:xfrm>
            <a:off x="897467" y="448734"/>
            <a:ext cx="10515600" cy="5431896"/>
          </a:xfrm>
        </p:spPr>
        <p:txBody>
          <a:bodyPr>
            <a:noAutofit/>
          </a:bodyPr>
          <a:lstStyle/>
          <a:p>
            <a:pPr marL="0" indent="0">
              <a:buNone/>
            </a:pPr>
            <a:r>
              <a:rPr lang="de-DE" sz="2400" b="1" dirty="0"/>
              <a:t>4. Klagefrist, § 74 I VwGO?</a:t>
            </a:r>
          </a:p>
          <a:p>
            <a:pPr marL="0" indent="0">
              <a:buNone/>
            </a:pPr>
            <a:r>
              <a:rPr lang="de-DE" sz="2200" dirty="0" err="1"/>
              <a:t>i.R.d</a:t>
            </a:r>
            <a:r>
              <a:rPr lang="de-DE" sz="2200" dirty="0"/>
              <a:t>. FFK umstritten: </a:t>
            </a:r>
          </a:p>
          <a:p>
            <a:pPr>
              <a:buFontTx/>
              <a:buChar char="-"/>
            </a:pPr>
            <a:r>
              <a:rPr lang="de-DE" sz="2200" dirty="0"/>
              <a:t>Im Zeitraum vor Erledigung des VA darf keine Verfristung eingetreten sein, weil dadurch VA in Bestandskraft erwächst (= Telos der Klagefrist), folglich eine Anfechtungsklage (AK) unzulässig wäre. Aus einer unzulässigen AK darf aber durch Erledigung keine zulässige FFK werden. (</a:t>
            </a:r>
            <a:r>
              <a:rPr lang="de-DE" sz="2200" dirty="0" err="1"/>
              <a:t>unstr</a:t>
            </a:r>
            <a:r>
              <a:rPr lang="de-DE" sz="2200" dirty="0"/>
              <a:t>.) </a:t>
            </a:r>
          </a:p>
          <a:p>
            <a:pPr>
              <a:buFontTx/>
              <a:buChar char="-"/>
            </a:pPr>
            <a:r>
              <a:rPr lang="de-DE" sz="2200" dirty="0"/>
              <a:t>Wenn Klagefrist bei Erledigung noch lief: </a:t>
            </a:r>
            <a:br>
              <a:rPr lang="de-DE" sz="2200" dirty="0"/>
            </a:br>
            <a:r>
              <a:rPr lang="de-DE" sz="2200" dirty="0"/>
              <a:t>Streitig, ob auch FFK innerhalb der Frist erhoben werden muss</a:t>
            </a:r>
          </a:p>
          <a:p>
            <a:pPr>
              <a:buFontTx/>
              <a:buChar char="-"/>
            </a:pPr>
            <a:r>
              <a:rPr lang="de-DE" sz="2200" dirty="0" err="1"/>
              <a:t>e.A</a:t>
            </a:r>
            <a:r>
              <a:rPr lang="de-DE" sz="2200" dirty="0"/>
              <a:t>.: (+) weil FFK verlängerte AK sei</a:t>
            </a:r>
          </a:p>
          <a:p>
            <a:pPr>
              <a:buFontTx/>
              <a:buChar char="-"/>
            </a:pPr>
            <a:r>
              <a:rPr lang="de-DE" sz="2200" dirty="0" err="1"/>
              <a:t>a.A</a:t>
            </a:r>
            <a:r>
              <a:rPr lang="de-DE" sz="2200" dirty="0"/>
              <a:t>./</a:t>
            </a:r>
            <a:r>
              <a:rPr lang="de-DE" sz="2200" dirty="0" err="1"/>
              <a:t>h.M</a:t>
            </a:r>
            <a:r>
              <a:rPr lang="de-DE" sz="2200" dirty="0"/>
              <a:t>.: (-), weil FFK keine Gestaltungsklage, sondern Feststellungsklage, d.h. Sonderfall der allg. FK und Telos der Frist mangels Regelungswirkung des erledigten VA nicht mehr greift </a:t>
            </a:r>
          </a:p>
          <a:p>
            <a:pPr>
              <a:buFontTx/>
              <a:buChar char="-"/>
            </a:pPr>
            <a:r>
              <a:rPr lang="de-DE" sz="2200" dirty="0"/>
              <a:t>Kann hier aber </a:t>
            </a:r>
            <a:r>
              <a:rPr lang="de-DE" sz="2200" dirty="0" err="1"/>
              <a:t>i.E.</a:t>
            </a:r>
            <a:r>
              <a:rPr lang="de-DE" sz="2200" dirty="0"/>
              <a:t> offenbleiben, weil jedenfalls mangels Rechtsbehelfsbelehrung Klagefrist gem. § 58 II 1 VwGO 1 Jahr lang, also bei Erhebung der FFK noch nicht verstrichen</a:t>
            </a:r>
          </a:p>
          <a:p>
            <a:pPr>
              <a:buFontTx/>
              <a:buChar char="-"/>
            </a:pPr>
            <a:endParaRPr lang="de-DE" sz="2400" dirty="0"/>
          </a:p>
        </p:txBody>
      </p:sp>
    </p:spTree>
    <p:extLst>
      <p:ext uri="{BB962C8B-B14F-4D97-AF65-F5344CB8AC3E}">
        <p14:creationId xmlns:p14="http://schemas.microsoft.com/office/powerpoint/2010/main" val="998441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C67900-C3D1-50CA-A43C-570A99C3D8B2}"/>
            </a:ext>
          </a:extLst>
        </p:cNvPr>
        <p:cNvGrpSpPr/>
        <p:nvPr/>
      </p:nvGrpSpPr>
      <p:grpSpPr>
        <a:xfrm>
          <a:off x="0" y="0"/>
          <a:ext cx="0" cy="0"/>
          <a:chOff x="0" y="0"/>
          <a:chExt cx="0" cy="0"/>
        </a:xfrm>
      </p:grpSpPr>
      <p:sp>
        <p:nvSpPr>
          <p:cNvPr id="3" name="Inhaltsplatzhalter 2">
            <a:extLst>
              <a:ext uri="{FF2B5EF4-FFF2-40B4-BE49-F238E27FC236}">
                <a16:creationId xmlns:a16="http://schemas.microsoft.com/office/drawing/2014/main" id="{923E3C55-CB6F-61AB-8A31-C9210E1AA4A5}"/>
              </a:ext>
            </a:extLst>
          </p:cNvPr>
          <p:cNvSpPr>
            <a:spLocks noGrp="1"/>
          </p:cNvSpPr>
          <p:nvPr>
            <p:ph idx="1"/>
          </p:nvPr>
        </p:nvSpPr>
        <p:spPr>
          <a:xfrm>
            <a:off x="897467" y="448734"/>
            <a:ext cx="10515600" cy="5431896"/>
          </a:xfrm>
        </p:spPr>
        <p:txBody>
          <a:bodyPr>
            <a:noAutofit/>
          </a:bodyPr>
          <a:lstStyle/>
          <a:p>
            <a:pPr marL="0" indent="0">
              <a:buNone/>
            </a:pPr>
            <a:r>
              <a:rPr lang="de-DE" sz="2400" b="1" dirty="0"/>
              <a:t>5. Richtiger Beklagter</a:t>
            </a:r>
          </a:p>
          <a:p>
            <a:pPr marL="0" indent="0">
              <a:buNone/>
            </a:pPr>
            <a:r>
              <a:rPr lang="de-DE" sz="2400" dirty="0"/>
              <a:t>§ 78 I Nr. 1 VwGO gilt direkt nur für Anfechtungs- und Verpfl.-Klagen </a:t>
            </a:r>
          </a:p>
          <a:p>
            <a:pPr marL="0" indent="0">
              <a:buNone/>
            </a:pPr>
            <a:r>
              <a:rPr lang="de-DE" sz="2400" dirty="0"/>
              <a:t>Analoge Anwendung? (+), weil planwidrige Regelungslücke und vgl. Interessenlage, da ebenfalls Rechtsschutz gegen VA </a:t>
            </a:r>
          </a:p>
          <a:p>
            <a:pPr marL="0" indent="0">
              <a:buNone/>
            </a:pPr>
            <a:endParaRPr lang="de-DE" sz="2400" dirty="0"/>
          </a:p>
          <a:p>
            <a:pPr marL="0" indent="0">
              <a:buNone/>
            </a:pPr>
            <a:r>
              <a:rPr lang="de-DE" sz="2400" dirty="0"/>
              <a:t>Erg.: analog § 74 I Nr. 1 VwGO Land Niedersachsen als Rechtsträger der B richtiger Beklagter(sog. Rechtsträgerprinzip)</a:t>
            </a:r>
            <a:endParaRPr lang="de-DE" sz="2200" dirty="0"/>
          </a:p>
          <a:p>
            <a:pPr>
              <a:buFontTx/>
              <a:buChar char="-"/>
            </a:pPr>
            <a:endParaRPr lang="de-DE" sz="2400" dirty="0"/>
          </a:p>
          <a:p>
            <a:pPr marL="0" indent="0">
              <a:buNone/>
            </a:pPr>
            <a:r>
              <a:rPr lang="de-DE" sz="2400" u="sng" dirty="0"/>
              <a:t>Hinweis:</a:t>
            </a:r>
            <a:r>
              <a:rPr lang="de-DE" sz="2400" dirty="0"/>
              <a:t>	</a:t>
            </a:r>
          </a:p>
          <a:p>
            <a:pPr marL="0" indent="0">
              <a:buNone/>
            </a:pPr>
            <a:r>
              <a:rPr lang="de-DE" sz="2400" dirty="0"/>
              <a:t>In </a:t>
            </a:r>
            <a:r>
              <a:rPr lang="de-DE" sz="2400" dirty="0" err="1"/>
              <a:t>Nds</a:t>
            </a:r>
            <a:r>
              <a:rPr lang="de-DE" sz="2400" dirty="0"/>
              <a:t>. gilt (heute) gem. § 78 I Nr. 2 VwGO </a:t>
            </a:r>
            <a:r>
              <a:rPr lang="de-DE" sz="2400" dirty="0" err="1"/>
              <a:t>i.V.m</a:t>
            </a:r>
            <a:r>
              <a:rPr lang="de-DE" sz="2400" dirty="0"/>
              <a:t>. § 79 II NJG das sog. Behördenprinzip, d.h. Landesbehörde selbst ist zu beklagen. Da diese Vorschrift aber im SV nicht abgedruckt war, gilt für die Lösung das oben Gesagte. </a:t>
            </a:r>
          </a:p>
          <a:p>
            <a:pPr marL="0" indent="0">
              <a:buNone/>
            </a:pPr>
            <a:endParaRPr lang="de-DE" sz="2400" dirty="0"/>
          </a:p>
        </p:txBody>
      </p:sp>
    </p:spTree>
    <p:extLst>
      <p:ext uri="{BB962C8B-B14F-4D97-AF65-F5344CB8AC3E}">
        <p14:creationId xmlns:p14="http://schemas.microsoft.com/office/powerpoint/2010/main" val="24089690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B11459B3293CD7478F3D185F0C611878" ma:contentTypeVersion="6" ma:contentTypeDescription="Ein neues Dokument erstellen." ma:contentTypeScope="" ma:versionID="0abc509fd8a495c2a1a4945612bbc764">
  <xsd:schema xmlns:xsd="http://www.w3.org/2001/XMLSchema" xmlns:xs="http://www.w3.org/2001/XMLSchema" xmlns:p="http://schemas.microsoft.com/office/2006/metadata/properties" xmlns:ns3="4ba8095d-f5fb-4b21-a5e1-407df274cd0a" targetNamespace="http://schemas.microsoft.com/office/2006/metadata/properties" ma:root="true" ma:fieldsID="d7f6cd3e7b9ef59fdcdd548aa741ec5e" ns3:_="">
    <xsd:import namespace="4ba8095d-f5fb-4b21-a5e1-407df274cd0a"/>
    <xsd:element name="properties">
      <xsd:complexType>
        <xsd:sequence>
          <xsd:element name="documentManagement">
            <xsd:complexType>
              <xsd:all>
                <xsd:element ref="ns3:MediaServiceDateTaken" minOccurs="0"/>
                <xsd:element ref="ns3:MediaServiceMetadata" minOccurs="0"/>
                <xsd:element ref="ns3:MediaServiceFastMetadata" minOccurs="0"/>
                <xsd:element ref="ns3:MediaServiceSearchProperties" minOccurs="0"/>
                <xsd:element ref="ns3:MediaServiceObjectDetectorVersions" minOccurs="0"/>
                <xsd:element ref="ns3: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ba8095d-f5fb-4b21-a5e1-407df274cd0a" elementFormDefault="qualified">
    <xsd:import namespace="http://schemas.microsoft.com/office/2006/documentManagement/types"/>
    <xsd:import namespace="http://schemas.microsoft.com/office/infopath/2007/PartnerControls"/>
    <xsd:element name="MediaServiceDateTaken" ma:index="8" nillable="true" ma:displayName="MediaServiceDateTaken" ma:hidden="true" ma:indexed="true" ma:internalName="MediaServiceDateTaken" ma:readOnly="true">
      <xsd:simpleType>
        <xsd:restriction base="dms:Text"/>
      </xsd:simple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_activity" ma:index="13" nillable="true" ma:displayName="_activity" ma:hidden="true" ma:internalName="_activity">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4ba8095d-f5fb-4b21-a5e1-407df274cd0a" xsi:nil="true"/>
  </documentManagement>
</p:properties>
</file>

<file path=customXml/itemProps1.xml><?xml version="1.0" encoding="utf-8"?>
<ds:datastoreItem xmlns:ds="http://schemas.openxmlformats.org/officeDocument/2006/customXml" ds:itemID="{C869B945-8304-448D-B28A-90EA4BD0655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ba8095d-f5fb-4b21-a5e1-407df274cd0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5E65C6A-FC6B-4230-BD78-1354BED07179}">
  <ds:schemaRefs>
    <ds:schemaRef ds:uri="http://schemas.microsoft.com/sharepoint/v3/contenttype/forms"/>
  </ds:schemaRefs>
</ds:datastoreItem>
</file>

<file path=customXml/itemProps3.xml><?xml version="1.0" encoding="utf-8"?>
<ds:datastoreItem xmlns:ds="http://schemas.openxmlformats.org/officeDocument/2006/customXml" ds:itemID="{9C290BD4-BB09-455A-B276-AD902B860FF2}">
  <ds:schemaRefs>
    <ds:schemaRef ds:uri="http://www.w3.org/XML/1998/namespace"/>
    <ds:schemaRef ds:uri="http://purl.org/dc/terms/"/>
    <ds:schemaRef ds:uri="http://purl.org/dc/elements/1.1/"/>
    <ds:schemaRef ds:uri="4ba8095d-f5fb-4b21-a5e1-407df274cd0a"/>
    <ds:schemaRef ds:uri="http://schemas.openxmlformats.org/package/2006/metadata/core-properties"/>
    <ds:schemaRef ds:uri="http://schemas.microsoft.com/office/2006/documentManagement/types"/>
    <ds:schemaRef ds:uri="http://schemas.microsoft.com/office/infopath/2007/PartnerControls"/>
    <ds:schemaRef ds:uri="http://schemas.microsoft.com/office/2006/metadata/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0</TotalTime>
  <Words>2218</Words>
  <Application>Microsoft Office PowerPoint</Application>
  <PresentationFormat>Breitbild</PresentationFormat>
  <Paragraphs>137</Paragraphs>
  <Slides>18</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18</vt:i4>
      </vt:variant>
    </vt:vector>
  </HeadingPairs>
  <TitlesOfParts>
    <vt:vector size="22" baseType="lpstr">
      <vt:lpstr>Aptos</vt:lpstr>
      <vt:lpstr>Aptos Display</vt:lpstr>
      <vt:lpstr>Arial</vt:lpstr>
      <vt:lpstr>Office</vt:lpstr>
      <vt:lpstr>Klausurbesprechung Öffentliches Recht 16.01.2025</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Annika Ratschow</dc:creator>
  <cp:lastModifiedBy>Annika Ratschow</cp:lastModifiedBy>
  <cp:revision>2</cp:revision>
  <dcterms:created xsi:type="dcterms:W3CDTF">2025-01-16T09:51:24Z</dcterms:created>
  <dcterms:modified xsi:type="dcterms:W3CDTF">2025-01-16T12:13:32Z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0x010100B11459B3293CD7478F3D185F0C611878</vt:lpwstr>
  </property>
</Properties>
</file>