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600" r:id="rId3"/>
    <p:sldId id="562" r:id="rId4"/>
    <p:sldId id="434" r:id="rId5"/>
    <p:sldId id="605" r:id="rId6"/>
    <p:sldId id="607" r:id="rId7"/>
    <p:sldId id="608" r:id="rId8"/>
    <p:sldId id="609" r:id="rId9"/>
    <p:sldId id="610" r:id="rId10"/>
    <p:sldId id="611" r:id="rId11"/>
    <p:sldId id="612" r:id="rId12"/>
    <p:sldId id="613" r:id="rId13"/>
    <p:sldId id="614" r:id="rId14"/>
    <p:sldId id="615" r:id="rId15"/>
    <p:sldId id="616" r:id="rId16"/>
    <p:sldId id="617" r:id="rId17"/>
    <p:sldId id="618" r:id="rId18"/>
    <p:sldId id="619" r:id="rId19"/>
    <p:sldId id="620" r:id="rId20"/>
    <p:sldId id="621" r:id="rId21"/>
    <p:sldId id="606" r:id="rId22"/>
    <p:sldId id="276" r:id="rId23"/>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F775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8" autoAdjust="0"/>
    <p:restoredTop sz="99568" autoAdjust="0"/>
  </p:normalViewPr>
  <p:slideViewPr>
    <p:cSldViewPr>
      <p:cViewPr varScale="1">
        <p:scale>
          <a:sx n="114" d="100"/>
          <a:sy n="114" d="100"/>
        </p:scale>
        <p:origin x="2048" y="168"/>
      </p:cViewPr>
      <p:guideLst>
        <p:guide orient="horz" pos="2160"/>
        <p:guide pos="2880"/>
      </p:guideLst>
    </p:cSldViewPr>
  </p:slideViewPr>
  <p:outlineViewPr>
    <p:cViewPr>
      <p:scale>
        <a:sx n="33" d="100"/>
        <a:sy n="33" d="100"/>
      </p:scale>
      <p:origin x="90" y="7824"/>
    </p:cViewPr>
  </p:outlineViewPr>
  <p:notesTextViewPr>
    <p:cViewPr>
      <p:scale>
        <a:sx n="1" d="1"/>
        <a:sy n="1" d="1"/>
      </p:scale>
      <p:origin x="0" y="0"/>
    </p:cViewPr>
  </p:notesTextViewPr>
  <p:notesViewPr>
    <p:cSldViewPr>
      <p:cViewPr varScale="1">
        <p:scale>
          <a:sx n="54" d="100"/>
          <a:sy n="54" d="100"/>
        </p:scale>
        <p:origin x="-1374" y="-96"/>
      </p:cViewPr>
      <p:guideLst>
        <p:guide orient="horz" pos="3223"/>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9514C6A-EB18-46A0-A612-B77105F60B9D}" type="datetimeFigureOut">
              <a:rPr lang="de-DE" smtClean="0"/>
              <a:t>22.03.23</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DA97353-07D3-4549-9212-8D4A78C44740}" type="slidenum">
              <a:rPr lang="de-DE" smtClean="0"/>
              <a:t>‹Nr.›</a:t>
            </a:fld>
            <a:endParaRPr lang="de-DE"/>
          </a:p>
        </p:txBody>
      </p:sp>
    </p:spTree>
    <p:extLst>
      <p:ext uri="{BB962C8B-B14F-4D97-AF65-F5344CB8AC3E}">
        <p14:creationId xmlns:p14="http://schemas.microsoft.com/office/powerpoint/2010/main" val="1568871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2458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9571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50825" y="946150"/>
            <a:ext cx="8642350" cy="428625"/>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250825" y="1619250"/>
            <a:ext cx="8642350" cy="4862513"/>
          </a:xfrm>
          <a:prstGeom prst="rect">
            <a:avLst/>
          </a:prstGeo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de-DE" dirty="0"/>
          </a:p>
        </p:txBody>
      </p:sp>
    </p:spTree>
    <p:extLst>
      <p:ext uri="{BB962C8B-B14F-4D97-AF65-F5344CB8AC3E}">
        <p14:creationId xmlns:p14="http://schemas.microsoft.com/office/powerpoint/2010/main" val="174561900"/>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C:\Users\Henning\Desktop\Unbenannt-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6216" y="116632"/>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28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1pPr>
      <a:lvl2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2pPr>
      <a:lvl3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3pPr>
      <a:lvl4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4pPr>
      <a:lvl5pPr marL="0" indent="0" algn="l" defTabSz="914400" rtl="0" eaLnBrk="1" latinLnBrk="0" hangingPunct="1">
        <a:spcBef>
          <a:spcPts val="0"/>
        </a:spcBef>
        <a:buFont typeface="Arial" pitchFamily="34" charset="0"/>
        <a:buChar char="»"/>
        <a:tabLst>
          <a:tab pos="355600" algn="l"/>
          <a:tab pos="723900" algn="l"/>
          <a:tab pos="1079500" algn="l"/>
          <a:tab pos="1435100" algn="l"/>
          <a:tab pos="1879600" algn="l"/>
          <a:tab pos="2336800" algn="l"/>
          <a:tab pos="2870200" algn="l"/>
          <a:tab pos="3403600" algn="l"/>
          <a:tab pos="3860800" algn="l"/>
          <a:tab pos="4305300" algn="l"/>
          <a:tab pos="4749800" algn="l"/>
        </a:tabLst>
        <a:defRPr sz="22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284984"/>
            <a:ext cx="3995936" cy="1077218"/>
          </a:xfrm>
          <a:prstGeom prst="rect">
            <a:avLst/>
          </a:prstGeom>
          <a:noFill/>
        </p:spPr>
        <p:txBody>
          <a:bodyPr wrap="square" rtlCol="0">
            <a:spAutoFit/>
          </a:bodyPr>
          <a:lstStyle/>
          <a:p>
            <a:r>
              <a:rPr lang="de-DE" sz="3200" dirty="0">
                <a:solidFill>
                  <a:schemeClr val="bg1"/>
                </a:solidFill>
                <a:latin typeface="Frutiger LT 57 Cn" pitchFamily="34" charset="0"/>
              </a:rPr>
              <a:t>Arbeitsrecht</a:t>
            </a:r>
          </a:p>
          <a:p>
            <a:r>
              <a:rPr lang="de-DE" sz="3200" dirty="0">
                <a:solidFill>
                  <a:schemeClr val="bg1"/>
                </a:solidFill>
                <a:latin typeface="Frutiger LT 57 Cn" pitchFamily="34" charset="0"/>
              </a:rPr>
              <a:t>2. Woche</a:t>
            </a:r>
          </a:p>
        </p:txBody>
      </p:sp>
    </p:spTree>
    <p:extLst>
      <p:ext uri="{BB962C8B-B14F-4D97-AF65-F5344CB8AC3E}">
        <p14:creationId xmlns:p14="http://schemas.microsoft.com/office/powerpoint/2010/main" val="5692671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a:buNone/>
            </a:pPr>
            <a:r>
              <a:rPr lang="de-DE" sz="2600" b="1" dirty="0">
                <a:solidFill>
                  <a:schemeClr val="tx1"/>
                </a:solidFill>
                <a:sym typeface="Wingdings" panose="05000000000000000000" pitchFamily="2" charset="2"/>
              </a:rPr>
              <a:t>	Doch kein wichtiger Grund, § 626 II 1?</a:t>
            </a:r>
          </a:p>
          <a:p>
            <a:pPr>
              <a:buNone/>
            </a:pPr>
            <a:r>
              <a:rPr lang="de-DE" sz="2600" dirty="0">
                <a:solidFill>
                  <a:schemeClr val="tx1"/>
                </a:solidFill>
                <a:sym typeface="Wingdings" panose="05000000000000000000" pitchFamily="2" charset="2"/>
              </a:rPr>
              <a:t>	Wird die Frist versäumt, so ist der Grund nicht mehr als 			wichtig anzusehen</a:t>
            </a:r>
          </a:p>
          <a:p>
            <a:pPr>
              <a:buNone/>
            </a:pPr>
            <a:r>
              <a:rPr lang="de-DE" sz="2600" dirty="0">
                <a:solidFill>
                  <a:schemeClr val="tx1"/>
                </a:solidFill>
                <a:sym typeface="Wingdings" panose="05000000000000000000" pitchFamily="2" charset="2"/>
              </a:rPr>
              <a:t>	Vorliegend hatte B ab dem 1.6. Kenntnis vom Grund (</a:t>
            </a:r>
            <a:r>
              <a:rPr lang="de-DE" sz="2600" dirty="0" err="1">
                <a:solidFill>
                  <a:schemeClr val="tx1"/>
                </a:solidFill>
                <a:sym typeface="Wingdings" panose="05000000000000000000" pitchFamily="2" charset="2"/>
              </a:rPr>
              <a:t>aA</a:t>
            </a:r>
            <a:r>
              <a:rPr lang="de-DE" sz="2600" dirty="0">
                <a:solidFill>
                  <a:schemeClr val="tx1"/>
                </a:solidFill>
                <a:sym typeface="Wingdings" panose="05000000000000000000" pitchFamily="2" charset="2"/>
              </a:rPr>
              <a:t>.: 		Selbstbeurlaubung ist „Dauerdelikt“). Die Kündigung ist 			aber erst am 4.7. zugegangen</a:t>
            </a:r>
          </a:p>
          <a:p>
            <a:pPr>
              <a:buNone/>
            </a:pPr>
            <a:r>
              <a:rPr lang="de-DE" sz="2600" dirty="0">
                <a:solidFill>
                  <a:schemeClr val="tx1"/>
                </a:solidFill>
                <a:sym typeface="Wingdings" panose="05000000000000000000" pitchFamily="2" charset="2"/>
              </a:rPr>
              <a:t>	Somit entfällt der wichtige Grund</a:t>
            </a:r>
          </a:p>
          <a:p>
            <a:pPr>
              <a:buNone/>
            </a:pPr>
            <a:r>
              <a:rPr lang="de-DE" sz="2600" dirty="0">
                <a:solidFill>
                  <a:schemeClr val="tx1"/>
                </a:solidFill>
                <a:sym typeface="Wingdings" panose="05000000000000000000" pitchFamily="2" charset="2"/>
              </a:rPr>
              <a:t>Kein außerordentlicher Kündigungsgrund</a:t>
            </a:r>
          </a:p>
          <a:p>
            <a:pPr>
              <a:buNone/>
            </a:pPr>
            <a:r>
              <a:rPr lang="de-DE" sz="2600" b="1" dirty="0">
                <a:solidFill>
                  <a:schemeClr val="tx1"/>
                </a:solidFill>
                <a:sym typeface="Wingdings" panose="05000000000000000000" pitchFamily="2" charset="2"/>
              </a:rPr>
              <a:t>b) Ordentliche Kündigung</a:t>
            </a:r>
          </a:p>
          <a:p>
            <a:pPr>
              <a:buNone/>
            </a:pPr>
            <a:r>
              <a:rPr lang="de-DE" sz="2600" dirty="0">
                <a:solidFill>
                  <a:schemeClr val="tx1"/>
                </a:solidFill>
                <a:sym typeface="Wingdings" panose="05000000000000000000" pitchFamily="2" charset="2"/>
              </a:rPr>
              <a:t>	Wurde hilfsweise erklärt</a:t>
            </a:r>
          </a:p>
          <a:p>
            <a:pPr>
              <a:buNone/>
            </a:pPr>
            <a:r>
              <a:rPr lang="de-DE" sz="2600" dirty="0">
                <a:solidFill>
                  <a:schemeClr val="tx1"/>
                </a:solidFill>
                <a:sym typeface="Wingdings" panose="05000000000000000000" pitchFamily="2" charset="2"/>
              </a:rPr>
              <a:t>	aa) Grund erforderlich?</a:t>
            </a:r>
          </a:p>
          <a:p>
            <a:pPr>
              <a:buNone/>
            </a:pPr>
            <a:r>
              <a:rPr lang="de-DE" sz="2600" dirty="0">
                <a:solidFill>
                  <a:schemeClr val="tx1"/>
                </a:solidFill>
                <a:sym typeface="Wingdings" panose="05000000000000000000" pitchFamily="2" charset="2"/>
              </a:rPr>
              <a:t>		(+), wenn der Anwendungsbereich des § 1 I KSchG greift</a:t>
            </a:r>
          </a:p>
          <a:p>
            <a:pPr>
              <a:buNone/>
            </a:pPr>
            <a:r>
              <a:rPr lang="de-DE" sz="2600" dirty="0">
                <a:solidFill>
                  <a:schemeClr val="tx1"/>
                </a:solidFill>
                <a:sym typeface="Wingdings" panose="05000000000000000000" pitchFamily="2" charset="2"/>
              </a:rPr>
              <a:t>		(+), § 23 I 3, 4 KSchG, mehr als 10 AN</a:t>
            </a:r>
          </a:p>
        </p:txBody>
      </p:sp>
    </p:spTree>
    <p:extLst>
      <p:ext uri="{BB962C8B-B14F-4D97-AF65-F5344CB8AC3E}">
        <p14:creationId xmlns:p14="http://schemas.microsoft.com/office/powerpoint/2010/main" val="386011226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a:buNone/>
            </a:pPr>
            <a:r>
              <a:rPr lang="de-DE" sz="2600" dirty="0">
                <a:solidFill>
                  <a:schemeClr val="tx1"/>
                </a:solidFill>
                <a:sym typeface="Wingdings" panose="05000000000000000000" pitchFamily="2" charset="2"/>
              </a:rPr>
              <a:t>	</a:t>
            </a:r>
            <a:r>
              <a:rPr lang="de-DE" sz="2600" dirty="0" err="1">
                <a:solidFill>
                  <a:schemeClr val="tx1"/>
                </a:solidFill>
                <a:sym typeface="Wingdings" panose="05000000000000000000" pitchFamily="2" charset="2"/>
              </a:rPr>
              <a:t>bb</a:t>
            </a:r>
            <a:r>
              <a:rPr lang="de-DE" sz="2600" dirty="0">
                <a:solidFill>
                  <a:schemeClr val="tx1"/>
                </a:solidFill>
                <a:sym typeface="Wingdings" panose="05000000000000000000" pitchFamily="2" charset="2"/>
              </a:rPr>
              <a:t>) Grund vorhanden?</a:t>
            </a:r>
          </a:p>
          <a:p>
            <a:pPr>
              <a:buNone/>
            </a:pPr>
            <a:r>
              <a:rPr lang="de-DE" sz="2600" dirty="0">
                <a:solidFill>
                  <a:schemeClr val="tx1"/>
                </a:solidFill>
                <a:sym typeface="Wingdings" panose="05000000000000000000" pitchFamily="2" charset="2"/>
              </a:rPr>
              <a:t>		(+), wenn die Kündigung sozial gerechtfertigt ist, § 1 I 			KSchG</a:t>
            </a:r>
          </a:p>
          <a:p>
            <a:pPr>
              <a:buNone/>
            </a:pPr>
            <a:r>
              <a:rPr lang="de-DE" sz="2600" dirty="0">
                <a:solidFill>
                  <a:schemeClr val="tx1"/>
                </a:solidFill>
                <a:sym typeface="Wingdings" panose="05000000000000000000" pitchFamily="2" charset="2"/>
              </a:rPr>
              <a:t>		Hier: verhaltensbedingte Kündigung</a:t>
            </a:r>
          </a:p>
          <a:p>
            <a:pPr>
              <a:buNone/>
            </a:pPr>
            <a:r>
              <a:rPr lang="de-DE" sz="2600" dirty="0">
                <a:solidFill>
                  <a:schemeClr val="tx1"/>
                </a:solidFill>
                <a:sym typeface="Wingdings" panose="05000000000000000000" pitchFamily="2" charset="2"/>
              </a:rPr>
              <a:t>		</a:t>
            </a:r>
            <a:r>
              <a:rPr lang="de-DE" sz="2600" dirty="0" err="1">
                <a:solidFill>
                  <a:schemeClr val="tx1"/>
                </a:solidFill>
                <a:sym typeface="Wingdings" panose="05000000000000000000" pitchFamily="2" charset="2"/>
              </a:rPr>
              <a:t>hM</a:t>
            </a:r>
            <a:r>
              <a:rPr lang="de-DE" sz="2600" dirty="0">
                <a:solidFill>
                  <a:schemeClr val="tx1"/>
                </a:solidFill>
                <a:sym typeface="Wingdings" panose="05000000000000000000" pitchFamily="2" charset="2"/>
              </a:rPr>
              <a:t>.: Auch nach Ablauf der Frist des § 626 II rechtfertigt 					dies noch eine ordentliche Kündigung</a:t>
            </a:r>
          </a:p>
          <a:p>
            <a:pPr>
              <a:buNone/>
            </a:pPr>
            <a:r>
              <a:rPr lang="de-DE" sz="2600" dirty="0">
                <a:solidFill>
                  <a:schemeClr val="tx1"/>
                </a:solidFill>
                <a:sym typeface="Wingdings" panose="05000000000000000000" pitchFamily="2" charset="2"/>
              </a:rPr>
              <a:t>		Kündigungsgrund lag vor</a:t>
            </a:r>
          </a:p>
          <a:p>
            <a:pPr>
              <a:buNone/>
            </a:pPr>
            <a:r>
              <a:rPr lang="de-DE" sz="2600" dirty="0">
                <a:solidFill>
                  <a:schemeClr val="tx1"/>
                </a:solidFill>
                <a:sym typeface="Wingdings" panose="05000000000000000000" pitchFamily="2" charset="2"/>
              </a:rPr>
              <a:t>3. Kein Ausschluss der Kündigung</a:t>
            </a:r>
          </a:p>
          <a:p>
            <a:pPr>
              <a:buNone/>
            </a:pPr>
            <a:r>
              <a:rPr lang="de-DE" sz="2600" dirty="0">
                <a:solidFill>
                  <a:schemeClr val="tx1"/>
                </a:solidFill>
                <a:sym typeface="Wingdings" panose="05000000000000000000" pitchFamily="2" charset="2"/>
              </a:rPr>
              <a:t>	§ 17 I MuSchG?</a:t>
            </a:r>
          </a:p>
          <a:p>
            <a:pPr>
              <a:buNone/>
            </a:pPr>
            <a:r>
              <a:rPr lang="de-DE" sz="2600" dirty="0">
                <a:solidFill>
                  <a:schemeClr val="tx1"/>
                </a:solidFill>
                <a:sym typeface="Wingdings" panose="05000000000000000000" pitchFamily="2" charset="2"/>
              </a:rPr>
              <a:t>	Zunächst (-), da der AG keine Kenntnis von der 	Schwangerschaft hatte</a:t>
            </a:r>
          </a:p>
          <a:p>
            <a:pPr>
              <a:buNone/>
            </a:pPr>
            <a:r>
              <a:rPr lang="de-DE" sz="2600" dirty="0">
                <a:solidFill>
                  <a:schemeClr val="tx1"/>
                </a:solidFill>
                <a:sym typeface="Wingdings" panose="05000000000000000000" pitchFamily="2" charset="2"/>
              </a:rPr>
              <a:t>	Aber nach § 17 I 2 MuSchG (+), da Mitteilung der K 	unverzüglich nach Kenntnis erfolgt ist</a:t>
            </a:r>
          </a:p>
        </p:txBody>
      </p:sp>
    </p:spTree>
    <p:extLst>
      <p:ext uri="{BB962C8B-B14F-4D97-AF65-F5344CB8AC3E}">
        <p14:creationId xmlns:p14="http://schemas.microsoft.com/office/powerpoint/2010/main" val="8435571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a:buNone/>
            </a:pPr>
            <a:r>
              <a:rPr lang="de-DE" sz="2600" dirty="0">
                <a:solidFill>
                  <a:schemeClr val="tx1"/>
                </a:solidFill>
                <a:sym typeface="Wingdings" panose="05000000000000000000" pitchFamily="2" charset="2"/>
              </a:rPr>
              <a:t>	Kündigung damit unwirksam</a:t>
            </a:r>
          </a:p>
          <a:p>
            <a:pPr>
              <a:buNone/>
            </a:pPr>
            <a:r>
              <a:rPr lang="de-DE" sz="2600" dirty="0">
                <a:solidFill>
                  <a:schemeClr val="tx1"/>
                </a:solidFill>
                <a:sym typeface="Wingdings" panose="05000000000000000000" pitchFamily="2" charset="2"/>
              </a:rPr>
              <a:t>III. Ergebnis</a:t>
            </a:r>
          </a:p>
          <a:p>
            <a:pPr>
              <a:buNone/>
            </a:pPr>
            <a:r>
              <a:rPr lang="de-DE" sz="2600" dirty="0">
                <a:solidFill>
                  <a:schemeClr val="tx1"/>
                </a:solidFill>
                <a:sym typeface="Wingdings" panose="05000000000000000000" pitchFamily="2" charset="2"/>
              </a:rPr>
              <a:t>	Die Kündigungsschutzklage der K gegen B ist begründet. Das 	</a:t>
            </a:r>
            <a:r>
              <a:rPr lang="de-DE" sz="2600" dirty="0" err="1">
                <a:solidFill>
                  <a:schemeClr val="tx1"/>
                </a:solidFill>
                <a:sym typeface="Wingdings" panose="05000000000000000000" pitchFamily="2" charset="2"/>
              </a:rPr>
              <a:t>ArbG</a:t>
            </a:r>
            <a:r>
              <a:rPr lang="de-DE" sz="2600" dirty="0">
                <a:solidFill>
                  <a:schemeClr val="tx1"/>
                </a:solidFill>
                <a:sym typeface="Wingdings" panose="05000000000000000000" pitchFamily="2" charset="2"/>
              </a:rPr>
              <a:t> wird feststellen, dass das Arbeitsverhältnis nicht durch 	die Kündigung beendet worden ist.</a:t>
            </a:r>
          </a:p>
          <a:p>
            <a:pPr>
              <a:buNone/>
            </a:pPr>
            <a:endParaRPr lang="de-DE" sz="2600" dirty="0">
              <a:solidFill>
                <a:schemeClr val="tx1"/>
              </a:solidFill>
              <a:sym typeface="Wingdings" panose="05000000000000000000" pitchFamily="2" charset="2"/>
            </a:endParaRPr>
          </a:p>
        </p:txBody>
      </p:sp>
    </p:spTree>
    <p:extLst>
      <p:ext uri="{BB962C8B-B14F-4D97-AF65-F5344CB8AC3E}">
        <p14:creationId xmlns:p14="http://schemas.microsoft.com/office/powerpoint/2010/main" val="13153573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a:buNone/>
            </a:pPr>
            <a:r>
              <a:rPr lang="de-DE" sz="2600" b="1" dirty="0">
                <a:solidFill>
                  <a:schemeClr val="tx1"/>
                </a:solidFill>
                <a:sym typeface="Wingdings" panose="05000000000000000000" pitchFamily="2" charset="2"/>
              </a:rPr>
              <a:t>Aufgabe 2: </a:t>
            </a:r>
          </a:p>
          <a:p>
            <a:pPr>
              <a:buNone/>
            </a:pPr>
            <a:r>
              <a:rPr lang="de-DE" sz="2600" b="1" dirty="0">
                <a:solidFill>
                  <a:schemeClr val="tx1"/>
                </a:solidFill>
                <a:sym typeface="Wingdings" panose="05000000000000000000" pitchFamily="2" charset="2"/>
              </a:rPr>
              <a:t>Teil 1: Zeitraum 01.06.-30.06.19</a:t>
            </a:r>
            <a:endParaRPr lang="de-DE" sz="2600" dirty="0">
              <a:solidFill>
                <a:schemeClr val="tx1"/>
              </a:solidFill>
              <a:sym typeface="Wingdings" panose="05000000000000000000" pitchFamily="2" charset="2"/>
            </a:endParaRPr>
          </a:p>
          <a:p>
            <a:pPr>
              <a:buNone/>
            </a:pPr>
            <a:r>
              <a:rPr lang="de-DE" sz="2600" b="1" dirty="0">
                <a:solidFill>
                  <a:schemeClr val="tx1"/>
                </a:solidFill>
                <a:sym typeface="Wingdings" panose="05000000000000000000" pitchFamily="2" charset="2"/>
              </a:rPr>
              <a:t>A. § 611a II (ggf. iVm. § 1 BUrlG)</a:t>
            </a:r>
          </a:p>
          <a:p>
            <a:pPr lvl="1">
              <a:buNone/>
            </a:pPr>
            <a:r>
              <a:rPr lang="de-DE" sz="2600" dirty="0">
                <a:solidFill>
                  <a:schemeClr val="tx1"/>
                </a:solidFill>
                <a:sym typeface="Wingdings" panose="05000000000000000000" pitchFamily="2" charset="2"/>
              </a:rPr>
              <a:t>	(-), keine Arbeitsleistung der K, § 614; Kein vom AG 	gewährter Urlaub; Kein Annahmeverzug für § 615 S. 1, da K 	die Leistung auch bei Arbeitszuweisung nicht aus Kenia 	möglich gewesen wäre</a:t>
            </a:r>
          </a:p>
          <a:p>
            <a:pPr lvl="1">
              <a:buNone/>
            </a:pPr>
            <a:r>
              <a:rPr lang="de-DE" sz="2600" b="1" dirty="0">
                <a:solidFill>
                  <a:schemeClr val="tx1"/>
                </a:solidFill>
                <a:sym typeface="Wingdings" panose="05000000000000000000" pitchFamily="2" charset="2"/>
              </a:rPr>
              <a:t>B. Ergebnis </a:t>
            </a:r>
          </a:p>
          <a:p>
            <a:pPr lvl="1">
              <a:buNone/>
            </a:pPr>
            <a:r>
              <a:rPr lang="de-DE" sz="2600" dirty="0">
                <a:solidFill>
                  <a:schemeClr val="tx1"/>
                </a:solidFill>
                <a:sym typeface="Wingdings" panose="05000000000000000000" pitchFamily="2" charset="2"/>
              </a:rPr>
              <a:t>	Kein Anspruch für die Zeit 01.06.-30.06.19</a:t>
            </a:r>
          </a:p>
          <a:p>
            <a:pPr lvl="1">
              <a:buNone/>
            </a:pPr>
            <a:endParaRPr lang="de-DE" sz="2600" dirty="0">
              <a:solidFill>
                <a:schemeClr val="tx1"/>
              </a:solidFill>
              <a:sym typeface="Wingdings" panose="05000000000000000000" pitchFamily="2" charset="2"/>
            </a:endParaRPr>
          </a:p>
          <a:p>
            <a:pPr lvl="1">
              <a:buNone/>
            </a:pPr>
            <a:r>
              <a:rPr lang="de-DE" sz="2600" b="1" dirty="0">
                <a:solidFill>
                  <a:schemeClr val="tx1"/>
                </a:solidFill>
                <a:sym typeface="Wingdings" panose="05000000000000000000" pitchFamily="2" charset="2"/>
              </a:rPr>
              <a:t>Teil 2: Zeitraum 01.07-15.07.19</a:t>
            </a:r>
          </a:p>
          <a:p>
            <a:pPr lvl="1">
              <a:buNone/>
            </a:pPr>
            <a:r>
              <a:rPr lang="de-DE" sz="2600" b="1" dirty="0">
                <a:solidFill>
                  <a:schemeClr val="tx1"/>
                </a:solidFill>
                <a:sym typeface="Wingdings" panose="05000000000000000000" pitchFamily="2" charset="2"/>
              </a:rPr>
              <a:t>A. § 611a II</a:t>
            </a:r>
          </a:p>
          <a:p>
            <a:pPr lvl="1">
              <a:buNone/>
            </a:pPr>
            <a:r>
              <a:rPr lang="de-DE" sz="2600" dirty="0">
                <a:solidFill>
                  <a:schemeClr val="tx1"/>
                </a:solidFill>
                <a:sym typeface="Wingdings" panose="05000000000000000000" pitchFamily="2" charset="2"/>
              </a:rPr>
              <a:t>	</a:t>
            </a:r>
          </a:p>
        </p:txBody>
      </p:sp>
    </p:spTree>
    <p:extLst>
      <p:ext uri="{BB962C8B-B14F-4D97-AF65-F5344CB8AC3E}">
        <p14:creationId xmlns:p14="http://schemas.microsoft.com/office/powerpoint/2010/main" val="37001725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lvl="1">
              <a:buNone/>
            </a:pPr>
            <a:r>
              <a:rPr lang="de-DE" sz="2600" b="1" dirty="0">
                <a:solidFill>
                  <a:schemeClr val="tx1"/>
                </a:solidFill>
                <a:sym typeface="Wingdings" panose="05000000000000000000" pitchFamily="2" charset="2"/>
              </a:rPr>
              <a:t>	I. Anspruch entstanden </a:t>
            </a:r>
          </a:p>
          <a:p>
            <a:pPr lvl="1">
              <a:buNone/>
            </a:pPr>
            <a:r>
              <a:rPr lang="de-DE" sz="2600" dirty="0">
                <a:solidFill>
                  <a:schemeClr val="tx1"/>
                </a:solidFill>
                <a:sym typeface="Wingdings" panose="05000000000000000000" pitchFamily="2" charset="2"/>
              </a:rPr>
              <a:t>		(+), mit wirksamen Arbeitsvertrag</a:t>
            </a:r>
          </a:p>
          <a:p>
            <a:pPr lvl="1">
              <a:buNone/>
            </a:pPr>
            <a:r>
              <a:rPr lang="de-DE" sz="2600" b="1" dirty="0">
                <a:solidFill>
                  <a:schemeClr val="tx1"/>
                </a:solidFill>
                <a:sym typeface="Wingdings" panose="05000000000000000000" pitchFamily="2" charset="2"/>
              </a:rPr>
              <a:t>	II. Anspruch nicht erloschen </a:t>
            </a:r>
          </a:p>
          <a:p>
            <a:pPr lvl="1">
              <a:buNone/>
            </a:pPr>
            <a:r>
              <a:rPr lang="de-DE" sz="2600" dirty="0">
                <a:solidFill>
                  <a:schemeClr val="tx1"/>
                </a:solidFill>
                <a:sym typeface="Wingdings" panose="05000000000000000000" pitchFamily="2" charset="2"/>
              </a:rPr>
              <a:t>		§ 326 I 1 </a:t>
            </a:r>
            <a:r>
              <a:rPr lang="de-DE" sz="2600" dirty="0" err="1">
                <a:solidFill>
                  <a:schemeClr val="tx1"/>
                </a:solidFill>
                <a:sym typeface="Wingdings" panose="05000000000000000000" pitchFamily="2" charset="2"/>
              </a:rPr>
              <a:t>Hs</a:t>
            </a:r>
            <a:r>
              <a:rPr lang="de-DE" sz="2600" dirty="0">
                <a:solidFill>
                  <a:schemeClr val="tx1"/>
                </a:solidFill>
                <a:sym typeface="Wingdings" panose="05000000000000000000" pitchFamily="2" charset="2"/>
              </a:rPr>
              <a:t>. 1? </a:t>
            </a:r>
          </a:p>
          <a:p>
            <a:pPr lvl="1">
              <a:buNone/>
            </a:pPr>
            <a:r>
              <a:rPr lang="de-DE" sz="2600" dirty="0">
                <a:solidFill>
                  <a:schemeClr val="tx1"/>
                </a:solidFill>
                <a:sym typeface="Wingdings" panose="05000000000000000000" pitchFamily="2" charset="2"/>
              </a:rPr>
              <a:t>		Unmöglichkeit bei einem gegenseitigen Vertrag (+)</a:t>
            </a:r>
          </a:p>
          <a:p>
            <a:pPr lvl="1">
              <a:buNone/>
            </a:pPr>
            <a:r>
              <a:rPr lang="de-DE" sz="2600" dirty="0">
                <a:solidFill>
                  <a:schemeClr val="tx1"/>
                </a:solidFill>
                <a:sym typeface="Wingdings" panose="05000000000000000000" pitchFamily="2" charset="2"/>
              </a:rPr>
              <a:t>		§ 615 S. 1 als Anspruchserhaltungsnorm?	</a:t>
            </a:r>
          </a:p>
          <a:p>
            <a:pPr lvl="1">
              <a:buNone/>
            </a:pPr>
            <a:r>
              <a:rPr lang="de-DE" sz="2600" dirty="0">
                <a:solidFill>
                  <a:schemeClr val="tx1"/>
                </a:solidFill>
                <a:sym typeface="Wingdings" panose="05000000000000000000" pitchFamily="2" charset="2"/>
              </a:rPr>
              <a:t>		</a:t>
            </a:r>
            <a:r>
              <a:rPr lang="de-DE" sz="2600" u="sng" dirty="0">
                <a:solidFill>
                  <a:schemeClr val="tx1"/>
                </a:solidFill>
                <a:sym typeface="Wingdings" panose="05000000000000000000" pitchFamily="2" charset="2"/>
              </a:rPr>
              <a:t>Zeitraum 01.07.-15.07.19 (Krankheit): </a:t>
            </a:r>
          </a:p>
          <a:p>
            <a:pPr lvl="1">
              <a:buNone/>
            </a:pPr>
            <a:r>
              <a:rPr lang="de-DE" sz="2600" dirty="0">
                <a:solidFill>
                  <a:schemeClr val="tx1"/>
                </a:solidFill>
                <a:sym typeface="Wingdings" panose="05000000000000000000" pitchFamily="2" charset="2"/>
              </a:rPr>
              <a:t>		Kein Annahmeverzug, § 297; Anspruch erloschen</a:t>
            </a:r>
          </a:p>
          <a:p>
            <a:pPr lvl="1">
              <a:buNone/>
            </a:pPr>
            <a:r>
              <a:rPr lang="de-DE" sz="2600" dirty="0">
                <a:solidFill>
                  <a:schemeClr val="tx1"/>
                </a:solidFill>
                <a:sym typeface="Wingdings" panose="05000000000000000000" pitchFamily="2" charset="2"/>
              </a:rPr>
              <a:t>		</a:t>
            </a:r>
            <a:r>
              <a:rPr lang="de-DE" sz="2600" u="sng" dirty="0">
                <a:solidFill>
                  <a:schemeClr val="tx1"/>
                </a:solidFill>
                <a:sym typeface="Wingdings" panose="05000000000000000000" pitchFamily="2" charset="2"/>
              </a:rPr>
              <a:t>Zeitraum 16.07.-31.07.19:</a:t>
            </a:r>
          </a:p>
          <a:p>
            <a:pPr lvl="1">
              <a:buNone/>
            </a:pPr>
            <a:r>
              <a:rPr lang="de-DE" sz="2600" dirty="0">
                <a:solidFill>
                  <a:schemeClr val="tx1"/>
                </a:solidFill>
                <a:sym typeface="Wingdings" panose="05000000000000000000" pitchFamily="2" charset="2"/>
              </a:rPr>
              <a:t>		Kein tatsächliches oder wörtliches Angebot, §§ 294 f.</a:t>
            </a:r>
          </a:p>
          <a:p>
            <a:pPr lvl="1">
              <a:buNone/>
            </a:pPr>
            <a:r>
              <a:rPr lang="de-DE" sz="2600" dirty="0">
                <a:solidFill>
                  <a:schemeClr val="tx1"/>
                </a:solidFill>
                <a:sym typeface="Wingdings" panose="05000000000000000000" pitchFamily="2" charset="2"/>
              </a:rPr>
              <a:t>		Angebot (und auch Arbeitsfähigkeitsmitteilung) nach 				BAG gem. § 296 entbehrlich, da B gekündigt hatte</a:t>
            </a:r>
          </a:p>
          <a:p>
            <a:pPr lvl="1">
              <a:buNone/>
            </a:pPr>
            <a:r>
              <a:rPr lang="de-DE" sz="2600" dirty="0">
                <a:solidFill>
                  <a:schemeClr val="tx1"/>
                </a:solidFill>
                <a:sym typeface="Wingdings" panose="05000000000000000000" pitchFamily="2" charset="2"/>
              </a:rPr>
              <a:t>	 Anspruch ist nur zum Teil erloschen</a:t>
            </a:r>
          </a:p>
        </p:txBody>
      </p:sp>
    </p:spTree>
    <p:extLst>
      <p:ext uri="{BB962C8B-B14F-4D97-AF65-F5344CB8AC3E}">
        <p14:creationId xmlns:p14="http://schemas.microsoft.com/office/powerpoint/2010/main" val="23857178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lvl="1">
              <a:buNone/>
            </a:pPr>
            <a:r>
              <a:rPr lang="de-DE" sz="2600" b="1" dirty="0">
                <a:solidFill>
                  <a:schemeClr val="tx1"/>
                </a:solidFill>
                <a:sym typeface="Wingdings" panose="05000000000000000000" pitchFamily="2" charset="2"/>
              </a:rPr>
              <a:t>	III. Anspruch durchsetzbar</a:t>
            </a:r>
          </a:p>
          <a:p>
            <a:pPr lvl="1">
              <a:buNone/>
            </a:pPr>
            <a:r>
              <a:rPr lang="de-DE" sz="2600" dirty="0">
                <a:solidFill>
                  <a:schemeClr val="tx1"/>
                </a:solidFill>
                <a:sym typeface="Wingdings" panose="05000000000000000000" pitchFamily="2" charset="2"/>
              </a:rPr>
              <a:t>		(+)</a:t>
            </a:r>
          </a:p>
          <a:p>
            <a:pPr lvl="1">
              <a:buNone/>
            </a:pPr>
            <a:r>
              <a:rPr lang="de-DE" sz="2600" b="1" dirty="0">
                <a:solidFill>
                  <a:schemeClr val="tx1"/>
                </a:solidFill>
                <a:sym typeface="Wingdings" panose="05000000000000000000" pitchFamily="2" charset="2"/>
              </a:rPr>
              <a:t>	IV. Ergebnis</a:t>
            </a:r>
          </a:p>
          <a:p>
            <a:pPr lvl="1">
              <a:buNone/>
            </a:pPr>
            <a:r>
              <a:rPr lang="de-DE" sz="2600" dirty="0">
                <a:solidFill>
                  <a:schemeClr val="tx1"/>
                </a:solidFill>
                <a:sym typeface="Wingdings" panose="05000000000000000000" pitchFamily="2" charset="2"/>
              </a:rPr>
              <a:t>		Anspruch auf Arbeitslohn für den Zeitraum 16.07-31.07. 		(+)</a:t>
            </a:r>
          </a:p>
          <a:p>
            <a:pPr lvl="1">
              <a:buNone/>
            </a:pPr>
            <a:r>
              <a:rPr lang="de-DE" sz="2600" b="1" dirty="0">
                <a:solidFill>
                  <a:schemeClr val="tx1"/>
                </a:solidFill>
                <a:sym typeface="Wingdings" panose="05000000000000000000" pitchFamily="2" charset="2"/>
              </a:rPr>
              <a:t>B. § 3 I 1 EFZG (Zeitraum: 01.07.-15.07.19)</a:t>
            </a:r>
          </a:p>
          <a:p>
            <a:pPr lvl="1">
              <a:buNone/>
            </a:pPr>
            <a:r>
              <a:rPr lang="de-DE" sz="2600" dirty="0">
                <a:solidFill>
                  <a:schemeClr val="tx1"/>
                </a:solidFill>
                <a:sym typeface="Wingdings" panose="05000000000000000000" pitchFamily="2" charset="2"/>
              </a:rPr>
              <a:t>	(+), da ein wirksames Arbeitsverhältnis für mehr als 4 	Wochen ununterbrochen bestanden hat und K infolge 	Krankheit unverschuldet arbeitsunfähig krank war</a:t>
            </a:r>
          </a:p>
        </p:txBody>
      </p:sp>
    </p:spTree>
    <p:extLst>
      <p:ext uri="{BB962C8B-B14F-4D97-AF65-F5344CB8AC3E}">
        <p14:creationId xmlns:p14="http://schemas.microsoft.com/office/powerpoint/2010/main" val="34439980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lvl="1">
              <a:buNone/>
            </a:pPr>
            <a:r>
              <a:rPr lang="de-DE" sz="2600" b="1" dirty="0">
                <a:solidFill>
                  <a:schemeClr val="tx1"/>
                </a:solidFill>
                <a:sym typeface="Wingdings" panose="05000000000000000000" pitchFamily="2" charset="2"/>
              </a:rPr>
              <a:t>Aufgabe 3: Anspruch B  K auf Erstattung der Euro 2.000,-</a:t>
            </a:r>
          </a:p>
          <a:p>
            <a:pPr lvl="1">
              <a:buNone/>
            </a:pPr>
            <a:endParaRPr lang="de-DE" sz="2600" dirty="0">
              <a:solidFill>
                <a:schemeClr val="tx1"/>
              </a:solidFill>
              <a:sym typeface="Wingdings" panose="05000000000000000000" pitchFamily="2" charset="2"/>
            </a:endParaRPr>
          </a:p>
          <a:p>
            <a:pPr lvl="1">
              <a:buNone/>
            </a:pPr>
            <a:r>
              <a:rPr lang="de-DE" sz="2600" b="1" dirty="0">
                <a:solidFill>
                  <a:schemeClr val="tx1"/>
                </a:solidFill>
                <a:sym typeface="Wingdings" panose="05000000000000000000" pitchFamily="2" charset="2"/>
              </a:rPr>
              <a:t>A. § 280 I</a:t>
            </a:r>
          </a:p>
          <a:p>
            <a:pPr lvl="1">
              <a:buNone/>
            </a:pPr>
            <a:r>
              <a:rPr lang="de-DE" sz="2600" dirty="0">
                <a:solidFill>
                  <a:schemeClr val="tx1"/>
                </a:solidFill>
                <a:sym typeface="Wingdings" panose="05000000000000000000" pitchFamily="2" charset="2"/>
              </a:rPr>
              <a:t>	I.  Schuldverhältnis</a:t>
            </a:r>
          </a:p>
          <a:p>
            <a:pPr lvl="1">
              <a:buNone/>
            </a:pPr>
            <a:r>
              <a:rPr lang="de-DE" sz="2600" dirty="0">
                <a:solidFill>
                  <a:schemeClr val="tx1"/>
                </a:solidFill>
                <a:sym typeface="Wingdings" panose="05000000000000000000" pitchFamily="2" charset="2"/>
              </a:rPr>
              <a:t>		(+), wirksamer Arbeitsvertrag</a:t>
            </a:r>
          </a:p>
          <a:p>
            <a:pPr lvl="1">
              <a:buNone/>
            </a:pPr>
            <a:r>
              <a:rPr lang="de-DE" sz="2600" dirty="0">
                <a:solidFill>
                  <a:schemeClr val="tx1"/>
                </a:solidFill>
                <a:sym typeface="Wingdings" panose="05000000000000000000" pitchFamily="2" charset="2"/>
              </a:rPr>
              <a:t>	II. Pflichtverletzung</a:t>
            </a:r>
          </a:p>
          <a:p>
            <a:pPr lvl="1">
              <a:buNone/>
            </a:pPr>
            <a:r>
              <a:rPr lang="de-DE" sz="2600" dirty="0">
                <a:solidFill>
                  <a:schemeClr val="tx1"/>
                </a:solidFill>
                <a:sym typeface="Wingdings" panose="05000000000000000000" pitchFamily="2" charset="2"/>
              </a:rPr>
              <a:t>		(+), Beschädigung ist schlechte Arbeit, § 241 I</a:t>
            </a:r>
          </a:p>
          <a:p>
            <a:pPr lvl="1">
              <a:buNone/>
            </a:pPr>
            <a:r>
              <a:rPr lang="de-DE" sz="2600" dirty="0">
                <a:solidFill>
                  <a:schemeClr val="tx1"/>
                </a:solidFill>
                <a:sym typeface="Wingdings" panose="05000000000000000000" pitchFamily="2" charset="2"/>
              </a:rPr>
              <a:t>	III. Vertretenmüssen</a:t>
            </a:r>
          </a:p>
          <a:p>
            <a:pPr lvl="1">
              <a:buNone/>
            </a:pPr>
            <a:r>
              <a:rPr lang="de-DE" sz="2600" dirty="0">
                <a:solidFill>
                  <a:schemeClr val="tx1"/>
                </a:solidFill>
                <a:sym typeface="Wingdings" panose="05000000000000000000" pitchFamily="2" charset="2"/>
              </a:rPr>
              <a:t>		(+), Achtung: Wird nicht vermutet, </a:t>
            </a:r>
            <a:r>
              <a:rPr lang="de-DE" sz="2600" b="1" dirty="0">
                <a:solidFill>
                  <a:schemeClr val="tx1"/>
                </a:solidFill>
                <a:sym typeface="Wingdings" panose="05000000000000000000" pitchFamily="2" charset="2"/>
              </a:rPr>
              <a:t>§ 619a (!!!), </a:t>
            </a:r>
            <a:r>
              <a:rPr lang="de-DE" sz="2600" dirty="0">
                <a:solidFill>
                  <a:schemeClr val="tx1"/>
                </a:solidFill>
                <a:sym typeface="Wingdings" panose="05000000000000000000" pitchFamily="2" charset="2"/>
              </a:rPr>
              <a:t>ist hier 			aber erwiesen</a:t>
            </a:r>
          </a:p>
          <a:p>
            <a:pPr lvl="1">
              <a:buNone/>
            </a:pPr>
            <a:r>
              <a:rPr lang="de-DE" sz="2600" dirty="0">
                <a:solidFill>
                  <a:schemeClr val="tx1"/>
                </a:solidFill>
                <a:sym typeface="Wingdings" panose="05000000000000000000" pitchFamily="2" charset="2"/>
              </a:rPr>
              <a:t>	IV. Zurechenbarer und ersatzfähiger Schaden</a:t>
            </a:r>
          </a:p>
          <a:p>
            <a:pPr lvl="1">
              <a:buNone/>
            </a:pPr>
            <a:r>
              <a:rPr lang="de-DE" sz="2600" dirty="0">
                <a:solidFill>
                  <a:schemeClr val="tx1"/>
                </a:solidFill>
                <a:sym typeface="Wingdings" panose="05000000000000000000" pitchFamily="2" charset="2"/>
              </a:rPr>
              <a:t>		(+), iHv Euro 2.000,-</a:t>
            </a:r>
          </a:p>
        </p:txBody>
      </p:sp>
    </p:spTree>
    <p:extLst>
      <p:ext uri="{BB962C8B-B14F-4D97-AF65-F5344CB8AC3E}">
        <p14:creationId xmlns:p14="http://schemas.microsoft.com/office/powerpoint/2010/main" val="212228107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lvl="1">
              <a:buNone/>
            </a:pPr>
            <a:r>
              <a:rPr lang="de-DE" sz="2600" b="1" dirty="0">
                <a:solidFill>
                  <a:schemeClr val="tx1"/>
                </a:solidFill>
                <a:sym typeface="Wingdings" panose="05000000000000000000" pitchFamily="2" charset="2"/>
              </a:rPr>
              <a:t>	V. Kein Ausschluss</a:t>
            </a:r>
          </a:p>
          <a:p>
            <a:pPr lvl="1">
              <a:buNone/>
            </a:pPr>
            <a:r>
              <a:rPr lang="de-DE" sz="2600" dirty="0">
                <a:solidFill>
                  <a:schemeClr val="tx1"/>
                </a:solidFill>
                <a:sym typeface="Wingdings" panose="05000000000000000000" pitchFamily="2" charset="2"/>
              </a:rPr>
              <a:t>	Grundsätze des </a:t>
            </a:r>
            <a:r>
              <a:rPr lang="de-DE" sz="2600" b="1" dirty="0">
                <a:solidFill>
                  <a:schemeClr val="tx1"/>
                </a:solidFill>
                <a:sym typeface="Wingdings" panose="05000000000000000000" pitchFamily="2" charset="2"/>
              </a:rPr>
              <a:t>innerbetrieblichen Schadensausgleichs</a:t>
            </a:r>
          </a:p>
          <a:p>
            <a:pPr marL="457200" lvl="1" indent="-457200">
              <a:buFont typeface="Arial" panose="020B0604020202020204" pitchFamily="34" charset="0"/>
              <a:buChar char="•"/>
            </a:pPr>
            <a:r>
              <a:rPr lang="de-DE" sz="2600" dirty="0">
                <a:solidFill>
                  <a:schemeClr val="tx1"/>
                </a:solidFill>
                <a:sym typeface="Wingdings" panose="05000000000000000000" pitchFamily="2" charset="2"/>
              </a:rPr>
              <a:t>		Leichte Fahrlässigkeit: Keine Haftun</a:t>
            </a:r>
            <a:r>
              <a:rPr lang="de-DE" sz="2400" dirty="0">
                <a:solidFill>
                  <a:schemeClr val="tx1"/>
                </a:solidFill>
                <a:sym typeface="Wingdings" panose="05000000000000000000" pitchFamily="2" charset="2"/>
              </a:rPr>
              <a:t>g		</a:t>
            </a:r>
          </a:p>
          <a:p>
            <a:pPr marL="457200" lvl="1" indent="-457200">
              <a:buFont typeface="Arial" panose="020B0604020202020204" pitchFamily="34" charset="0"/>
              <a:buChar char="•"/>
            </a:pPr>
            <a:r>
              <a:rPr lang="de-DE" sz="2600" dirty="0">
                <a:solidFill>
                  <a:schemeClr val="tx1"/>
                </a:solidFill>
                <a:sym typeface="Wingdings" panose="05000000000000000000" pitchFamily="2" charset="2"/>
              </a:rPr>
              <a:t>		„Mittlere“ Fahrlässigkeit: Anteilige Haftung; 				im Zweifel 50:50; </a:t>
            </a:r>
            <a:r>
              <a:rPr lang="de-DE" sz="2600" dirty="0" err="1">
                <a:solidFill>
                  <a:schemeClr val="tx1"/>
                </a:solidFill>
                <a:sym typeface="Wingdings" panose="05000000000000000000" pitchFamily="2" charset="2"/>
              </a:rPr>
              <a:t>iÜ</a:t>
            </a:r>
            <a:r>
              <a:rPr lang="de-DE" sz="2600" dirty="0">
                <a:solidFill>
                  <a:schemeClr val="tx1"/>
                </a:solidFill>
                <a:sym typeface="Wingdings" panose="05000000000000000000" pitchFamily="2" charset="2"/>
              </a:rPr>
              <a:t> Abwägung</a:t>
            </a:r>
          </a:p>
          <a:p>
            <a:pPr marL="457200" lvl="1" indent="-457200">
              <a:buFont typeface="Arial" panose="020B0604020202020204" pitchFamily="34" charset="0"/>
              <a:buChar char="•"/>
            </a:pPr>
            <a:r>
              <a:rPr lang="de-DE" sz="2600" dirty="0">
                <a:solidFill>
                  <a:schemeClr val="tx1"/>
                </a:solidFill>
                <a:sym typeface="Wingdings" panose="05000000000000000000" pitchFamily="2" charset="2"/>
              </a:rPr>
              <a:t>		Grobe Fahrlässigkeit: </a:t>
            </a:r>
            <a:r>
              <a:rPr lang="de-DE" sz="2600" dirty="0" err="1">
                <a:solidFill>
                  <a:schemeClr val="tx1"/>
                </a:solidFill>
                <a:sym typeface="Wingdings" panose="05000000000000000000" pitchFamily="2" charset="2"/>
              </a:rPr>
              <a:t>Grds</a:t>
            </a:r>
            <a:r>
              <a:rPr lang="de-DE" sz="2600" dirty="0">
                <a:solidFill>
                  <a:schemeClr val="tx1"/>
                </a:solidFill>
                <a:sym typeface="Wingdings" panose="05000000000000000000" pitchFamily="2" charset="2"/>
              </a:rPr>
              <a:t>. volle Haftung</a:t>
            </a:r>
          </a:p>
          <a:p>
            <a:pPr marL="457200" lvl="1" indent="-457200">
              <a:buFont typeface="Arial" panose="020B0604020202020204" pitchFamily="34" charset="0"/>
              <a:buChar char="•"/>
            </a:pPr>
            <a:r>
              <a:rPr lang="de-DE" sz="2600" dirty="0">
                <a:solidFill>
                  <a:schemeClr val="tx1"/>
                </a:solidFill>
                <a:sym typeface="Wingdings" panose="05000000000000000000" pitchFamily="2" charset="2"/>
              </a:rPr>
              <a:t>		Vorsatz: Volle Haftung</a:t>
            </a:r>
          </a:p>
          <a:p>
            <a:pPr lvl="1">
              <a:buNone/>
            </a:pPr>
            <a:endParaRPr lang="de-DE" sz="2600" dirty="0">
              <a:solidFill>
                <a:schemeClr val="tx1"/>
              </a:solidFill>
              <a:sym typeface="Wingdings" panose="05000000000000000000" pitchFamily="2" charset="2"/>
            </a:endParaRPr>
          </a:p>
          <a:p>
            <a:pPr lvl="1">
              <a:buNone/>
            </a:pPr>
            <a:r>
              <a:rPr lang="de-DE" sz="2600" dirty="0">
                <a:solidFill>
                  <a:schemeClr val="tx1"/>
                </a:solidFill>
                <a:sym typeface="Wingdings" panose="05000000000000000000" pitchFamily="2" charset="2"/>
              </a:rPr>
              <a:t>Hier: Leichte Fahrlässigkeit  Keine Haftung</a:t>
            </a:r>
          </a:p>
          <a:p>
            <a:pPr lvl="1">
              <a:buNone/>
            </a:pPr>
            <a:endParaRPr lang="de-DE" sz="2600" dirty="0">
              <a:solidFill>
                <a:schemeClr val="tx1"/>
              </a:solidFill>
              <a:sym typeface="Wingdings" panose="05000000000000000000" pitchFamily="2" charset="2"/>
            </a:endParaRPr>
          </a:p>
          <a:p>
            <a:pPr lvl="1">
              <a:buNone/>
            </a:pPr>
            <a:r>
              <a:rPr lang="de-DE" sz="2600" b="1" dirty="0">
                <a:solidFill>
                  <a:schemeClr val="tx1"/>
                </a:solidFill>
                <a:sym typeface="Wingdings" panose="05000000000000000000" pitchFamily="2" charset="2"/>
              </a:rPr>
              <a:t>B. § 823 I </a:t>
            </a:r>
          </a:p>
          <a:p>
            <a:pPr lvl="1">
              <a:buNone/>
            </a:pPr>
            <a:r>
              <a:rPr lang="de-DE" sz="2600" dirty="0">
                <a:solidFill>
                  <a:schemeClr val="tx1"/>
                </a:solidFill>
                <a:sym typeface="Wingdings" panose="05000000000000000000" pitchFamily="2" charset="2"/>
              </a:rPr>
              <a:t>	(-), innerbetrieblicher Schadensausgleich</a:t>
            </a:r>
          </a:p>
          <a:p>
            <a:pPr marL="457200" lvl="1" indent="-457200">
              <a:buFont typeface="Arial" panose="020B0604020202020204" pitchFamily="34" charset="0"/>
              <a:buChar char="•"/>
            </a:pPr>
            <a:endParaRPr lang="de-DE" sz="2600" dirty="0">
              <a:solidFill>
                <a:schemeClr val="tx1"/>
              </a:solidFill>
              <a:sym typeface="Wingdings" panose="05000000000000000000" pitchFamily="2" charset="2"/>
            </a:endParaRPr>
          </a:p>
        </p:txBody>
      </p:sp>
    </p:spTree>
    <p:extLst>
      <p:ext uri="{BB962C8B-B14F-4D97-AF65-F5344CB8AC3E}">
        <p14:creationId xmlns:p14="http://schemas.microsoft.com/office/powerpoint/2010/main" val="15693375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lvl="1">
              <a:buNone/>
            </a:pPr>
            <a:r>
              <a:rPr lang="de-DE" sz="2600" b="1" dirty="0">
                <a:solidFill>
                  <a:schemeClr val="tx1"/>
                </a:solidFill>
                <a:sym typeface="Wingdings" panose="05000000000000000000" pitchFamily="2" charset="2"/>
              </a:rPr>
              <a:t>Aufgabe 4: M  B</a:t>
            </a:r>
          </a:p>
          <a:p>
            <a:pPr lvl="1">
              <a:buNone/>
            </a:pPr>
            <a:endParaRPr lang="de-DE" sz="2600" b="1" dirty="0">
              <a:solidFill>
                <a:schemeClr val="tx1"/>
              </a:solidFill>
              <a:sym typeface="Wingdings" panose="05000000000000000000" pitchFamily="2" charset="2"/>
            </a:endParaRPr>
          </a:p>
          <a:p>
            <a:pPr lvl="1">
              <a:buNone/>
            </a:pPr>
            <a:r>
              <a:rPr lang="de-DE" sz="2600" b="1" dirty="0">
                <a:solidFill>
                  <a:schemeClr val="tx1"/>
                </a:solidFill>
                <a:sym typeface="Wingdings" panose="05000000000000000000" pitchFamily="2" charset="2"/>
              </a:rPr>
              <a:t>A. §§ 280 I, 241 II</a:t>
            </a:r>
          </a:p>
          <a:p>
            <a:pPr lvl="1">
              <a:buNone/>
            </a:pPr>
            <a:r>
              <a:rPr lang="de-DE" sz="2600" dirty="0">
                <a:solidFill>
                  <a:schemeClr val="tx1"/>
                </a:solidFill>
                <a:sym typeface="Wingdings" panose="05000000000000000000" pitchFamily="2" charset="2"/>
              </a:rPr>
              <a:t>	I. Schuldverhältnis</a:t>
            </a:r>
          </a:p>
          <a:p>
            <a:pPr lvl="1">
              <a:buNone/>
            </a:pPr>
            <a:r>
              <a:rPr lang="de-DE" sz="2600" dirty="0">
                <a:solidFill>
                  <a:schemeClr val="tx1"/>
                </a:solidFill>
                <a:sym typeface="Wingdings" panose="05000000000000000000" pitchFamily="2" charset="2"/>
              </a:rPr>
              <a:t>		(+), Werkvertrag über Reparatur</a:t>
            </a:r>
          </a:p>
          <a:p>
            <a:pPr lvl="1">
              <a:buNone/>
            </a:pPr>
            <a:r>
              <a:rPr lang="de-DE" sz="2600" dirty="0">
                <a:solidFill>
                  <a:schemeClr val="tx1"/>
                </a:solidFill>
                <a:sym typeface="Wingdings" panose="05000000000000000000" pitchFamily="2" charset="2"/>
              </a:rPr>
              <a:t>	II. Pflichtverletzung</a:t>
            </a:r>
          </a:p>
          <a:p>
            <a:pPr lvl="1">
              <a:buNone/>
            </a:pPr>
            <a:r>
              <a:rPr lang="de-DE" sz="2600" dirty="0">
                <a:solidFill>
                  <a:schemeClr val="tx1"/>
                </a:solidFill>
                <a:sym typeface="Wingdings" panose="05000000000000000000" pitchFamily="2" charset="2"/>
              </a:rPr>
              <a:t>		(+), da B sich das Verhalten seiner Erfüllungsgehilfin K 			nach § 278 S. 1 (analog) zurechnen lassen muss</a:t>
            </a:r>
          </a:p>
          <a:p>
            <a:pPr lvl="1">
              <a:buNone/>
            </a:pPr>
            <a:r>
              <a:rPr lang="de-DE" sz="2600" dirty="0">
                <a:solidFill>
                  <a:schemeClr val="tx1"/>
                </a:solidFill>
                <a:sym typeface="Wingdings" panose="05000000000000000000" pitchFamily="2" charset="2"/>
              </a:rPr>
              <a:t>	III. Vertretenmüssen</a:t>
            </a:r>
          </a:p>
          <a:p>
            <a:pPr lvl="1">
              <a:buNone/>
            </a:pPr>
            <a:r>
              <a:rPr lang="de-DE" sz="2600" dirty="0">
                <a:solidFill>
                  <a:schemeClr val="tx1"/>
                </a:solidFill>
                <a:sym typeface="Wingdings" panose="05000000000000000000" pitchFamily="2" charset="2"/>
              </a:rPr>
              <a:t>		(+), § 278 S. 1</a:t>
            </a:r>
          </a:p>
          <a:p>
            <a:pPr lvl="1">
              <a:buNone/>
            </a:pPr>
            <a:r>
              <a:rPr lang="de-DE" sz="2600" dirty="0">
                <a:solidFill>
                  <a:schemeClr val="tx1"/>
                </a:solidFill>
                <a:sym typeface="Wingdings" panose="05000000000000000000" pitchFamily="2" charset="2"/>
              </a:rPr>
              <a:t>	IV. Zurechenbarer und ersatzfähiger Schaden</a:t>
            </a:r>
          </a:p>
          <a:p>
            <a:pPr lvl="1">
              <a:buNone/>
            </a:pPr>
            <a:r>
              <a:rPr lang="de-DE" sz="2600" dirty="0">
                <a:solidFill>
                  <a:schemeClr val="tx1"/>
                </a:solidFill>
                <a:sym typeface="Wingdings" panose="05000000000000000000" pitchFamily="2" charset="2"/>
              </a:rPr>
              <a:t>		Reparaturkosten sind </a:t>
            </a:r>
            <a:r>
              <a:rPr lang="de-DE" sz="2600" dirty="0" err="1">
                <a:solidFill>
                  <a:schemeClr val="tx1"/>
                </a:solidFill>
                <a:sym typeface="Wingdings" panose="05000000000000000000" pitchFamily="2" charset="2"/>
              </a:rPr>
              <a:t>grds</a:t>
            </a:r>
            <a:r>
              <a:rPr lang="de-DE" sz="2600" dirty="0">
                <a:solidFill>
                  <a:schemeClr val="tx1"/>
                </a:solidFill>
                <a:sym typeface="Wingdings" panose="05000000000000000000" pitchFamily="2" charset="2"/>
              </a:rPr>
              <a:t>. als Schaden gem. § 249 I 			ersatzfähig</a:t>
            </a:r>
          </a:p>
        </p:txBody>
      </p:sp>
    </p:spTree>
    <p:extLst>
      <p:ext uri="{BB962C8B-B14F-4D97-AF65-F5344CB8AC3E}">
        <p14:creationId xmlns:p14="http://schemas.microsoft.com/office/powerpoint/2010/main" val="37419613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lvl="1">
              <a:buNone/>
            </a:pPr>
            <a:r>
              <a:rPr lang="de-DE" sz="2600" dirty="0">
                <a:solidFill>
                  <a:schemeClr val="tx1"/>
                </a:solidFill>
                <a:sym typeface="Wingdings" panose="05000000000000000000" pitchFamily="2" charset="2"/>
              </a:rPr>
              <a:t>			</a:t>
            </a:r>
            <a:r>
              <a:rPr lang="de-DE" sz="2600" b="1" dirty="0">
                <a:solidFill>
                  <a:schemeClr val="tx1"/>
                </a:solidFill>
                <a:sym typeface="Wingdings" panose="05000000000000000000" pitchFamily="2" charset="2"/>
              </a:rPr>
              <a:t>1. Mitverschulden</a:t>
            </a:r>
          </a:p>
          <a:p>
            <a:pPr lvl="1">
              <a:buNone/>
            </a:pPr>
            <a:r>
              <a:rPr lang="de-DE" sz="2600" dirty="0">
                <a:solidFill>
                  <a:schemeClr val="tx1"/>
                </a:solidFill>
                <a:sym typeface="Wingdings" panose="05000000000000000000" pitchFamily="2" charset="2"/>
              </a:rPr>
              <a:t>				(-), Kein eigenes Verschulden des M; </a:t>
            </a:r>
            <a:r>
              <a:rPr lang="de-DE" sz="2600" dirty="0" err="1">
                <a:solidFill>
                  <a:schemeClr val="tx1"/>
                </a:solidFill>
                <a:sym typeface="Wingdings" panose="05000000000000000000" pitchFamily="2" charset="2"/>
              </a:rPr>
              <a:t>Ks</a:t>
            </a:r>
            <a:r>
              <a:rPr lang="de-DE" sz="2600" dirty="0">
                <a:solidFill>
                  <a:schemeClr val="tx1"/>
                </a:solidFill>
                <a:sym typeface="Wingdings" panose="05000000000000000000" pitchFamily="2" charset="2"/>
              </a:rPr>
              <a:t> Verhalten ist 				ihm auch nicht nach §§ 254 II 2, 278 S. 1 						zurechenbar</a:t>
            </a:r>
          </a:p>
          <a:p>
            <a:pPr lvl="1">
              <a:buNone/>
            </a:pPr>
            <a:r>
              <a:rPr lang="de-DE" sz="2600" b="1" dirty="0">
                <a:solidFill>
                  <a:schemeClr val="tx1"/>
                </a:solidFill>
                <a:sym typeface="Wingdings" panose="05000000000000000000" pitchFamily="2" charset="2"/>
              </a:rPr>
              <a:t>			2. Innerbetrieblicher Schadensausgleich</a:t>
            </a:r>
          </a:p>
          <a:p>
            <a:pPr lvl="1">
              <a:buNone/>
            </a:pPr>
            <a:r>
              <a:rPr lang="de-DE" sz="2600" dirty="0">
                <a:solidFill>
                  <a:schemeClr val="tx1"/>
                </a:solidFill>
                <a:sym typeface="Wingdings" panose="05000000000000000000" pitchFamily="2" charset="2"/>
              </a:rPr>
              <a:t>				(-), gilt nicht gegenüber Dritten</a:t>
            </a:r>
          </a:p>
          <a:p>
            <a:pPr lvl="1">
              <a:buNone/>
            </a:pPr>
            <a:r>
              <a:rPr lang="de-DE" sz="2600" b="1" dirty="0">
                <a:solidFill>
                  <a:schemeClr val="tx1"/>
                </a:solidFill>
                <a:sym typeface="Wingdings" panose="05000000000000000000" pitchFamily="2" charset="2"/>
              </a:rPr>
              <a:t>			3. Grundsätze der gestörten Gesamtschuld</a:t>
            </a:r>
          </a:p>
          <a:p>
            <a:pPr lvl="1">
              <a:buNone/>
            </a:pPr>
            <a:r>
              <a:rPr lang="de-DE" sz="2600" dirty="0">
                <a:solidFill>
                  <a:schemeClr val="tx1"/>
                </a:solidFill>
                <a:sym typeface="Wingdings" panose="05000000000000000000" pitchFamily="2" charset="2"/>
              </a:rPr>
              <a:t>				§ 1359 kommt als Haftungsprivilegierung der K 					gegenüber M in Betracht</a:t>
            </a:r>
          </a:p>
          <a:p>
            <a:pPr lvl="1">
              <a:buNone/>
            </a:pPr>
            <a:r>
              <a:rPr lang="de-DE" sz="2600" dirty="0">
                <a:solidFill>
                  <a:schemeClr val="tx1"/>
                </a:solidFill>
                <a:sym typeface="Wingdings" panose="05000000000000000000" pitchFamily="2" charset="2"/>
              </a:rPr>
              <a:t>				Aber: B hätte nach den Grundsätzen des 						innerbetrieblichen Schadensausgleichs sowieso 					keinen Regress bei K nehmen können</a:t>
            </a:r>
          </a:p>
          <a:p>
            <a:pPr lvl="1">
              <a:buNone/>
            </a:pPr>
            <a:r>
              <a:rPr lang="de-DE" sz="2600" dirty="0">
                <a:solidFill>
                  <a:schemeClr val="tx1"/>
                </a:solidFill>
                <a:sym typeface="Wingdings" panose="05000000000000000000" pitchFamily="2" charset="2"/>
              </a:rPr>
              <a:t>				Keine Anspruchskürzung</a:t>
            </a:r>
          </a:p>
        </p:txBody>
      </p:sp>
    </p:spTree>
    <p:extLst>
      <p:ext uri="{BB962C8B-B14F-4D97-AF65-F5344CB8AC3E}">
        <p14:creationId xmlns:p14="http://schemas.microsoft.com/office/powerpoint/2010/main" val="357581212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Kursübersicht</a:t>
            </a:r>
          </a:p>
        </p:txBody>
      </p:sp>
      <p:sp>
        <p:nvSpPr>
          <p:cNvPr id="3" name="Inhaltsplatzhalter 2"/>
          <p:cNvSpPr>
            <a:spLocks noGrp="1"/>
          </p:cNvSpPr>
          <p:nvPr>
            <p:ph idx="1"/>
          </p:nvPr>
        </p:nvSpPr>
        <p:spPr>
          <a:xfrm>
            <a:off x="215516" y="1995487"/>
            <a:ext cx="8642350" cy="4862513"/>
          </a:xfrm>
        </p:spPr>
        <p:txBody>
          <a:bodyPr/>
          <a:lstStyle/>
          <a:p>
            <a:pPr>
              <a:spcAft>
                <a:spcPts val="500"/>
              </a:spcAft>
              <a:buNone/>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rgbClr val="00B050"/>
                </a:solidFill>
                <a:latin typeface="+mn-lt"/>
              </a:rPr>
              <a:t>Handelsrecht 				(1. bis 3. Woche)</a:t>
            </a:r>
          </a:p>
          <a:p>
            <a:pPr>
              <a:spcAft>
                <a:spcPts val="500"/>
              </a:spcAft>
              <a:buNone/>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rgbClr val="00B050"/>
                </a:solidFill>
                <a:latin typeface="+mn-lt"/>
              </a:rPr>
              <a:t>Gesellschaftsrecht 			(4. bis 6. Woche)</a:t>
            </a:r>
          </a:p>
          <a:p>
            <a:pPr>
              <a:spcAft>
                <a:spcPts val="500"/>
              </a:spcAft>
              <a:buNone/>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rgbClr val="00B050"/>
                </a:solidFill>
                <a:latin typeface="+mn-lt"/>
              </a:rPr>
              <a:t>Familienrecht 				(7. bis 9. Woche)</a:t>
            </a:r>
            <a:endParaRPr lang="de-DE" sz="2400" dirty="0">
              <a:solidFill>
                <a:srgbClr val="00B050"/>
              </a:solidFill>
              <a:latin typeface="+mn-lt"/>
            </a:endParaRPr>
          </a:p>
          <a:p>
            <a:pPr>
              <a:spcAft>
                <a:spcPts val="500"/>
              </a:spcAft>
              <a:buNone/>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rgbClr val="00B050"/>
                </a:solidFill>
                <a:latin typeface="+mn-lt"/>
              </a:rPr>
              <a:t>Erbrecht						(10. bis 12. Woche)</a:t>
            </a:r>
          </a:p>
          <a:p>
            <a:pPr>
              <a:spcAft>
                <a:spcPts val="500"/>
              </a:spcAft>
              <a:buNone/>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rgbClr val="00B050"/>
                </a:solidFill>
                <a:latin typeface="+mn-lt"/>
              </a:rPr>
              <a:t>ZPO							(13. bis 15. Woche)</a:t>
            </a:r>
          </a:p>
          <a:p>
            <a:pPr>
              <a:spcAft>
                <a:spcPts val="500"/>
              </a:spcAft>
              <a:buNone/>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rgbClr val="00B050"/>
                </a:solidFill>
                <a:latin typeface="+mn-lt"/>
              </a:rPr>
              <a:t>Zwangsvollstreckungsrecht	(16. bis 18. Woche)</a:t>
            </a:r>
          </a:p>
          <a:p>
            <a:pPr>
              <a:spcAft>
                <a:spcPts val="500"/>
              </a:spcAft>
              <a:buNone/>
              <a:tabLst>
                <a:tab pos="360363" algn="l"/>
                <a:tab pos="720725" algn="l"/>
                <a:tab pos="1081088" algn="l"/>
                <a:tab pos="1441450" algn="l"/>
                <a:tab pos="1966913" algn="l"/>
                <a:tab pos="2424113" algn="l"/>
                <a:tab pos="2965450" algn="l"/>
                <a:tab pos="3587750" algn="l"/>
                <a:tab pos="4032250" algn="l"/>
                <a:tab pos="4572000" algn="l"/>
                <a:tab pos="5111750" algn="l"/>
              </a:tabLst>
            </a:pPr>
            <a:r>
              <a:rPr lang="de-DE" sz="2400" b="1" dirty="0">
                <a:solidFill>
                  <a:schemeClr val="tx1">
                    <a:lumMod val="65000"/>
                    <a:lumOff val="35000"/>
                  </a:schemeClr>
                </a:solidFill>
                <a:latin typeface="+mn-lt"/>
              </a:rPr>
              <a:t>Arbeitsrecht				(19. bis 21. Woche)</a:t>
            </a:r>
          </a:p>
          <a:p>
            <a:endParaRPr lang="de-DE" dirty="0"/>
          </a:p>
        </p:txBody>
      </p:sp>
    </p:spTree>
    <p:extLst>
      <p:ext uri="{BB962C8B-B14F-4D97-AF65-F5344CB8AC3E}">
        <p14:creationId xmlns:p14="http://schemas.microsoft.com/office/powerpoint/2010/main" val="187713620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lvl="1">
              <a:buNone/>
            </a:pPr>
            <a:r>
              <a:rPr lang="de-DE" sz="2600" b="1" dirty="0">
                <a:solidFill>
                  <a:schemeClr val="tx1"/>
                </a:solidFill>
                <a:sym typeface="Wingdings" panose="05000000000000000000" pitchFamily="2" charset="2"/>
              </a:rPr>
              <a:t>	V. Ergebnis</a:t>
            </a:r>
          </a:p>
          <a:p>
            <a:pPr lvl="1">
              <a:buNone/>
            </a:pPr>
            <a:r>
              <a:rPr lang="de-DE" sz="2600" dirty="0">
                <a:solidFill>
                  <a:schemeClr val="tx1"/>
                </a:solidFill>
                <a:sym typeface="Wingdings" panose="05000000000000000000" pitchFamily="2" charset="2"/>
              </a:rPr>
              <a:t>		Anspruch M  B iHv. Euro 1.000,- gem. §§ 280 I, 241 II 			ist gegeben.</a:t>
            </a:r>
          </a:p>
          <a:p>
            <a:pPr lvl="1">
              <a:buNone/>
            </a:pPr>
            <a:r>
              <a:rPr lang="de-DE" sz="2600" b="1" dirty="0">
                <a:solidFill>
                  <a:schemeClr val="tx1"/>
                </a:solidFill>
                <a:sym typeface="Wingdings" panose="05000000000000000000" pitchFamily="2" charset="2"/>
              </a:rPr>
              <a:t>B. § 823 I </a:t>
            </a:r>
          </a:p>
          <a:p>
            <a:pPr lvl="1">
              <a:buNone/>
            </a:pPr>
            <a:r>
              <a:rPr lang="de-DE" sz="2600" dirty="0">
                <a:solidFill>
                  <a:schemeClr val="tx1"/>
                </a:solidFill>
                <a:sym typeface="Wingdings" panose="05000000000000000000" pitchFamily="2" charset="2"/>
              </a:rPr>
              <a:t>	(-), B hat nicht selbst gehandelt; § 278 S. 1 passt hier nicht</a:t>
            </a:r>
          </a:p>
          <a:p>
            <a:pPr lvl="1">
              <a:buNone/>
            </a:pPr>
            <a:r>
              <a:rPr lang="de-DE" sz="2600" b="1" dirty="0">
                <a:solidFill>
                  <a:schemeClr val="tx1"/>
                </a:solidFill>
                <a:sym typeface="Wingdings" panose="05000000000000000000" pitchFamily="2" charset="2"/>
              </a:rPr>
              <a:t>C. § 831 I </a:t>
            </a:r>
          </a:p>
          <a:p>
            <a:pPr lvl="1">
              <a:buNone/>
            </a:pPr>
            <a:r>
              <a:rPr lang="de-DE" sz="2600" dirty="0">
                <a:solidFill>
                  <a:schemeClr val="tx1"/>
                </a:solidFill>
                <a:sym typeface="Wingdings" panose="05000000000000000000" pitchFamily="2" charset="2"/>
              </a:rPr>
              <a:t>	(+), da B sich nicht exkulpiert hat</a:t>
            </a:r>
          </a:p>
        </p:txBody>
      </p:sp>
    </p:spTree>
    <p:extLst>
      <p:ext uri="{BB962C8B-B14F-4D97-AF65-F5344CB8AC3E}">
        <p14:creationId xmlns:p14="http://schemas.microsoft.com/office/powerpoint/2010/main" val="42938690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4544" y="656692"/>
            <a:ext cx="8642350" cy="428625"/>
          </a:xfrm>
        </p:spPr>
        <p:txBody>
          <a:bodyPr/>
          <a:lstStyle/>
          <a:p>
            <a:r>
              <a:rPr lang="de-DE" dirty="0"/>
              <a:t>Überblick KSchG</a:t>
            </a:r>
          </a:p>
        </p:txBody>
      </p:sp>
      <p:sp>
        <p:nvSpPr>
          <p:cNvPr id="3" name="Inhaltsplatzhalter 2"/>
          <p:cNvSpPr>
            <a:spLocks noGrp="1"/>
          </p:cNvSpPr>
          <p:nvPr>
            <p:ph idx="1"/>
          </p:nvPr>
        </p:nvSpPr>
        <p:spPr/>
        <p:txBody>
          <a:bodyPr/>
          <a:lstStyle/>
          <a:p>
            <a:pPr>
              <a:buNone/>
            </a:pPr>
            <a:r>
              <a:rPr lang="de-DE" sz="2600" b="1" dirty="0">
                <a:solidFill>
                  <a:schemeClr val="tx1"/>
                </a:solidFill>
                <a:sym typeface="Wingdings" panose="05000000000000000000" pitchFamily="2" charset="2"/>
              </a:rPr>
              <a:t>§ 1</a:t>
            </a:r>
          </a:p>
          <a:p>
            <a:pPr>
              <a:buNone/>
            </a:pPr>
            <a:r>
              <a:rPr lang="de-DE" sz="2600" dirty="0">
                <a:solidFill>
                  <a:schemeClr val="tx1"/>
                </a:solidFill>
                <a:sym typeface="Wingdings" panose="05000000000000000000" pitchFamily="2" charset="2"/>
              </a:rPr>
              <a:t>	Materieller Kündigungsschutz (Erfordernis eines Grundes)</a:t>
            </a:r>
          </a:p>
          <a:p>
            <a:pPr>
              <a:buNone/>
            </a:pPr>
            <a:r>
              <a:rPr lang="de-DE" sz="2600" b="1" dirty="0">
                <a:solidFill>
                  <a:schemeClr val="tx1"/>
                </a:solidFill>
                <a:sym typeface="Wingdings" panose="05000000000000000000" pitchFamily="2" charset="2"/>
              </a:rPr>
              <a:t>§ 4 S. 1</a:t>
            </a:r>
          </a:p>
          <a:p>
            <a:pPr>
              <a:buNone/>
            </a:pPr>
            <a:r>
              <a:rPr lang="de-DE" sz="2600" dirty="0">
                <a:solidFill>
                  <a:schemeClr val="tx1"/>
                </a:solidFill>
                <a:sym typeface="Wingdings" panose="05000000000000000000" pitchFamily="2" charset="2"/>
              </a:rPr>
              <a:t>	Klagefrist </a:t>
            </a:r>
          </a:p>
          <a:p>
            <a:pPr>
              <a:buNone/>
            </a:pPr>
            <a:r>
              <a:rPr lang="de-DE" sz="2600" b="1" dirty="0">
                <a:solidFill>
                  <a:schemeClr val="tx1"/>
                </a:solidFill>
                <a:sym typeface="Wingdings" panose="05000000000000000000" pitchFamily="2" charset="2"/>
              </a:rPr>
              <a:t>§ 7</a:t>
            </a:r>
          </a:p>
          <a:p>
            <a:pPr>
              <a:buNone/>
            </a:pPr>
            <a:r>
              <a:rPr lang="de-DE" sz="2600" dirty="0">
                <a:solidFill>
                  <a:schemeClr val="tx1"/>
                </a:solidFill>
                <a:sym typeface="Wingdings" panose="05000000000000000000" pitchFamily="2" charset="2"/>
              </a:rPr>
              <a:t>	Rechtsfolgen der Fristversäumnis </a:t>
            </a:r>
          </a:p>
          <a:p>
            <a:pPr>
              <a:buNone/>
            </a:pPr>
            <a:r>
              <a:rPr lang="de-DE" sz="2600" b="1" dirty="0">
                <a:solidFill>
                  <a:schemeClr val="tx1"/>
                </a:solidFill>
                <a:sym typeface="Wingdings" panose="05000000000000000000" pitchFamily="2" charset="2"/>
              </a:rPr>
              <a:t>§ 13</a:t>
            </a:r>
          </a:p>
          <a:p>
            <a:pPr>
              <a:buNone/>
            </a:pPr>
            <a:r>
              <a:rPr lang="de-DE" sz="2600" dirty="0">
                <a:solidFill>
                  <a:schemeClr val="tx1"/>
                </a:solidFill>
                <a:sym typeface="Wingdings" panose="05000000000000000000" pitchFamily="2" charset="2"/>
              </a:rPr>
              <a:t>	Geltung der §§ 4 ff. auch für außerordentliche Kündigungen </a:t>
            </a:r>
          </a:p>
          <a:p>
            <a:pPr>
              <a:buNone/>
            </a:pPr>
            <a:r>
              <a:rPr lang="de-DE" sz="2600" b="1" dirty="0">
                <a:solidFill>
                  <a:schemeClr val="tx1"/>
                </a:solidFill>
                <a:sym typeface="Wingdings" panose="05000000000000000000" pitchFamily="2" charset="2"/>
              </a:rPr>
              <a:t>§ 23</a:t>
            </a:r>
          </a:p>
          <a:p>
            <a:pPr>
              <a:buNone/>
            </a:pPr>
            <a:r>
              <a:rPr lang="de-DE" sz="2600" dirty="0">
                <a:solidFill>
                  <a:schemeClr val="tx1"/>
                </a:solidFill>
                <a:sym typeface="Wingdings" panose="05000000000000000000" pitchFamily="2" charset="2"/>
              </a:rPr>
              <a:t>	Geltung der ersten beiden Abschnitte nur für Betriebe mit 	einer bestimmten Mindestgröße</a:t>
            </a:r>
          </a:p>
        </p:txBody>
      </p:sp>
    </p:spTree>
    <p:extLst>
      <p:ext uri="{BB962C8B-B14F-4D97-AF65-F5344CB8AC3E}">
        <p14:creationId xmlns:p14="http://schemas.microsoft.com/office/powerpoint/2010/main" val="4658488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284984"/>
            <a:ext cx="3600400" cy="1569660"/>
          </a:xfrm>
          <a:prstGeom prst="rect">
            <a:avLst/>
          </a:prstGeom>
          <a:noFill/>
        </p:spPr>
        <p:txBody>
          <a:bodyPr wrap="square" rtlCol="0">
            <a:spAutoFit/>
          </a:bodyPr>
          <a:lstStyle/>
          <a:p>
            <a:r>
              <a:rPr lang="de-DE" sz="3200" dirty="0">
                <a:solidFill>
                  <a:schemeClr val="bg1"/>
                </a:solidFill>
                <a:latin typeface="Frutiger LT 57 Cn" pitchFamily="34" charset="0"/>
              </a:rPr>
              <a:t>Ende</a:t>
            </a:r>
          </a:p>
          <a:p>
            <a:r>
              <a:rPr lang="de-DE" sz="3200" dirty="0">
                <a:solidFill>
                  <a:schemeClr val="bg1"/>
                </a:solidFill>
                <a:latin typeface="Frutiger LT 57 Cn" pitchFamily="34" charset="0"/>
              </a:rPr>
              <a:t>Arbeitsrecht</a:t>
            </a:r>
          </a:p>
          <a:p>
            <a:r>
              <a:rPr lang="de-DE" sz="3200" dirty="0">
                <a:solidFill>
                  <a:schemeClr val="bg1"/>
                </a:solidFill>
                <a:latin typeface="Frutiger LT 57 Cn" pitchFamily="34" charset="0"/>
              </a:rPr>
              <a:t>2. Woche</a:t>
            </a:r>
          </a:p>
        </p:txBody>
      </p:sp>
    </p:spTree>
    <p:extLst>
      <p:ext uri="{BB962C8B-B14F-4D97-AF65-F5344CB8AC3E}">
        <p14:creationId xmlns:p14="http://schemas.microsoft.com/office/powerpoint/2010/main" val="9425514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0548" y="944724"/>
            <a:ext cx="8642350" cy="428625"/>
          </a:xfrm>
        </p:spPr>
        <p:txBody>
          <a:bodyPr/>
          <a:lstStyle/>
          <a:p>
            <a:r>
              <a:rPr lang="de-DE" dirty="0"/>
              <a:t>Überblick</a:t>
            </a:r>
          </a:p>
        </p:txBody>
      </p:sp>
      <p:sp>
        <p:nvSpPr>
          <p:cNvPr id="3" name="Inhaltsplatzhalter 2"/>
          <p:cNvSpPr>
            <a:spLocks noGrp="1"/>
          </p:cNvSpPr>
          <p:nvPr>
            <p:ph idx="1"/>
          </p:nvPr>
        </p:nvSpPr>
        <p:spPr>
          <a:xfrm>
            <a:off x="287524" y="1808820"/>
            <a:ext cx="8642350" cy="4862513"/>
          </a:xfrm>
        </p:spPr>
        <p:txBody>
          <a:bodyPr/>
          <a:lstStyle/>
          <a:p>
            <a:pPr>
              <a:buNone/>
            </a:pPr>
            <a:r>
              <a:rPr lang="de-DE" sz="2400" b="1" dirty="0">
                <a:solidFill>
                  <a:schemeClr val="tx1"/>
                </a:solidFill>
              </a:rPr>
              <a:t>Examensrelevant in Berlin/Brandenburg:</a:t>
            </a:r>
          </a:p>
          <a:p>
            <a:pPr marL="342900" indent="-342900">
              <a:buFont typeface="Wingdings" pitchFamily="2" charset="2"/>
              <a:buChar char="ü"/>
            </a:pPr>
            <a:r>
              <a:rPr lang="de-DE" sz="2400" dirty="0">
                <a:solidFill>
                  <a:srgbClr val="00B050"/>
                </a:solidFill>
              </a:rPr>
              <a:t>Begründung des Arbeitsverhältnisses</a:t>
            </a:r>
          </a:p>
          <a:p>
            <a:pPr marL="342900" indent="-342900"/>
            <a:r>
              <a:rPr lang="de-DE" sz="2400" dirty="0">
                <a:solidFill>
                  <a:schemeClr val="tx1"/>
                </a:solidFill>
              </a:rPr>
              <a:t>Inhalt des Arbeitsverhältnisses</a:t>
            </a:r>
          </a:p>
          <a:p>
            <a:pPr marL="342900" indent="-342900"/>
            <a:r>
              <a:rPr lang="de-DE" sz="2400" dirty="0">
                <a:solidFill>
                  <a:schemeClr val="tx1"/>
                </a:solidFill>
              </a:rPr>
              <a:t>Beendigung des Arbeitsverhältnisses</a:t>
            </a:r>
          </a:p>
          <a:p>
            <a:pPr marL="342900" indent="-342900"/>
            <a:r>
              <a:rPr lang="de-DE" sz="2400" dirty="0">
                <a:solidFill>
                  <a:schemeClr val="tx1"/>
                </a:solidFill>
              </a:rPr>
              <a:t>Leistungsstörungen und Haftung im Arbeitsverhältnis</a:t>
            </a:r>
          </a:p>
        </p:txBody>
      </p:sp>
    </p:spTree>
    <p:extLst>
      <p:ext uri="{BB962C8B-B14F-4D97-AF65-F5344CB8AC3E}">
        <p14:creationId xmlns:p14="http://schemas.microsoft.com/office/powerpoint/2010/main" val="208007535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8893870" cy="428625"/>
          </a:xfrm>
        </p:spPr>
        <p:txBody>
          <a:bodyPr/>
          <a:lstStyle/>
          <a:p>
            <a:pPr algn="l"/>
            <a:r>
              <a:rPr lang="de-DE" dirty="0"/>
              <a:t>Fall 2 – Urlaubs-</a:t>
            </a:r>
            <a:br>
              <a:rPr lang="de-DE" dirty="0"/>
            </a:br>
            <a:r>
              <a:rPr lang="de-DE" dirty="0" err="1"/>
              <a:t>schwangerschaft</a:t>
            </a:r>
            <a:endParaRPr lang="de-DE" dirty="0"/>
          </a:p>
        </p:txBody>
      </p:sp>
      <p:sp>
        <p:nvSpPr>
          <p:cNvPr id="3" name="Inhaltsplatzhalter 2"/>
          <p:cNvSpPr>
            <a:spLocks noGrp="1"/>
          </p:cNvSpPr>
          <p:nvPr>
            <p:ph idx="1"/>
          </p:nvPr>
        </p:nvSpPr>
        <p:spPr>
          <a:xfrm>
            <a:off x="0" y="1376772"/>
            <a:ext cx="9144000" cy="5597467"/>
          </a:xfrm>
        </p:spPr>
        <p:txBody>
          <a:bodyPr>
            <a:noAutofit/>
          </a:bodyPr>
          <a:lstStyle/>
          <a:p>
            <a:pPr algn="just">
              <a:buNone/>
            </a:pPr>
            <a:r>
              <a:rPr lang="de-DE" sz="1270" dirty="0">
                <a:solidFill>
                  <a:schemeClr val="tx1"/>
                </a:solidFill>
              </a:rPr>
              <a:t>Die K hat sich ihren Traum erfüllt und ist – wie ihre 5 Brüder – in den letzten Jahren erfolgreich zur Kfz-Mechatronikerin ausgebildet worden. Seit dem 01.10.2018 arbeitet sie für ein Entgelt von monatlich Euro 1.200,- netto Vollzeit im Betrieb des B, einer größeren Kfz-Werkstatt ohne Betriebsrat mit weiteren 5 voll- und 10 mit einer Wochenarbeitszeit von 15 Stunden teilzeitbeschäftigten Arbeitnehmern. Allerdings kommt K nur schlecht mit dem Geschäftsführer F des B zurecht. In letzter Zeit verrichtet sie ihre Arbeit daher immer häufiger genervt und unkonzentriert. So kommt es eines Morgens dazu, dass K beim Rangieren mit einem Kundenfahrzeug aus leichter Unachtsamkeit gegen einen Pfeiler der Werkstatt prallte. K zog sich dabei einen Bruch des Unterarms zu. Zu allem Unglück handelt es sich bei dem beschädigten Fahrzeug um das Auto ihres Ehemannes M, der dem B wegen eines Auspuffdefektes einen Reparaturauftrag erteilt hatte. Am Fahrzeug des M entstand ein Schaden von Euro 1.000,-. Die Reparaturkosten für den Pfeiler beliefen sich auf Euro 2.000,-. Aufgrund des Armbruchs war K die nächsten Wochen bis Mitte Mai 2019 arbeitsunfähig krank. Um sie etwas aufzuheitern und abzulenken, schenkte der gutmütige Ehemann M der K eine Safarireise nach Kenia für die Zeit vom 01.06. bis 30.06.2019. K reichte daraufhin bei ihrem Arbeitgeber B Urlaub für die Zeit der Reise ein. Der Urlaubsantrag wurde abgelehnt. Dennoch flog K mit ihrem Ehemann M am 01.06. nach Mombasa (Kenia) in den Urlaub und blieb dort bis zum 30.06. B, der von K noch am Morgen des 01.06. von der Abreise und dem Fernbleiben bis zum 30.06. informiert worden war, sprach mit Schreiben vom 07.06.2019 eine fristlose, hilfsweise eine ordentliche Kündigung mit der Begründung aus, K sei seit dem 01.06.2019 ihrer Verpflichtung zur Arbeitsleistung nicht nachgekommen. Das mit Einschreiben an die Heimatanschrift der K zur Post gegebene Kündigungsschreiben wurde von dem mit der Beförderung beauftragten Postbediensteten am 08.06. dem auf einem Spaziergang befindlichen Onkel der K ausgehändigt. Dieser übergab es der mit K im selben Haus – allerdings in einer anderen Etagenwohnung - lebenden Mutter E der K, die Eigentümerin des Hauses ist und das Schreiben ungeöffnet an die Post zurückleitete. Von dort gelangte das Schreiben am 11.06.2019, einem Montag, an B zurück. Dieser übergab es erst am 04.07.2019 (einem Mittwoch) durch Boten dem gut erholt zurückgekehrten Ehemann der K. K war, nachdem sie am 30.06. aus Kenia zurückgekehrt war, vom 01. bis 15.07.2019 – wie sie dem B mitteilte – aufgrund einer Grippe arbeitsunfähig krank. Am Mittwoch den 25.07.2019 erhob sie Kündigungsschutzklage vor dem zuständigen Arbeitsgericht. Am Dienstag, den 31.07.2019 wurde bei K eine in der fünften Woche bestehende Schwangerschaft festgestellt. Davon unterrichtete K den B überglücklich noch am selben Tage.</a:t>
            </a:r>
          </a:p>
          <a:p>
            <a:pPr algn="just">
              <a:buNone/>
            </a:pPr>
            <a:r>
              <a:rPr lang="de-DE" sz="1270" b="1" dirty="0">
                <a:solidFill>
                  <a:schemeClr val="tx1"/>
                </a:solidFill>
              </a:rPr>
              <a:t>Aufgaben</a:t>
            </a:r>
            <a:r>
              <a:rPr lang="de-DE" sz="1270" dirty="0">
                <a:solidFill>
                  <a:schemeClr val="tx1"/>
                </a:solidFill>
              </a:rPr>
              <a:t> (die Richtigkeit der Datumsangaben ist zu unterstellen):</a:t>
            </a:r>
          </a:p>
          <a:p>
            <a:pPr algn="just">
              <a:buNone/>
            </a:pPr>
            <a:r>
              <a:rPr lang="de-DE" sz="1270" dirty="0">
                <a:solidFill>
                  <a:schemeClr val="tx1"/>
                </a:solidFill>
              </a:rPr>
              <a:t>1. Ist die – unterstellt: zulässige – Kündigungsschutzklage der K begründet?</a:t>
            </a:r>
          </a:p>
          <a:p>
            <a:pPr algn="just">
              <a:buNone/>
            </a:pPr>
            <a:r>
              <a:rPr lang="de-DE" sz="1270" dirty="0">
                <a:solidFill>
                  <a:schemeClr val="tx1"/>
                </a:solidFill>
              </a:rPr>
              <a:t>2. Steht K ein Anspruch auf Arbeitsentgelt für die Zeit vom 01.06. bis 31.07.2019 zu?</a:t>
            </a:r>
          </a:p>
          <a:p>
            <a:pPr algn="just">
              <a:buNone/>
            </a:pPr>
            <a:r>
              <a:rPr lang="de-DE" sz="1270" dirty="0">
                <a:solidFill>
                  <a:schemeClr val="tx1"/>
                </a:solidFill>
              </a:rPr>
              <a:t>3. Kann B von K Erstattung der Reparaturkosten für den Pfeiler (Euro 2.000,-) verlangen?</a:t>
            </a:r>
          </a:p>
          <a:p>
            <a:pPr algn="just">
              <a:buNone/>
            </a:pPr>
            <a:r>
              <a:rPr lang="de-DE" sz="1270" dirty="0">
                <a:solidFill>
                  <a:schemeClr val="tx1"/>
                </a:solidFill>
              </a:rPr>
              <a:t>4. Steht dem Ehemann M der K ein Anspruch gegen B auf Erstattung des Sachschadens an dem Pkw in Höhe von Euro 1.000,- zu?</a:t>
            </a:r>
            <a:endParaRPr lang="de-DE" sz="1270" b="1" dirty="0">
              <a:solidFill>
                <a:schemeClr val="tx1"/>
              </a:solidFill>
              <a:latin typeface="+mn-lt"/>
              <a:sym typeface="Wingdings" panose="05000000000000000000" pitchFamily="2" charset="2"/>
            </a:endParaRPr>
          </a:p>
        </p:txBody>
      </p:sp>
    </p:spTree>
    <p:extLst>
      <p:ext uri="{BB962C8B-B14F-4D97-AF65-F5344CB8AC3E}">
        <p14:creationId xmlns:p14="http://schemas.microsoft.com/office/powerpoint/2010/main" val="18233457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2576" y="908720"/>
            <a:ext cx="8642350" cy="428625"/>
          </a:xfrm>
        </p:spPr>
        <p:txBody>
          <a:bodyPr/>
          <a:lstStyle/>
          <a:p>
            <a:r>
              <a:rPr lang="de-DE" dirty="0"/>
              <a:t>Lösung – Aufgabe 1</a:t>
            </a:r>
          </a:p>
        </p:txBody>
      </p:sp>
      <p:sp>
        <p:nvSpPr>
          <p:cNvPr id="3" name="Inhaltsplatzhalter 2"/>
          <p:cNvSpPr>
            <a:spLocks noGrp="1"/>
          </p:cNvSpPr>
          <p:nvPr>
            <p:ph idx="1"/>
          </p:nvPr>
        </p:nvSpPr>
        <p:spPr/>
        <p:txBody>
          <a:bodyPr/>
          <a:lstStyle/>
          <a:p>
            <a:pPr>
              <a:buNone/>
            </a:pPr>
            <a:r>
              <a:rPr lang="de-DE" sz="2600" dirty="0">
                <a:solidFill>
                  <a:schemeClr val="tx1"/>
                </a:solidFill>
                <a:sym typeface="Wingdings" panose="05000000000000000000" pitchFamily="2" charset="2"/>
              </a:rPr>
              <a:t>Die </a:t>
            </a:r>
            <a:r>
              <a:rPr lang="de-DE" sz="2600" dirty="0" err="1">
                <a:solidFill>
                  <a:schemeClr val="tx1"/>
                </a:solidFill>
                <a:sym typeface="Wingdings" panose="05000000000000000000" pitchFamily="2" charset="2"/>
              </a:rPr>
              <a:t>KSchKl</a:t>
            </a:r>
            <a:r>
              <a:rPr lang="de-DE" sz="2600" dirty="0">
                <a:solidFill>
                  <a:schemeClr val="tx1"/>
                </a:solidFill>
                <a:sym typeface="Wingdings" panose="05000000000000000000" pitchFamily="2" charset="2"/>
              </a:rPr>
              <a:t>. der K ist begründet, wenn zwischen K und B ein Arbeitsverhältnis wirksam begründet wurde und dieses nicht durch die Kündigung vom 7.6.19 beendet wurde.</a:t>
            </a:r>
          </a:p>
          <a:p>
            <a:pPr>
              <a:buNone/>
            </a:pPr>
            <a:endParaRPr lang="de-DE" sz="2600" dirty="0">
              <a:solidFill>
                <a:schemeClr val="tx1"/>
              </a:solidFill>
              <a:sym typeface="Wingdings" panose="05000000000000000000" pitchFamily="2" charset="2"/>
            </a:endParaRPr>
          </a:p>
          <a:p>
            <a:pPr>
              <a:buNone/>
            </a:pPr>
            <a:r>
              <a:rPr lang="de-DE" sz="2600" b="1" dirty="0">
                <a:solidFill>
                  <a:schemeClr val="tx1"/>
                </a:solidFill>
                <a:sym typeface="Wingdings" panose="05000000000000000000" pitchFamily="2" charset="2"/>
              </a:rPr>
              <a:t>I. Arbeitsverhältnis wirksam begründet</a:t>
            </a:r>
          </a:p>
          <a:p>
            <a:pPr>
              <a:buNone/>
            </a:pPr>
            <a:r>
              <a:rPr lang="de-DE" sz="2600" dirty="0">
                <a:solidFill>
                  <a:schemeClr val="tx1"/>
                </a:solidFill>
                <a:sym typeface="Wingdings" panose="05000000000000000000" pitchFamily="2" charset="2"/>
              </a:rPr>
              <a:t>	(+), durch wirksamen Vertrag vom 1.10.18</a:t>
            </a:r>
          </a:p>
          <a:p>
            <a:pPr>
              <a:buNone/>
            </a:pPr>
            <a:r>
              <a:rPr lang="de-DE" sz="2600" b="1" dirty="0">
                <a:solidFill>
                  <a:schemeClr val="tx1"/>
                </a:solidFill>
                <a:sym typeface="Wingdings" panose="05000000000000000000" pitchFamily="2" charset="2"/>
              </a:rPr>
              <a:t>II. Beendigung durch Kündigung vom 7.6.19?</a:t>
            </a:r>
          </a:p>
          <a:p>
            <a:pPr>
              <a:buNone/>
            </a:pPr>
            <a:r>
              <a:rPr lang="de-DE" sz="2600" dirty="0">
                <a:solidFill>
                  <a:schemeClr val="tx1"/>
                </a:solidFill>
                <a:sym typeface="Wingdings" panose="05000000000000000000" pitchFamily="2" charset="2"/>
              </a:rPr>
              <a:t>	1. Kündigungserklärung</a:t>
            </a:r>
          </a:p>
          <a:p>
            <a:pPr>
              <a:buNone/>
            </a:pPr>
            <a:r>
              <a:rPr lang="de-DE" sz="2600" dirty="0">
                <a:solidFill>
                  <a:schemeClr val="tx1"/>
                </a:solidFill>
                <a:sym typeface="Wingdings" panose="05000000000000000000" pitchFamily="2" charset="2"/>
              </a:rPr>
              <a:t>		(+), in Schriftform gem. § 623; Zweifellos zugegangen, nur 		fraglich wann, hier aber nicht entscheidungserheblich</a:t>
            </a:r>
          </a:p>
          <a:p>
            <a:pPr>
              <a:buNone/>
            </a:pPr>
            <a:r>
              <a:rPr lang="de-DE" sz="2600" dirty="0">
                <a:solidFill>
                  <a:schemeClr val="tx1"/>
                </a:solidFill>
                <a:sym typeface="Wingdings" panose="05000000000000000000" pitchFamily="2" charset="2"/>
              </a:rPr>
              <a:t>	2. Kündigungsgrund</a:t>
            </a:r>
          </a:p>
          <a:p>
            <a:pPr>
              <a:buNone/>
            </a:pPr>
            <a:r>
              <a:rPr lang="de-DE" sz="2600" dirty="0">
                <a:solidFill>
                  <a:schemeClr val="tx1"/>
                </a:solidFill>
                <a:sym typeface="Wingdings" panose="05000000000000000000" pitchFamily="2" charset="2"/>
              </a:rPr>
              <a:t>			a) Außerordentliche Kündigung</a:t>
            </a:r>
          </a:p>
        </p:txBody>
      </p:sp>
    </p:spTree>
    <p:extLst>
      <p:ext uri="{BB962C8B-B14F-4D97-AF65-F5344CB8AC3E}">
        <p14:creationId xmlns:p14="http://schemas.microsoft.com/office/powerpoint/2010/main" val="204676192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a:buNone/>
            </a:pPr>
            <a:r>
              <a:rPr lang="de-DE" sz="2600" b="1" dirty="0">
                <a:solidFill>
                  <a:schemeClr val="tx1"/>
                </a:solidFill>
                <a:sym typeface="Wingdings" panose="05000000000000000000" pitchFamily="2" charset="2"/>
              </a:rPr>
              <a:t>aa) § 7 KSchG (ohne Sachprüfung)	</a:t>
            </a:r>
          </a:p>
          <a:p>
            <a:pPr>
              <a:buNone/>
            </a:pPr>
            <a:r>
              <a:rPr lang="de-DE" sz="2600" dirty="0">
                <a:solidFill>
                  <a:schemeClr val="tx1"/>
                </a:solidFill>
                <a:sym typeface="Wingdings" panose="05000000000000000000" pitchFamily="2" charset="2"/>
              </a:rPr>
              <a:t>	(+), wenn K die in § 4 S. 1 KSchG geregelte 				Klagefrist versäumt hätte</a:t>
            </a:r>
          </a:p>
          <a:p>
            <a:pPr>
              <a:buNone/>
            </a:pPr>
            <a:r>
              <a:rPr lang="de-DE" sz="2600" dirty="0">
                <a:solidFill>
                  <a:schemeClr val="tx1"/>
                </a:solidFill>
                <a:sym typeface="Wingdings" panose="05000000000000000000" pitchFamily="2" charset="2"/>
              </a:rPr>
              <a:t>	Prozessuale, aber materiell als Ausschlussfrist 				wirkende Frist</a:t>
            </a:r>
          </a:p>
          <a:p>
            <a:pPr>
              <a:buNone/>
            </a:pPr>
            <a:r>
              <a:rPr lang="de-DE" sz="2600" dirty="0">
                <a:solidFill>
                  <a:schemeClr val="tx1"/>
                </a:solidFill>
                <a:sym typeface="Wingdings" panose="05000000000000000000" pitchFamily="2" charset="2"/>
              </a:rPr>
              <a:t>	(1) Anwendbarkeit</a:t>
            </a:r>
          </a:p>
          <a:p>
            <a:pPr>
              <a:buNone/>
            </a:pPr>
            <a:r>
              <a:rPr lang="de-DE" sz="2600" dirty="0">
                <a:solidFill>
                  <a:schemeClr val="tx1"/>
                </a:solidFill>
                <a:sym typeface="Wingdings" panose="05000000000000000000" pitchFamily="2" charset="2"/>
              </a:rPr>
              <a:t>		(a) Auf außerordentliche Kündigungen?</a:t>
            </a:r>
          </a:p>
          <a:p>
            <a:pPr>
              <a:buNone/>
            </a:pPr>
            <a:r>
              <a:rPr lang="de-DE" sz="2600" dirty="0">
                <a:solidFill>
                  <a:schemeClr val="tx1"/>
                </a:solidFill>
                <a:sym typeface="Wingdings" panose="05000000000000000000" pitchFamily="2" charset="2"/>
              </a:rPr>
              <a:t>			(+), § 13 I 2 KSchG</a:t>
            </a:r>
          </a:p>
          <a:p>
            <a:pPr>
              <a:buNone/>
            </a:pPr>
            <a:r>
              <a:rPr lang="de-DE" sz="2600" dirty="0">
                <a:solidFill>
                  <a:schemeClr val="tx1"/>
                </a:solidFill>
                <a:sym typeface="Wingdings" panose="05000000000000000000" pitchFamily="2" charset="2"/>
              </a:rPr>
              <a:t>		(b) Für den Betrieb des B?</a:t>
            </a:r>
          </a:p>
          <a:p>
            <a:pPr>
              <a:buNone/>
            </a:pPr>
            <a:r>
              <a:rPr lang="de-DE" sz="2600" dirty="0">
                <a:solidFill>
                  <a:schemeClr val="tx1"/>
                </a:solidFill>
                <a:sym typeface="Wingdings" panose="05000000000000000000" pitchFamily="2" charset="2"/>
              </a:rPr>
              <a:t>			(+), vgl. § 23 I KSchG</a:t>
            </a:r>
          </a:p>
          <a:p>
            <a:pPr>
              <a:buNone/>
            </a:pPr>
            <a:r>
              <a:rPr lang="de-DE" sz="2600" dirty="0">
                <a:solidFill>
                  <a:schemeClr val="tx1"/>
                </a:solidFill>
                <a:sym typeface="Wingdings" panose="05000000000000000000" pitchFamily="2" charset="2"/>
              </a:rPr>
              <a:t>	(2) Fristversäumnis der K</a:t>
            </a:r>
          </a:p>
          <a:p>
            <a:pPr>
              <a:buNone/>
            </a:pPr>
            <a:r>
              <a:rPr lang="de-DE" sz="2600" dirty="0">
                <a:solidFill>
                  <a:schemeClr val="tx1"/>
                </a:solidFill>
                <a:sym typeface="Wingdings" panose="05000000000000000000" pitchFamily="2" charset="2"/>
              </a:rPr>
              <a:t>		(a) Zeitpunkt der Klageerhebung</a:t>
            </a:r>
          </a:p>
          <a:p>
            <a:pPr>
              <a:buNone/>
            </a:pPr>
            <a:r>
              <a:rPr lang="de-DE" sz="2600" dirty="0">
                <a:solidFill>
                  <a:schemeClr val="tx1"/>
                </a:solidFill>
                <a:sym typeface="Wingdings" panose="05000000000000000000" pitchFamily="2" charset="2"/>
              </a:rPr>
              <a:t>			Mittwoch, 25.07.19</a:t>
            </a:r>
          </a:p>
        </p:txBody>
      </p:sp>
    </p:spTree>
    <p:extLst>
      <p:ext uri="{BB962C8B-B14F-4D97-AF65-F5344CB8AC3E}">
        <p14:creationId xmlns:p14="http://schemas.microsoft.com/office/powerpoint/2010/main" val="33236607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a:buNone/>
            </a:pPr>
            <a:r>
              <a:rPr lang="de-DE" sz="2600" dirty="0">
                <a:solidFill>
                  <a:schemeClr val="tx1"/>
                </a:solidFill>
                <a:sym typeface="Wingdings" panose="05000000000000000000" pitchFamily="2" charset="2"/>
              </a:rPr>
              <a:t>	(b) 3 Wochen davor</a:t>
            </a:r>
          </a:p>
          <a:p>
            <a:pPr>
              <a:buNone/>
            </a:pPr>
            <a:r>
              <a:rPr lang="de-DE" sz="2600" dirty="0">
                <a:solidFill>
                  <a:schemeClr val="tx1"/>
                </a:solidFill>
                <a:sym typeface="Wingdings" panose="05000000000000000000" pitchFamily="2" charset="2"/>
              </a:rPr>
              <a:t>		= Mittwoch, 4.7.19</a:t>
            </a:r>
          </a:p>
          <a:p>
            <a:pPr>
              <a:buNone/>
            </a:pPr>
            <a:r>
              <a:rPr lang="de-DE" sz="2600" dirty="0">
                <a:solidFill>
                  <a:schemeClr val="tx1"/>
                </a:solidFill>
                <a:sym typeface="Wingdings" panose="05000000000000000000" pitchFamily="2" charset="2"/>
              </a:rPr>
              <a:t>	(c) Zugang vor oder nach dem 4.7.?</a:t>
            </a:r>
          </a:p>
          <a:p>
            <a:pPr>
              <a:buNone/>
            </a:pPr>
            <a:r>
              <a:rPr lang="de-DE" sz="2600" b="1" dirty="0">
                <a:solidFill>
                  <a:schemeClr val="tx1"/>
                </a:solidFill>
                <a:sym typeface="Wingdings" panose="05000000000000000000" pitchFamily="2" charset="2"/>
              </a:rPr>
              <a:t>		(aa) Durch Aushändigung an den Onkel am 8.6.?</a:t>
            </a:r>
          </a:p>
          <a:p>
            <a:pPr>
              <a:buNone/>
            </a:pPr>
            <a:r>
              <a:rPr lang="de-DE" sz="2600" dirty="0">
                <a:solidFill>
                  <a:schemeClr val="tx1"/>
                </a:solidFill>
                <a:sym typeface="Wingdings" panose="05000000000000000000" pitchFamily="2" charset="2"/>
              </a:rPr>
              <a:t>			(-), Verkehrsanschauung ordnet den anderswo 				wohnenden Onkel nicht dem Machtbereich der 				Empfängerin zu</a:t>
            </a:r>
          </a:p>
          <a:p>
            <a:pPr>
              <a:buNone/>
            </a:pPr>
            <a:r>
              <a:rPr lang="de-DE" sz="2600" b="1" dirty="0">
                <a:solidFill>
                  <a:schemeClr val="tx1"/>
                </a:solidFill>
                <a:sym typeface="Wingdings" panose="05000000000000000000" pitchFamily="2" charset="2"/>
              </a:rPr>
              <a:t>		(</a:t>
            </a:r>
            <a:r>
              <a:rPr lang="de-DE" sz="2600" b="1" dirty="0" err="1">
                <a:solidFill>
                  <a:schemeClr val="tx1"/>
                </a:solidFill>
                <a:sym typeface="Wingdings" panose="05000000000000000000" pitchFamily="2" charset="2"/>
              </a:rPr>
              <a:t>bb</a:t>
            </a:r>
            <a:r>
              <a:rPr lang="de-DE" sz="2600" b="1" dirty="0">
                <a:solidFill>
                  <a:schemeClr val="tx1"/>
                </a:solidFill>
                <a:sym typeface="Wingdings" panose="05000000000000000000" pitchFamily="2" charset="2"/>
              </a:rPr>
              <a:t>) Durch Weiterleitung an die Mutter am 8.6.?</a:t>
            </a:r>
          </a:p>
          <a:p>
            <a:pPr>
              <a:buNone/>
            </a:pPr>
            <a:r>
              <a:rPr lang="de-DE" sz="2600" dirty="0">
                <a:solidFill>
                  <a:schemeClr val="tx1"/>
                </a:solidFill>
                <a:sym typeface="Wingdings" panose="05000000000000000000" pitchFamily="2" charset="2"/>
              </a:rPr>
              <a:t>			Mutter wohnt zwar nicht in der selben Wohnung, 				aber im selben Haus; Machtbereich kann insoweit 				auch als Lebenskreis des Empfängers interpretiert 				werden (so BAG NJW 1993, 1093)</a:t>
            </a:r>
          </a:p>
          <a:p>
            <a:pPr>
              <a:buNone/>
            </a:pPr>
            <a:r>
              <a:rPr lang="de-DE" sz="2600" dirty="0">
                <a:solidFill>
                  <a:schemeClr val="tx1"/>
                </a:solidFill>
                <a:sym typeface="Wingdings" panose="05000000000000000000" pitchFamily="2" charset="2"/>
              </a:rPr>
              <a:t>			</a:t>
            </a:r>
          </a:p>
        </p:txBody>
      </p:sp>
    </p:spTree>
    <p:extLst>
      <p:ext uri="{BB962C8B-B14F-4D97-AF65-F5344CB8AC3E}">
        <p14:creationId xmlns:p14="http://schemas.microsoft.com/office/powerpoint/2010/main" val="22275353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a:buNone/>
            </a:pPr>
            <a:r>
              <a:rPr lang="de-DE" sz="2600" b="1" dirty="0">
                <a:solidFill>
                  <a:schemeClr val="tx1"/>
                </a:solidFill>
                <a:sym typeface="Wingdings" panose="05000000000000000000" pitchFamily="2" charset="2"/>
              </a:rPr>
              <a:t>			ABER</a:t>
            </a:r>
            <a:r>
              <a:rPr lang="de-DE" sz="2600" dirty="0">
                <a:solidFill>
                  <a:schemeClr val="tx1"/>
                </a:solidFill>
                <a:sym typeface="Wingdings" panose="05000000000000000000" pitchFamily="2" charset="2"/>
              </a:rPr>
              <a:t>: Keine Möglichkeit der Kenntnisnahme, da die 				Mutter das Schreiben eigenmächtig zurückgesendet 				hat (BAG NJW 1993, 1093)</a:t>
            </a:r>
          </a:p>
          <a:p>
            <a:pPr>
              <a:buNone/>
            </a:pPr>
            <a:r>
              <a:rPr lang="de-DE" sz="2600" dirty="0">
                <a:solidFill>
                  <a:schemeClr val="tx1"/>
                </a:solidFill>
                <a:sym typeface="Wingdings" panose="05000000000000000000" pitchFamily="2" charset="2"/>
              </a:rPr>
              <a:t>			Kein Zugang durch Weiterleitung an die Mutter</a:t>
            </a:r>
          </a:p>
          <a:p>
            <a:pPr>
              <a:buNone/>
            </a:pPr>
            <a:r>
              <a:rPr lang="de-DE" sz="2600" dirty="0">
                <a:solidFill>
                  <a:schemeClr val="tx1"/>
                </a:solidFill>
                <a:sym typeface="Wingdings" panose="05000000000000000000" pitchFamily="2" charset="2"/>
              </a:rPr>
              <a:t>		(cc) Zugangsfiktion, § 242</a:t>
            </a:r>
          </a:p>
          <a:p>
            <a:pPr>
              <a:buNone/>
            </a:pPr>
            <a:r>
              <a:rPr lang="de-DE" sz="2600" dirty="0">
                <a:solidFill>
                  <a:schemeClr val="tx1"/>
                </a:solidFill>
                <a:sym typeface="Wingdings" panose="05000000000000000000" pitchFamily="2" charset="2"/>
              </a:rPr>
              <a:t>			(+), wenn der Empfänger arglistig den Zugang vereitelt 			oder wenn er fahrlässig den Zugang vereitelt und der 			Absender einen zweiten Zustellungsversuch 					unternommen hat</a:t>
            </a:r>
          </a:p>
          <a:p>
            <a:pPr>
              <a:buNone/>
            </a:pPr>
            <a:r>
              <a:rPr lang="de-DE" sz="2600" dirty="0">
                <a:solidFill>
                  <a:schemeClr val="tx1"/>
                </a:solidFill>
                <a:sym typeface="Wingdings" panose="05000000000000000000" pitchFamily="2" charset="2"/>
              </a:rPr>
              <a:t>			Hier: (-), arglistiges Verhalten der Mutter ist der K nicht 			zurechenbar		</a:t>
            </a:r>
          </a:p>
          <a:p>
            <a:pPr>
              <a:buNone/>
            </a:pPr>
            <a:r>
              <a:rPr lang="de-DE" sz="2600" dirty="0">
                <a:solidFill>
                  <a:schemeClr val="tx1"/>
                </a:solidFill>
                <a:sym typeface="Wingdings" panose="05000000000000000000" pitchFamily="2" charset="2"/>
              </a:rPr>
              <a:t>		(</a:t>
            </a:r>
            <a:r>
              <a:rPr lang="de-DE" sz="2600" dirty="0" err="1">
                <a:solidFill>
                  <a:schemeClr val="tx1"/>
                </a:solidFill>
                <a:sym typeface="Wingdings" panose="05000000000000000000" pitchFamily="2" charset="2"/>
              </a:rPr>
              <a:t>dd</a:t>
            </a:r>
            <a:r>
              <a:rPr lang="de-DE" sz="2600" dirty="0">
                <a:solidFill>
                  <a:schemeClr val="tx1"/>
                </a:solidFill>
                <a:sym typeface="Wingdings" panose="05000000000000000000" pitchFamily="2" charset="2"/>
              </a:rPr>
              <a:t>) Zugangsfiktion, § 242, weil K abwesend war?</a:t>
            </a:r>
          </a:p>
          <a:p>
            <a:pPr>
              <a:buNone/>
            </a:pPr>
            <a:r>
              <a:rPr lang="de-DE" sz="2600" dirty="0">
                <a:solidFill>
                  <a:schemeClr val="tx1"/>
                </a:solidFill>
                <a:sym typeface="Wingdings" panose="05000000000000000000" pitchFamily="2" charset="2"/>
              </a:rPr>
              <a:t>			(-), ihr Briefkasten war einsatzbereit</a:t>
            </a:r>
          </a:p>
        </p:txBody>
      </p:sp>
    </p:spTree>
    <p:extLst>
      <p:ext uri="{BB962C8B-B14F-4D97-AF65-F5344CB8AC3E}">
        <p14:creationId xmlns:p14="http://schemas.microsoft.com/office/powerpoint/2010/main" val="277079775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0825" y="908720"/>
            <a:ext cx="8642350" cy="428625"/>
          </a:xfrm>
        </p:spPr>
        <p:txBody>
          <a:bodyPr/>
          <a:lstStyle/>
          <a:p>
            <a:r>
              <a:rPr lang="de-DE" dirty="0"/>
              <a:t>Lösung</a:t>
            </a:r>
          </a:p>
        </p:txBody>
      </p:sp>
      <p:sp>
        <p:nvSpPr>
          <p:cNvPr id="3" name="Inhaltsplatzhalter 2"/>
          <p:cNvSpPr>
            <a:spLocks noGrp="1"/>
          </p:cNvSpPr>
          <p:nvPr>
            <p:ph idx="1"/>
          </p:nvPr>
        </p:nvSpPr>
        <p:spPr/>
        <p:txBody>
          <a:bodyPr/>
          <a:lstStyle/>
          <a:p>
            <a:pPr>
              <a:buNone/>
            </a:pPr>
            <a:r>
              <a:rPr lang="de-DE" sz="2600" dirty="0">
                <a:solidFill>
                  <a:schemeClr val="tx1"/>
                </a:solidFill>
                <a:sym typeface="Wingdings" panose="05000000000000000000" pitchFamily="2" charset="2"/>
              </a:rPr>
              <a:t>		(</a:t>
            </a:r>
            <a:r>
              <a:rPr lang="de-DE" sz="2600" dirty="0" err="1">
                <a:solidFill>
                  <a:schemeClr val="tx1"/>
                </a:solidFill>
                <a:sym typeface="Wingdings" panose="05000000000000000000" pitchFamily="2" charset="2"/>
              </a:rPr>
              <a:t>ee</a:t>
            </a:r>
            <a:r>
              <a:rPr lang="de-DE" sz="2600" dirty="0">
                <a:solidFill>
                  <a:schemeClr val="tx1"/>
                </a:solidFill>
                <a:sym typeface="Wingdings" panose="05000000000000000000" pitchFamily="2" charset="2"/>
              </a:rPr>
              <a:t>) Zugang mit Aushändigung an den Ehemann der K?</a:t>
            </a:r>
          </a:p>
          <a:p>
            <a:pPr>
              <a:buNone/>
            </a:pPr>
            <a:r>
              <a:rPr lang="de-DE" sz="2600" dirty="0">
                <a:solidFill>
                  <a:schemeClr val="tx1"/>
                </a:solidFill>
                <a:sym typeface="Wingdings" panose="05000000000000000000" pitchFamily="2" charset="2"/>
              </a:rPr>
              <a:t>			(+), er ist als Empfangsbote anzusehen und es ist noch 			mit Weiterleitung am selben Tag (4.7.) zu rechnen</a:t>
            </a:r>
          </a:p>
          <a:p>
            <a:pPr>
              <a:buNone/>
            </a:pPr>
            <a:r>
              <a:rPr lang="de-DE" sz="2600" dirty="0">
                <a:solidFill>
                  <a:schemeClr val="tx1"/>
                </a:solidFill>
                <a:sym typeface="Wingdings" panose="05000000000000000000" pitchFamily="2" charset="2"/>
              </a:rPr>
              <a:t>		Damit hat K die Frist des § 4 S. 1 KSchG nicht versäumt</a:t>
            </a:r>
          </a:p>
          <a:p>
            <a:pPr>
              <a:buNone/>
            </a:pPr>
            <a:r>
              <a:rPr lang="de-DE" sz="2600" dirty="0">
                <a:solidFill>
                  <a:schemeClr val="tx1"/>
                </a:solidFill>
                <a:sym typeface="Wingdings" panose="05000000000000000000" pitchFamily="2" charset="2"/>
              </a:rPr>
              <a:t>	Keine Fiktion der Wirksamkeit der Kündigung, § 7 KSchG</a:t>
            </a:r>
          </a:p>
          <a:p>
            <a:pPr>
              <a:buNone/>
            </a:pPr>
            <a:r>
              <a:rPr lang="de-DE" sz="2600" dirty="0" err="1">
                <a:solidFill>
                  <a:schemeClr val="tx1"/>
                </a:solidFill>
                <a:sym typeface="Wingdings" panose="05000000000000000000" pitchFamily="2" charset="2"/>
              </a:rPr>
              <a:t>bb</a:t>
            </a:r>
            <a:r>
              <a:rPr lang="de-DE" sz="2600" dirty="0">
                <a:solidFill>
                  <a:schemeClr val="tx1"/>
                </a:solidFill>
                <a:sym typeface="Wingdings" panose="05000000000000000000" pitchFamily="2" charset="2"/>
              </a:rPr>
              <a:t>) Positive Prüfung eines Kündigungsgrundes, § 626 I BGB</a:t>
            </a:r>
          </a:p>
          <a:p>
            <a:pPr>
              <a:buNone/>
            </a:pPr>
            <a:r>
              <a:rPr lang="de-DE" sz="2600" dirty="0">
                <a:solidFill>
                  <a:schemeClr val="tx1"/>
                </a:solidFill>
                <a:sym typeface="Wingdings" panose="05000000000000000000" pitchFamily="2" charset="2"/>
              </a:rPr>
              <a:t>	Wichtige Gründe:</a:t>
            </a:r>
          </a:p>
          <a:p>
            <a:pPr>
              <a:buNone/>
            </a:pPr>
            <a:r>
              <a:rPr lang="de-DE" sz="2600" dirty="0">
                <a:solidFill>
                  <a:schemeClr val="tx1"/>
                </a:solidFill>
                <a:sym typeface="Wingdings" panose="05000000000000000000" pitchFamily="2" charset="2"/>
              </a:rPr>
              <a:t>	- personenbedingt </a:t>
            </a:r>
          </a:p>
          <a:p>
            <a:pPr>
              <a:buNone/>
            </a:pPr>
            <a:r>
              <a:rPr lang="de-DE" sz="2600" dirty="0">
                <a:solidFill>
                  <a:schemeClr val="tx1"/>
                </a:solidFill>
                <a:sym typeface="Wingdings" panose="05000000000000000000" pitchFamily="2" charset="2"/>
              </a:rPr>
              <a:t>	- verhaltensbedingt</a:t>
            </a:r>
          </a:p>
          <a:p>
            <a:pPr>
              <a:buNone/>
            </a:pPr>
            <a:r>
              <a:rPr lang="de-DE" sz="2600" dirty="0">
                <a:solidFill>
                  <a:schemeClr val="tx1"/>
                </a:solidFill>
                <a:sym typeface="Wingdings" panose="05000000000000000000" pitchFamily="2" charset="2"/>
              </a:rPr>
              <a:t>	- betriebsbedingt</a:t>
            </a:r>
          </a:p>
          <a:p>
            <a:pPr>
              <a:buNone/>
            </a:pPr>
            <a:r>
              <a:rPr lang="de-DE" sz="2600" dirty="0">
                <a:solidFill>
                  <a:schemeClr val="tx1"/>
                </a:solidFill>
                <a:sym typeface="Wingdings" panose="05000000000000000000" pitchFamily="2" charset="2"/>
              </a:rPr>
              <a:t>	Hier: Verhaltensbedingt, da K sich 4 Wochen „selbst 	beurlaubt“ hat</a:t>
            </a:r>
          </a:p>
        </p:txBody>
      </p:sp>
    </p:spTree>
    <p:extLst>
      <p:ext uri="{BB962C8B-B14F-4D97-AF65-F5344CB8AC3E}">
        <p14:creationId xmlns:p14="http://schemas.microsoft.com/office/powerpoint/2010/main" val="666237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Repetitorium">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2300</Words>
  <Application>Microsoft Macintosh PowerPoint</Application>
  <PresentationFormat>Bildschirmpräsentation (4:3)</PresentationFormat>
  <Paragraphs>195</Paragraphs>
  <Slides>22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22</vt:i4>
      </vt:variant>
    </vt:vector>
  </HeadingPairs>
  <TitlesOfParts>
    <vt:vector size="27" baseType="lpstr">
      <vt:lpstr>Arial</vt:lpstr>
      <vt:lpstr>Calibri</vt:lpstr>
      <vt:lpstr>Frutiger LT 57 Cn</vt:lpstr>
      <vt:lpstr>Wingdings</vt:lpstr>
      <vt:lpstr>Repetitorium</vt:lpstr>
      <vt:lpstr>PowerPoint-Präsentation</vt:lpstr>
      <vt:lpstr>Kursübersicht</vt:lpstr>
      <vt:lpstr>Überblick</vt:lpstr>
      <vt:lpstr>Fall 2 – Urlaubs- schwangerschaft</vt:lpstr>
      <vt:lpstr>Lösung – Aufgabe 1</vt:lpstr>
      <vt:lpstr>Lösung</vt:lpstr>
      <vt:lpstr>Lösung</vt:lpstr>
      <vt:lpstr>Lösung</vt:lpstr>
      <vt:lpstr>Lösung</vt:lpstr>
      <vt:lpstr>Lösung</vt:lpstr>
      <vt:lpstr>Lösung</vt:lpstr>
      <vt:lpstr>Lösung</vt:lpstr>
      <vt:lpstr>Lösung</vt:lpstr>
      <vt:lpstr>Lösung</vt:lpstr>
      <vt:lpstr>Lösung</vt:lpstr>
      <vt:lpstr>Lösung</vt:lpstr>
      <vt:lpstr>Lösung</vt:lpstr>
      <vt:lpstr>Lösung</vt:lpstr>
      <vt:lpstr>Lösung</vt:lpstr>
      <vt:lpstr>Lösung</vt:lpstr>
      <vt:lpstr>Überblick KSchG</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Henning Kiss</dc:creator>
  <cp:lastModifiedBy>Microsoft Office User</cp:lastModifiedBy>
  <cp:revision>631</cp:revision>
  <cp:lastPrinted>2012-03-26T17:18:40Z</cp:lastPrinted>
  <dcterms:created xsi:type="dcterms:W3CDTF">2012-03-09T10:38:50Z</dcterms:created>
  <dcterms:modified xsi:type="dcterms:W3CDTF">2023-03-22T09:45:44Z</dcterms:modified>
</cp:coreProperties>
</file>