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600" r:id="rId3"/>
    <p:sldId id="562" r:id="rId4"/>
    <p:sldId id="434" r:id="rId5"/>
    <p:sldId id="605" r:id="rId6"/>
    <p:sldId id="607" r:id="rId7"/>
    <p:sldId id="608" r:id="rId8"/>
    <p:sldId id="609" r:id="rId9"/>
    <p:sldId id="610" r:id="rId10"/>
    <p:sldId id="618" r:id="rId11"/>
    <p:sldId id="611" r:id="rId12"/>
    <p:sldId id="612" r:id="rId13"/>
    <p:sldId id="613" r:id="rId14"/>
    <p:sldId id="614" r:id="rId15"/>
    <p:sldId id="615" r:id="rId16"/>
    <p:sldId id="616" r:id="rId17"/>
    <p:sldId id="276" r:id="rId18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F775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108" autoAdjust="0"/>
    <p:restoredTop sz="99568" autoAdjust="0"/>
  </p:normalViewPr>
  <p:slideViewPr>
    <p:cSldViewPr>
      <p:cViewPr varScale="1">
        <p:scale>
          <a:sx n="114" d="100"/>
          <a:sy n="114" d="100"/>
        </p:scale>
        <p:origin x="204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90" y="782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1374" y="-96"/>
      </p:cViewPr>
      <p:guideLst>
        <p:guide orient="horz" pos="3223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9514C6A-EB18-46A0-A612-B77105F60B9D}" type="datetimeFigureOut">
              <a:rPr lang="de-DE" smtClean="0"/>
              <a:t>04.10.22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DA97353-07D3-4549-9212-8D4A78C44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871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58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571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946150"/>
            <a:ext cx="8642350" cy="4286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1619250"/>
            <a:ext cx="8642350" cy="4862513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561900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Henning\Desktop\Unbenannt-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2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0" indent="0" algn="l" defTabSz="914400" rtl="0" eaLnBrk="1" latinLnBrk="0" hangingPunct="1">
        <a:spcBef>
          <a:spcPts val="0"/>
        </a:spcBef>
        <a:buFont typeface="Arial" pitchFamily="34" charset="0"/>
        <a:buChar char="»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3995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Arbeitsrecht</a:t>
            </a:r>
          </a:p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3. Woche</a:t>
            </a:r>
          </a:p>
        </p:txBody>
      </p:sp>
    </p:spTree>
    <p:extLst>
      <p:ext uri="{BB962C8B-B14F-4D97-AF65-F5344CB8AC3E}">
        <p14:creationId xmlns:p14="http://schemas.microsoft.com/office/powerpoint/2010/main" val="5692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612576" y="908720"/>
            <a:ext cx="8642350" cy="428625"/>
          </a:xfrm>
        </p:spPr>
        <p:txBody>
          <a:bodyPr/>
          <a:lstStyle/>
          <a:p>
            <a:r>
              <a:rPr lang="de-DE" dirty="0"/>
              <a:t>Lösung – Ausgangsfall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2600" b="1" dirty="0">
                <a:solidFill>
                  <a:schemeClr val="tx1"/>
                </a:solidFill>
                <a:sym typeface="Wingdings" panose="05000000000000000000" pitchFamily="2" charset="2"/>
              </a:rPr>
              <a:t>	Liegt Verschulden des RA vor?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Ständige Überwachung der Angestellten ist nicht nötig; 	Stichprobenartige Überwachung ist ausreichend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Kein Verschulden des RA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Verspätete Klage ist nach § 5 I KSchG zuzulassen, sodass die 	soziale Rechtfertigung nicht fingiert werden kann</a:t>
            </a:r>
          </a:p>
          <a:p>
            <a:pPr>
              <a:buNone/>
            </a:pPr>
            <a:r>
              <a:rPr lang="de-DE" sz="2600" b="1" dirty="0">
                <a:solidFill>
                  <a:schemeClr val="tx1"/>
                </a:solidFill>
                <a:sym typeface="Wingdings" panose="05000000000000000000" pitchFamily="2" charset="2"/>
              </a:rPr>
              <a:t>(2) Prüfung der sozialen Rechtfertigung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(a) Rationalisierungsmaßname = </a:t>
            </a:r>
            <a:r>
              <a:rPr lang="de-DE" sz="2600" b="1" dirty="0">
                <a:solidFill>
                  <a:schemeClr val="tx1"/>
                </a:solidFill>
                <a:sym typeface="Wingdings" panose="05000000000000000000" pitchFamily="2" charset="2"/>
              </a:rPr>
              <a:t>Betriebliches Erfordernis</a:t>
            </a: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?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P: Einwand: Erhoffte Kostenersparnis ist ausgeblieben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Unternehmerische Prognoseentscheidung wird von 			     Gericht nur auf evidente Fehler überprüft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Versuch der Kostenersparnis durch Umstellung auf 				Roboter ist keine evidente Fehlentscheidung</a:t>
            </a:r>
          </a:p>
        </p:txBody>
      </p:sp>
    </p:spTree>
    <p:extLst>
      <p:ext uri="{BB962C8B-B14F-4D97-AF65-F5344CB8AC3E}">
        <p14:creationId xmlns:p14="http://schemas.microsoft.com/office/powerpoint/2010/main" val="2041937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612576" y="908720"/>
            <a:ext cx="8642350" cy="428625"/>
          </a:xfrm>
        </p:spPr>
        <p:txBody>
          <a:bodyPr/>
          <a:lstStyle/>
          <a:p>
            <a:r>
              <a:rPr lang="de-DE" dirty="0"/>
              <a:t>Lösung – Ausgangsfall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2600" b="1" dirty="0">
                <a:solidFill>
                  <a:schemeClr val="tx1"/>
                </a:solidFill>
                <a:sym typeface="Wingdings" panose="05000000000000000000" pitchFamily="2" charset="2"/>
              </a:rPr>
              <a:t>(b) Dringend?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(+), wenn sie die Kündigung unvermeidbar machen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Hier (+), weil anderweitige Beschäftigung des K nicht 			möglich war</a:t>
            </a:r>
          </a:p>
          <a:p>
            <a:pPr>
              <a:buNone/>
            </a:pPr>
            <a:r>
              <a:rPr lang="de-DE" sz="2600" b="1" dirty="0">
                <a:solidFill>
                  <a:schemeClr val="tx1"/>
                </a:solidFill>
                <a:sym typeface="Wingdings" panose="05000000000000000000" pitchFamily="2" charset="2"/>
              </a:rPr>
              <a:t>(c) Ordnungsgemäße Sozialauswahl, § 1 III KSchG?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(-), wenn S in der Sozialauswahl vorrangig hätte entlassen 	werden müssen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S treffen anders als K keine Unterhaltspflichten, er gehört 		dem Betrieb wesentlich kürzer an und kann bei der 			Arbeitsmarktlage wohl leichter wieder eine Stelle finden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Besondere Kenntnisse, Fähigkeiten oder Leistungen des S 		sind nicht vom AG dargelegt worden, § 1 III 2 KSchG	</a:t>
            </a:r>
          </a:p>
        </p:txBody>
      </p:sp>
    </p:spTree>
    <p:extLst>
      <p:ext uri="{BB962C8B-B14F-4D97-AF65-F5344CB8AC3E}">
        <p14:creationId xmlns:p14="http://schemas.microsoft.com/office/powerpoint/2010/main" val="2182714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612576" y="908720"/>
            <a:ext cx="8642350" cy="428625"/>
          </a:xfrm>
        </p:spPr>
        <p:txBody>
          <a:bodyPr/>
          <a:lstStyle/>
          <a:p>
            <a:r>
              <a:rPr lang="de-DE" dirty="0"/>
              <a:t>Lösung – Ausgangsfall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Personalstruktur wird durch Kündigung von nur älteren 			AN nicht ausgewogen gehalten, sondern verändert, § 1 III 		2 KSchG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Soziale Rechtfertigung (-)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Damit kein Kündigungsgrund</a:t>
            </a:r>
          </a:p>
          <a:p>
            <a:pPr>
              <a:buNone/>
            </a:pPr>
            <a:endParaRPr lang="de-DE" sz="2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</a:pPr>
            <a:r>
              <a:rPr lang="de-DE" sz="2600" b="1" dirty="0">
                <a:solidFill>
                  <a:schemeClr val="tx1"/>
                </a:solidFill>
                <a:sym typeface="Wingdings" panose="05000000000000000000" pitchFamily="2" charset="2"/>
              </a:rPr>
              <a:t>C. Ergebnis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Die Kündigungsschutzklage ist zulässig und begründet und 	hat Aussicht auf Erfolg. 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6209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612576" y="908720"/>
            <a:ext cx="8642350" cy="428625"/>
          </a:xfrm>
        </p:spPr>
        <p:txBody>
          <a:bodyPr/>
          <a:lstStyle/>
          <a:p>
            <a:r>
              <a:rPr lang="de-DE" dirty="0"/>
              <a:t>Lösung – Abwandlung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2600" b="1" dirty="0">
                <a:solidFill>
                  <a:schemeClr val="tx1"/>
                </a:solidFill>
                <a:sym typeface="Wingdings" panose="05000000000000000000" pitchFamily="2" charset="2"/>
              </a:rPr>
              <a:t>Anspruch auf Weiterbeschäftigung?</a:t>
            </a:r>
          </a:p>
          <a:p>
            <a:pPr>
              <a:buNone/>
            </a:pPr>
            <a:endParaRPr lang="de-DE" sz="2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</a:pPr>
            <a:r>
              <a:rPr lang="de-DE" sz="2600" b="1" dirty="0">
                <a:solidFill>
                  <a:schemeClr val="tx1"/>
                </a:solidFill>
                <a:sym typeface="Wingdings" panose="05000000000000000000" pitchFamily="2" charset="2"/>
              </a:rPr>
              <a:t>I. §§ 611a I, 242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1. Gibt es einen Anspruch auf Beschäftigung?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a) Grundsatz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	(+), BAG: Zur persönlichen Entfaltung (APR!) und zur 				Erhaltung der Arbeitskraft besteht ein 						Beschäftigungsanspruch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b) Ausnahme?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	(+), wenn überwiegende schutzwürdige Interessen des 			AG entgegenstehen</a:t>
            </a:r>
          </a:p>
        </p:txBody>
      </p:sp>
    </p:spTree>
    <p:extLst>
      <p:ext uri="{BB962C8B-B14F-4D97-AF65-F5344CB8AC3E}">
        <p14:creationId xmlns:p14="http://schemas.microsoft.com/office/powerpoint/2010/main" val="2746055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612576" y="908720"/>
            <a:ext cx="8642350" cy="428625"/>
          </a:xfrm>
        </p:spPr>
        <p:txBody>
          <a:bodyPr/>
          <a:lstStyle/>
          <a:p>
            <a:r>
              <a:rPr lang="de-DE" dirty="0"/>
              <a:t>Lösung – Abwandlung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c) Hier? 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Vor Ablauf der Kündigungsfrist?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(-), Arbeitsverhältnis besteht unstreitig noch fort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Danach?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P: Die Wirksamkeit der Kündigung steht in Streit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  <a:r>
              <a:rPr lang="de-DE" sz="2600" b="1" dirty="0">
                <a:solidFill>
                  <a:schemeClr val="tx1"/>
                </a:solidFill>
                <a:sym typeface="Wingdings" panose="05000000000000000000" pitchFamily="2" charset="2"/>
              </a:rPr>
              <a:t>BAG: </a:t>
            </a: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Anspruch auf einstweilige Weiterbeschäftigung, wenn: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Kündigung offensichtlich unwirksam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</a:t>
            </a:r>
            <a:r>
              <a:rPr lang="de-DE" sz="2600" dirty="0" err="1">
                <a:solidFill>
                  <a:schemeClr val="tx1"/>
                </a:solidFill>
                <a:sym typeface="Wingdings" panose="05000000000000000000" pitchFamily="2" charset="2"/>
              </a:rPr>
              <a:t>ArbG</a:t>
            </a: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 erstinstanzlich die Unwirksamkeit der Kündigung 			festgestellt hat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Hier also Anspruch auf Weiterbeschäftigung (+)</a:t>
            </a:r>
          </a:p>
          <a:p>
            <a:pPr>
              <a:buNone/>
            </a:pPr>
            <a:r>
              <a:rPr lang="de-DE" sz="2600" b="1" dirty="0">
                <a:solidFill>
                  <a:schemeClr val="tx1"/>
                </a:solidFill>
                <a:sym typeface="Wingdings" panose="05000000000000000000" pitchFamily="2" charset="2"/>
              </a:rPr>
              <a:t>II. Ergebnis 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K kann einstweilen seine Weiterbeschäftigung verlangen</a:t>
            </a:r>
          </a:p>
        </p:txBody>
      </p:sp>
    </p:spTree>
    <p:extLst>
      <p:ext uri="{BB962C8B-B14F-4D97-AF65-F5344CB8AC3E}">
        <p14:creationId xmlns:p14="http://schemas.microsoft.com/office/powerpoint/2010/main" val="2285012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360548" y="944724"/>
            <a:ext cx="8642350" cy="428625"/>
          </a:xfrm>
        </p:spPr>
        <p:txBody>
          <a:bodyPr/>
          <a:lstStyle/>
          <a:p>
            <a:r>
              <a:rPr lang="de-DE" dirty="0"/>
              <a:t>Überblick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7524" y="1808820"/>
            <a:ext cx="8642350" cy="4862513"/>
          </a:xfrm>
        </p:spPr>
        <p:txBody>
          <a:bodyPr/>
          <a:lstStyle/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</a:rPr>
              <a:t>Examensrelevant in Berlin/Brandenburg: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400" dirty="0">
                <a:solidFill>
                  <a:srgbClr val="00B050"/>
                </a:solidFill>
              </a:rPr>
              <a:t>Begründung des Arbeitsverhältnisses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400" dirty="0">
                <a:solidFill>
                  <a:srgbClr val="00B050"/>
                </a:solidFill>
              </a:rPr>
              <a:t>Inhalt des Arbeitsverhältnisses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400" dirty="0">
                <a:solidFill>
                  <a:srgbClr val="00B050"/>
                </a:solidFill>
              </a:rPr>
              <a:t>Beendigung des Arbeitsverhältnisses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400" dirty="0">
                <a:solidFill>
                  <a:srgbClr val="00B050"/>
                </a:solidFill>
              </a:rPr>
              <a:t>Leistungsstörungen und Haftung im Arbeitsverhältnis</a:t>
            </a:r>
          </a:p>
        </p:txBody>
      </p:sp>
    </p:spTree>
    <p:extLst>
      <p:ext uri="{BB962C8B-B14F-4D97-AF65-F5344CB8AC3E}">
        <p14:creationId xmlns:p14="http://schemas.microsoft.com/office/powerpoint/2010/main" val="3908066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Kursübersicht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5516" y="1995487"/>
            <a:ext cx="8642350" cy="4862513"/>
          </a:xfrm>
        </p:spPr>
        <p:txBody>
          <a:bodyPr/>
          <a:lstStyle/>
          <a:p>
            <a:pPr>
              <a:spcAft>
                <a:spcPts val="500"/>
              </a:spcAft>
              <a:buNone/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rgbClr val="00B050"/>
                </a:solidFill>
                <a:latin typeface="+mn-lt"/>
              </a:rPr>
              <a:t>Handelsrecht 				(1. bis 3. Woche)</a:t>
            </a:r>
          </a:p>
          <a:p>
            <a:pPr>
              <a:spcAft>
                <a:spcPts val="500"/>
              </a:spcAft>
              <a:buNone/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rgbClr val="00B050"/>
                </a:solidFill>
                <a:latin typeface="+mn-lt"/>
              </a:rPr>
              <a:t>Gesellschaftsrecht 			(4. bis 6. Woche)</a:t>
            </a:r>
          </a:p>
          <a:p>
            <a:pPr>
              <a:spcAft>
                <a:spcPts val="500"/>
              </a:spcAft>
              <a:buNone/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rgbClr val="00B050"/>
                </a:solidFill>
                <a:latin typeface="+mn-lt"/>
              </a:rPr>
              <a:t>Familienrecht 				(7. bis 9. Woche)</a:t>
            </a:r>
            <a:endParaRPr lang="de-DE" sz="2400" dirty="0">
              <a:solidFill>
                <a:srgbClr val="00B050"/>
              </a:solidFill>
              <a:latin typeface="+mn-lt"/>
            </a:endParaRPr>
          </a:p>
          <a:p>
            <a:pPr>
              <a:spcAft>
                <a:spcPts val="500"/>
              </a:spcAft>
              <a:buNone/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rgbClr val="00B050"/>
                </a:solidFill>
                <a:latin typeface="+mn-lt"/>
              </a:rPr>
              <a:t>Erbrecht						(10. bis 12. Woche)</a:t>
            </a:r>
          </a:p>
          <a:p>
            <a:pPr>
              <a:spcAft>
                <a:spcPts val="500"/>
              </a:spcAft>
              <a:buNone/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rgbClr val="00B050"/>
                </a:solidFill>
                <a:latin typeface="+mn-lt"/>
              </a:rPr>
              <a:t>ZPO							(13. bis 15. Woche)</a:t>
            </a:r>
          </a:p>
          <a:p>
            <a:pPr>
              <a:spcAft>
                <a:spcPts val="500"/>
              </a:spcAft>
              <a:buNone/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rgbClr val="00B050"/>
                </a:solidFill>
                <a:latin typeface="+mn-lt"/>
              </a:rPr>
              <a:t>Zwangsvollstreckungsrecht	(16. bis 18. Woche)</a:t>
            </a:r>
          </a:p>
          <a:p>
            <a:pPr>
              <a:spcAft>
                <a:spcPts val="500"/>
              </a:spcAft>
              <a:buNone/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rgbClr val="00B050"/>
                </a:solidFill>
                <a:latin typeface="+mn-lt"/>
              </a:rPr>
              <a:t>Arbeitsrecht				(19. bis 21. Woche)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310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36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Ende</a:t>
            </a:r>
          </a:p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Arbeitsrecht</a:t>
            </a:r>
          </a:p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3. Woche</a:t>
            </a:r>
          </a:p>
        </p:txBody>
      </p:sp>
    </p:spTree>
    <p:extLst>
      <p:ext uri="{BB962C8B-B14F-4D97-AF65-F5344CB8AC3E}">
        <p14:creationId xmlns:p14="http://schemas.microsoft.com/office/powerpoint/2010/main" val="94255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Kursübersicht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5516" y="1995487"/>
            <a:ext cx="8642350" cy="4862513"/>
          </a:xfrm>
        </p:spPr>
        <p:txBody>
          <a:bodyPr/>
          <a:lstStyle/>
          <a:p>
            <a:pPr>
              <a:spcAft>
                <a:spcPts val="500"/>
              </a:spcAft>
              <a:buNone/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rgbClr val="00B050"/>
                </a:solidFill>
                <a:latin typeface="+mn-lt"/>
              </a:rPr>
              <a:t>Handelsrecht 				(1. bis 3. Woche)</a:t>
            </a:r>
          </a:p>
          <a:p>
            <a:pPr>
              <a:spcAft>
                <a:spcPts val="500"/>
              </a:spcAft>
              <a:buNone/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rgbClr val="00B050"/>
                </a:solidFill>
                <a:latin typeface="+mn-lt"/>
              </a:rPr>
              <a:t>Gesellschaftsrecht 			(4. bis 6. Woche)</a:t>
            </a:r>
          </a:p>
          <a:p>
            <a:pPr>
              <a:spcAft>
                <a:spcPts val="500"/>
              </a:spcAft>
              <a:buNone/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rgbClr val="00B050"/>
                </a:solidFill>
                <a:latin typeface="+mn-lt"/>
              </a:rPr>
              <a:t>Familienrecht 				(7. bis 9. Woche)</a:t>
            </a:r>
            <a:endParaRPr lang="de-DE" sz="2400" dirty="0">
              <a:solidFill>
                <a:srgbClr val="00B050"/>
              </a:solidFill>
              <a:latin typeface="+mn-lt"/>
            </a:endParaRPr>
          </a:p>
          <a:p>
            <a:pPr>
              <a:spcAft>
                <a:spcPts val="500"/>
              </a:spcAft>
              <a:buNone/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rgbClr val="00B050"/>
                </a:solidFill>
                <a:latin typeface="+mn-lt"/>
              </a:rPr>
              <a:t>Erbrecht						(10. bis 12. Woche)</a:t>
            </a:r>
          </a:p>
          <a:p>
            <a:pPr>
              <a:spcAft>
                <a:spcPts val="500"/>
              </a:spcAft>
              <a:buNone/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rgbClr val="00B050"/>
                </a:solidFill>
                <a:latin typeface="+mn-lt"/>
              </a:rPr>
              <a:t>ZPO							(13. bis 15. Woche)</a:t>
            </a:r>
          </a:p>
          <a:p>
            <a:pPr>
              <a:spcAft>
                <a:spcPts val="500"/>
              </a:spcAft>
              <a:buNone/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rgbClr val="00B050"/>
                </a:solidFill>
                <a:latin typeface="+mn-lt"/>
              </a:rPr>
              <a:t>Zwangsvollstreckungsrecht	(16. bis 18. Woche)</a:t>
            </a:r>
          </a:p>
          <a:p>
            <a:pPr>
              <a:spcAft>
                <a:spcPts val="500"/>
              </a:spcAft>
              <a:buNone/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Arbeitsrecht				(19. bis 21. Woche)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7136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360548" y="944724"/>
            <a:ext cx="8642350" cy="428625"/>
          </a:xfrm>
        </p:spPr>
        <p:txBody>
          <a:bodyPr/>
          <a:lstStyle/>
          <a:p>
            <a:r>
              <a:rPr lang="de-DE" dirty="0"/>
              <a:t>Überblick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7524" y="1808820"/>
            <a:ext cx="8642350" cy="4862513"/>
          </a:xfrm>
        </p:spPr>
        <p:txBody>
          <a:bodyPr/>
          <a:lstStyle/>
          <a:p>
            <a:pPr>
              <a:buNone/>
            </a:pPr>
            <a:r>
              <a:rPr lang="de-DE" sz="2400" b="1" dirty="0">
                <a:solidFill>
                  <a:schemeClr val="tx1"/>
                </a:solidFill>
              </a:rPr>
              <a:t>Examensrelevant in Berlin/Brandenburg: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400" dirty="0">
                <a:solidFill>
                  <a:srgbClr val="00B050"/>
                </a:solidFill>
              </a:rPr>
              <a:t>Begründung des Arbeitsverhältnisses</a:t>
            </a:r>
          </a:p>
          <a:p>
            <a:pPr marL="342900" indent="-342900"/>
            <a:r>
              <a:rPr lang="de-DE" sz="2400" dirty="0">
                <a:solidFill>
                  <a:schemeClr val="tx1"/>
                </a:solidFill>
              </a:rPr>
              <a:t>Inhalt des Arbeitsverhältnisses</a:t>
            </a:r>
          </a:p>
          <a:p>
            <a:pPr marL="342900" indent="-342900"/>
            <a:r>
              <a:rPr lang="de-DE" sz="2400" dirty="0">
                <a:solidFill>
                  <a:schemeClr val="tx1"/>
                </a:solidFill>
              </a:rPr>
              <a:t>Beendigung des Arbeitsverhältnisses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400" dirty="0">
                <a:solidFill>
                  <a:srgbClr val="00B050"/>
                </a:solidFill>
              </a:rPr>
              <a:t>Leistungsstörungen und Haftung im Arbeitsverhältnis</a:t>
            </a:r>
          </a:p>
        </p:txBody>
      </p:sp>
    </p:spTree>
    <p:extLst>
      <p:ext uri="{BB962C8B-B14F-4D97-AF65-F5344CB8AC3E}">
        <p14:creationId xmlns:p14="http://schemas.microsoft.com/office/powerpoint/2010/main" val="2080075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540" y="620688"/>
            <a:ext cx="8893870" cy="428625"/>
          </a:xfrm>
        </p:spPr>
        <p:txBody>
          <a:bodyPr/>
          <a:lstStyle/>
          <a:p>
            <a:pPr algn="l"/>
            <a:r>
              <a:rPr lang="de-DE" dirty="0"/>
              <a:t>Fall 3 – Rente mit 59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376772"/>
            <a:ext cx="9144000" cy="5597467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de-DE" sz="1500" dirty="0">
                <a:solidFill>
                  <a:schemeClr val="tx1"/>
                </a:solidFill>
              </a:rPr>
              <a:t>Der 59jährige und verheiratete K ist seit mehr als 30 Jahren bei der B-GmbH als Fließbandarbeiter außerhalb des Geltungsbereichs eines Tarifvertrages beschäftigt. Im Betrieb der B-GmbH sind 300 Arbeitnehmer ständig beschäftigt. Am 20. Dezember erklärte der Geschäftsführer der B-GmbH u.a. gegenüber K – nach ordnungsgemäßer Anhörung des Betriebsrats der B-GmbH – schriftlich die Kündigung des Arbeitsverhältnisses, und zwar „betriebsbedingt“, da die B-GmbH durch die Anschaffung von Fließbandrobotern – was die B-GmbH beweisen kann – keine Verwendung mehr u.a. für K hat. Auf diese Weise könnten und müssten 10 Arbeitsplätze eingespart werden, was wegen der derzeitigen wirtschaftlichen Lage „dringend erforderlich“ sei. Die neben K gekündigten 9 anderen Arbeitnehmer sind ebenfalls älter als 50. Noch am selben Tag beauftragt K den Rechtsanwalt R mit der Erhebung einer Kündigungsschutzklage. Als er dann allerdings am 17. Januar erfährt, dass R noch immer keine Klage erhoben hat, erhebt er selbst Klage vor dem zuständigen Arbeitsgericht. Rechtsanwalt R hatte seiner Büroangestellten A, die seit vielen Jahren den Fristenkalender, stichprobenartig von R überprüft, beanstandungsfrei geführt hatte, die Eintragung der Klagefrist auferlegt. A hingegen hatte dies dann wegen der Hektik im Tagesgeschäft entgegen ihrer sonstigen Gewohnheiten vergessen. In der mündlichen Verhandlung führt K aus, die Kündigung sei rechtswidrig, weil der Einsatz der Roboter die erhoffte Kostenersparnis der Rationalisierungsmaßnahme – was die B-GmbH nicht bestreitet –, wie sich nunmehr herausgestellt hat, doch nicht erbringe und weil nicht er, sondern der ebenfalls von der Rationalisierung betroffene 23-jährige ledige und kinderlose Arbeiter S habe entlassen werden müssen, der erst seit einem Jahr im Betrieb der B-GmbH beschäftigt ist. Die B-GmbH erwidert, sie habe sich „im Sinne einer Verkürzung der Lebensarbeitszeit“ für eine Kündigung des K und nicht des S entschieden.</a:t>
            </a:r>
          </a:p>
          <a:p>
            <a:pPr algn="just">
              <a:buNone/>
            </a:pPr>
            <a:r>
              <a:rPr lang="de-DE" sz="1500" b="1" dirty="0">
                <a:solidFill>
                  <a:schemeClr val="tx1"/>
                </a:solidFill>
              </a:rPr>
              <a:t>Hat die Kündigungsschutzklage Aussicht auf Erfolg?</a:t>
            </a:r>
          </a:p>
          <a:p>
            <a:pPr algn="just">
              <a:buNone/>
            </a:pPr>
            <a:r>
              <a:rPr lang="de-DE" sz="1500" b="1" dirty="0">
                <a:solidFill>
                  <a:schemeClr val="tx1"/>
                </a:solidFill>
              </a:rPr>
              <a:t>Abwandlung:</a:t>
            </a:r>
          </a:p>
          <a:p>
            <a:pPr algn="just">
              <a:buNone/>
            </a:pPr>
            <a:r>
              <a:rPr lang="de-DE" sz="1500" dirty="0">
                <a:solidFill>
                  <a:schemeClr val="tx1"/>
                </a:solidFill>
              </a:rPr>
              <a:t>Nachdem das Arbeitsgericht seiner Klage stattgegeben hat, verlangt K die Weiterbeschäftigung an seinem bisherigen Arbeitsplatz. Die B-GmbH lehnt dies mit der Begründung ab, sie habe – was zutrifft – gegen das Urteil des Arbeitsgerichts Berufung eingelegt. </a:t>
            </a:r>
            <a:r>
              <a:rPr lang="de-DE" sz="1500" b="1" dirty="0">
                <a:solidFill>
                  <a:schemeClr val="tx1"/>
                </a:solidFill>
              </a:rPr>
              <a:t>Kann K verlangen, von der B-GmbH einstweilen weiterbeschäftigt zu werden?</a:t>
            </a:r>
            <a:endParaRPr lang="de-DE" sz="1500" b="1" dirty="0">
              <a:solidFill>
                <a:schemeClr val="tx1"/>
              </a:solidFill>
              <a:latin typeface="+mn-lt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2334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612576" y="908720"/>
            <a:ext cx="8642350" cy="428625"/>
          </a:xfrm>
        </p:spPr>
        <p:txBody>
          <a:bodyPr/>
          <a:lstStyle/>
          <a:p>
            <a:r>
              <a:rPr lang="de-DE" dirty="0"/>
              <a:t>Lösung – Ausgangsfall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Die </a:t>
            </a:r>
            <a:r>
              <a:rPr lang="de-DE" sz="2600" dirty="0" err="1">
                <a:solidFill>
                  <a:schemeClr val="tx1"/>
                </a:solidFill>
                <a:sym typeface="Wingdings" panose="05000000000000000000" pitchFamily="2" charset="2"/>
              </a:rPr>
              <a:t>KSchKl</a:t>
            </a: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. Des K hat Aussicht auf Erfolg, wenn sie zulässig und begründet ist.</a:t>
            </a:r>
          </a:p>
          <a:p>
            <a:pPr>
              <a:buNone/>
            </a:pPr>
            <a:endParaRPr lang="de-DE" sz="2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</a:pPr>
            <a:r>
              <a:rPr lang="de-DE" sz="2600" b="1" dirty="0">
                <a:solidFill>
                  <a:schemeClr val="tx1"/>
                </a:solidFill>
                <a:sym typeface="Wingdings" panose="05000000000000000000" pitchFamily="2" charset="2"/>
              </a:rPr>
              <a:t>A. Zulässigkeit 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I. Arbeitsgerichtsbarkeit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(+), §§ 2 I Nr. 3 b), 46 ff. ArbGG – Streitigkeit über das 			Bestehen eines Arbeitsverhältnisses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II. Statthafte Klageart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Feststellungsklage, §§ 256 I ZPO, 4 S. 1 KSchG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III. Feststellungsinteresse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(+), ergibt sich aus §§ 4 S. 1, 7 KSchG (Präklusionsgefahr)</a:t>
            </a:r>
          </a:p>
        </p:txBody>
      </p:sp>
    </p:spTree>
    <p:extLst>
      <p:ext uri="{BB962C8B-B14F-4D97-AF65-F5344CB8AC3E}">
        <p14:creationId xmlns:p14="http://schemas.microsoft.com/office/powerpoint/2010/main" val="204676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612576" y="908720"/>
            <a:ext cx="8642350" cy="428625"/>
          </a:xfrm>
        </p:spPr>
        <p:txBody>
          <a:bodyPr/>
          <a:lstStyle/>
          <a:p>
            <a:r>
              <a:rPr lang="de-DE" dirty="0"/>
              <a:t>Lösung – Ausgangsfall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IV. Klagefrist?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3-Wochen-Frist, § 4 S. 1 KSchG wirkt materiell-rechtlich, 		wie § 7 KSchG zeigt; Somit </a:t>
            </a:r>
            <a:r>
              <a:rPr lang="de-DE" sz="2600" b="1" u="sng" dirty="0">
                <a:solidFill>
                  <a:schemeClr val="tx1"/>
                </a:solidFill>
                <a:sym typeface="Wingdings" panose="05000000000000000000" pitchFamily="2" charset="2"/>
              </a:rPr>
              <a:t>keine</a:t>
            </a:r>
            <a:r>
              <a:rPr lang="de-DE" sz="2600" b="1" dirty="0">
                <a:solidFill>
                  <a:schemeClr val="tx1"/>
                </a:solidFill>
                <a:sym typeface="Wingdings" panose="05000000000000000000" pitchFamily="2" charset="2"/>
              </a:rPr>
              <a:t> 						Zulässigkeitsvoraussetzung</a:t>
            </a:r>
          </a:p>
          <a:p>
            <a:pPr>
              <a:buNone/>
            </a:pPr>
            <a:r>
              <a:rPr lang="de-DE" sz="2600" b="1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V. Zwischenergebnis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Die Klage ist zulässig.</a:t>
            </a:r>
          </a:p>
          <a:p>
            <a:pPr>
              <a:buNone/>
            </a:pPr>
            <a:r>
              <a:rPr lang="de-DE" sz="2600" b="1" dirty="0">
                <a:solidFill>
                  <a:schemeClr val="tx1"/>
                </a:solidFill>
                <a:sym typeface="Wingdings" panose="05000000000000000000" pitchFamily="2" charset="2"/>
              </a:rPr>
              <a:t>B. Begründetheit</a:t>
            </a:r>
          </a:p>
          <a:p>
            <a:pPr algn="just">
              <a:buNone/>
            </a:pPr>
            <a:r>
              <a:rPr lang="de-DE" sz="2600" b="1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(+), wenn zwischen K und der B-GmbH ein wirksames 	Arbeitsverhältnis begründet wurde und dies nicht durch die 	angegriffene Kündigung beendet worden ist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I. Begründung des Arbeitsverhältnisses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(+), vor mehr als 30 Jahren</a:t>
            </a:r>
          </a:p>
        </p:txBody>
      </p:sp>
    </p:spTree>
    <p:extLst>
      <p:ext uri="{BB962C8B-B14F-4D97-AF65-F5344CB8AC3E}">
        <p14:creationId xmlns:p14="http://schemas.microsoft.com/office/powerpoint/2010/main" val="949524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612576" y="908720"/>
            <a:ext cx="8642350" cy="428625"/>
          </a:xfrm>
        </p:spPr>
        <p:txBody>
          <a:bodyPr/>
          <a:lstStyle/>
          <a:p>
            <a:r>
              <a:rPr lang="de-DE" dirty="0"/>
              <a:t>Lösung – Ausgangsfall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2600" b="1" dirty="0">
                <a:solidFill>
                  <a:schemeClr val="tx1"/>
                </a:solidFill>
                <a:sym typeface="Wingdings" panose="05000000000000000000" pitchFamily="2" charset="2"/>
              </a:rPr>
              <a:t>	II. Beendigung durch die Kündigung?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1. Kündigungserklärung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	(+), am 20.12.; dass Form des § 623 gewahrt ist kann 				unterstellt werden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2. Kein Ausschluss nach § 102 I BetrVG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	(+), Betriebsrat wurde angehört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3. Kündigungsgrund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	a) Außerordentlich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		(-)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	b) Ordentlich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		Kündigungsfrist des § 622 II Nr. 7 gilt</a:t>
            </a:r>
          </a:p>
          <a:p>
            <a:pPr>
              <a:buNone/>
            </a:pPr>
            <a:r>
              <a:rPr lang="de-DE" sz="2600" b="1" dirty="0">
                <a:solidFill>
                  <a:schemeClr val="tx1"/>
                </a:solidFill>
                <a:sym typeface="Wingdings" panose="05000000000000000000" pitchFamily="2" charset="2"/>
              </a:rPr>
              <a:t>				P: Ist ein Kündigungsgrund überhaupt nötig?</a:t>
            </a:r>
          </a:p>
        </p:txBody>
      </p:sp>
    </p:spTree>
    <p:extLst>
      <p:ext uri="{BB962C8B-B14F-4D97-AF65-F5344CB8AC3E}">
        <p14:creationId xmlns:p14="http://schemas.microsoft.com/office/powerpoint/2010/main" val="424030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612576" y="908720"/>
            <a:ext cx="8642350" cy="428625"/>
          </a:xfrm>
        </p:spPr>
        <p:txBody>
          <a:bodyPr/>
          <a:lstStyle/>
          <a:p>
            <a:r>
              <a:rPr lang="de-DE" dirty="0"/>
              <a:t>Lösung – Ausgangsfall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(+), wenn im Anwendungsbereich des § 1 KSchG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aa) persönlicher AWB, § 23 I KSchG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(+), § 23 I 2, 3 KSchG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  <a:r>
              <a:rPr lang="de-DE" sz="2600" dirty="0" err="1">
                <a:solidFill>
                  <a:schemeClr val="tx1"/>
                </a:solidFill>
                <a:sym typeface="Wingdings" panose="05000000000000000000" pitchFamily="2" charset="2"/>
              </a:rPr>
              <a:t>bb</a:t>
            </a: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) sachlicher AWB, §§ 1, 13 KSchG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(+), da Arbeitsverhältnis mehr als 6 Monate bestanden 			hat und eine ordentliche Kündigung vorliegt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Anwendungsbereich des § 1 KSchG ist eröffnet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cc) Liegt ein Kündigungsgrund vor?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(1) Fiktion eines Kündigungsgrundes nach § 7 KSchG?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	(a) Versäumung der Frist nach § 4 S. 1 KSchG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			(+), Klage erst am 17.01., also 3-Wochen-Frist 					versäumt</a:t>
            </a:r>
          </a:p>
        </p:txBody>
      </p:sp>
    </p:spTree>
    <p:extLst>
      <p:ext uri="{BB962C8B-B14F-4D97-AF65-F5344CB8AC3E}">
        <p14:creationId xmlns:p14="http://schemas.microsoft.com/office/powerpoint/2010/main" val="1118958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612576" y="908720"/>
            <a:ext cx="8642350" cy="428625"/>
          </a:xfrm>
        </p:spPr>
        <p:txBody>
          <a:bodyPr/>
          <a:lstStyle/>
          <a:p>
            <a:r>
              <a:rPr lang="de-DE" dirty="0"/>
              <a:t>Lösung – Ausgangsfall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(b) Zulassung verspäteter Klage, § 5 I KSchG?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(+), wenn K die Fristversäumnis nicht zu vertreten 			hat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K selbst hat sich rechtzeitig an einen 				    Rechtsanwalt gewandt; Kein Verschulden</a:t>
            </a:r>
          </a:p>
          <a:p>
            <a:pPr>
              <a:buNone/>
            </a:pPr>
            <a:r>
              <a:rPr lang="de-DE" sz="2600" b="1" dirty="0">
                <a:solidFill>
                  <a:schemeClr val="tx1"/>
                </a:solidFill>
                <a:sym typeface="Wingdings" panose="05000000000000000000" pitchFamily="2" charset="2"/>
              </a:rPr>
              <a:t>	Muss sich K das Verschulden des RA zurechnen lassen?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  <a:r>
              <a:rPr lang="de-DE" sz="2600" b="1" dirty="0" err="1">
                <a:solidFill>
                  <a:schemeClr val="tx1"/>
                </a:solidFill>
                <a:sym typeface="Wingdings" panose="05000000000000000000" pitchFamily="2" charset="2"/>
              </a:rPr>
              <a:t>eA</a:t>
            </a:r>
            <a:r>
              <a:rPr lang="de-DE" sz="2600" b="1" dirty="0">
                <a:solidFill>
                  <a:schemeClr val="tx1"/>
                </a:solidFill>
                <a:sym typeface="Wingdings" panose="05000000000000000000" pitchFamily="2" charset="2"/>
              </a:rPr>
              <a:t>.: </a:t>
            </a: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(-), Wortlaut des § 5 I KSchG erfasst nur 					   Eigenverschulden des AN</a:t>
            </a:r>
          </a:p>
          <a:p>
            <a:pPr>
              <a:buNone/>
            </a:pP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	</a:t>
            </a:r>
            <a:r>
              <a:rPr lang="de-DE" sz="2600" b="1" dirty="0">
                <a:solidFill>
                  <a:schemeClr val="tx1"/>
                </a:solidFill>
                <a:sym typeface="Wingdings" panose="05000000000000000000" pitchFamily="2" charset="2"/>
              </a:rPr>
              <a:t>BAG: </a:t>
            </a:r>
            <a:r>
              <a:rPr lang="de-DE" sz="2600" dirty="0">
                <a:solidFill>
                  <a:schemeClr val="tx1"/>
                </a:solidFill>
                <a:sym typeface="Wingdings" panose="05000000000000000000" pitchFamily="2" charset="2"/>
              </a:rPr>
              <a:t>(+), § 46 II ArbGG, § 85 II ZPO: Die Frist wirkt zwar 				 materiell-rechtlich, ist aber prozessualer Natur, sodass 			 § 85 II ZPO auf die Prozesshandlung passt</a:t>
            </a:r>
          </a:p>
        </p:txBody>
      </p:sp>
    </p:spTree>
    <p:extLst>
      <p:ext uri="{BB962C8B-B14F-4D97-AF65-F5344CB8AC3E}">
        <p14:creationId xmlns:p14="http://schemas.microsoft.com/office/powerpoint/2010/main" val="707282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petitorium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1601</Words>
  <Application>Microsoft Macintosh PowerPoint</Application>
  <PresentationFormat>Bildschirmpräsentation (4:3)</PresentationFormat>
  <Paragraphs>134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2" baseType="lpstr">
      <vt:lpstr>Arial</vt:lpstr>
      <vt:lpstr>Calibri</vt:lpstr>
      <vt:lpstr>Frutiger LT 57 Cn</vt:lpstr>
      <vt:lpstr>Wingdings</vt:lpstr>
      <vt:lpstr>Repetitorium</vt:lpstr>
      <vt:lpstr>PowerPoint-Präsentation</vt:lpstr>
      <vt:lpstr>Kursübersicht</vt:lpstr>
      <vt:lpstr>Überblick</vt:lpstr>
      <vt:lpstr>Fall 3 – Rente mit 59</vt:lpstr>
      <vt:lpstr>Lösung – Ausgangsfall</vt:lpstr>
      <vt:lpstr>Lösung – Ausgangsfall</vt:lpstr>
      <vt:lpstr>Lösung – Ausgangsfall</vt:lpstr>
      <vt:lpstr>Lösung – Ausgangsfall</vt:lpstr>
      <vt:lpstr>Lösung – Ausgangsfall</vt:lpstr>
      <vt:lpstr>Lösung – Ausgangsfall</vt:lpstr>
      <vt:lpstr>Lösung – Ausgangsfall</vt:lpstr>
      <vt:lpstr>Lösung – Ausgangsfall</vt:lpstr>
      <vt:lpstr>Lösung – Abwandlung</vt:lpstr>
      <vt:lpstr>Lösung – Abwandlung</vt:lpstr>
      <vt:lpstr>Überblick</vt:lpstr>
      <vt:lpstr>Kursübersicht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Henning Kiss</dc:creator>
  <cp:lastModifiedBy>Microsoft Office User</cp:lastModifiedBy>
  <cp:revision>643</cp:revision>
  <cp:lastPrinted>2012-03-26T17:18:40Z</cp:lastPrinted>
  <dcterms:created xsi:type="dcterms:W3CDTF">2012-03-09T10:38:50Z</dcterms:created>
  <dcterms:modified xsi:type="dcterms:W3CDTF">2022-10-06T07:37:43Z</dcterms:modified>
</cp:coreProperties>
</file>