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400" r:id="rId3"/>
    <p:sldId id="425" r:id="rId4"/>
    <p:sldId id="434" r:id="rId5"/>
    <p:sldId id="438" r:id="rId6"/>
    <p:sldId id="486" r:id="rId7"/>
    <p:sldId id="487" r:id="rId8"/>
    <p:sldId id="488" r:id="rId9"/>
    <p:sldId id="489" r:id="rId10"/>
    <p:sldId id="490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1" r:id="rId22"/>
    <p:sldId id="502" r:id="rId23"/>
    <p:sldId id="503" r:id="rId24"/>
    <p:sldId id="504" r:id="rId25"/>
    <p:sldId id="505" r:id="rId26"/>
    <p:sldId id="506" r:id="rId27"/>
    <p:sldId id="507" r:id="rId28"/>
    <p:sldId id="508" r:id="rId29"/>
    <p:sldId id="510" r:id="rId30"/>
    <p:sldId id="511" r:id="rId31"/>
    <p:sldId id="276" r:id="rId32"/>
  </p:sldIdLst>
  <p:sldSz cx="9144000" cy="6858000" type="screen4x3"/>
  <p:notesSz cx="10234613" cy="7099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8" autoAdjust="0"/>
    <p:restoredTop sz="88349" autoAdjust="0"/>
  </p:normalViewPr>
  <p:slideViewPr>
    <p:cSldViewPr>
      <p:cViewPr varScale="1">
        <p:scale>
          <a:sx n="98" d="100"/>
          <a:sy n="98" d="100"/>
        </p:scale>
        <p:origin x="25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782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374" y="-96"/>
      </p:cViewPr>
      <p:guideLst>
        <p:guide orient="horz" pos="2236"/>
        <p:guide pos="322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9514C6A-EB18-46A0-A612-B77105F60B9D}" type="datetimeFigureOut">
              <a:rPr lang="de-DE" smtClean="0"/>
              <a:t>13.06.23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8063" cy="2660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462" y="3372167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Anders bei Ehe: Dort muss der Zweck zwingend über Verwirklichung der Lebensgemeinschaft hinaus gehen, damit ein </a:t>
            </a:r>
            <a:r>
              <a:rPr lang="de-DE" dirty="0" err="1"/>
              <a:t>GesV</a:t>
            </a:r>
            <a:r>
              <a:rPr lang="de-DE" dirty="0"/>
              <a:t> angenommen werden kann. </a:t>
            </a:r>
          </a:p>
          <a:p>
            <a:r>
              <a:rPr lang="de-DE" dirty="0"/>
              <a:t>Grund: Verrechtlichung der Pflicht zur Lebensgemeinschaft § 1353 BGB/Ausgleich bei Trennung nach Scheidungsfolgenrecht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11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946150"/>
            <a:ext cx="8642350" cy="4286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619250"/>
            <a:ext cx="8642350" cy="486251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56190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995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Familienrecht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P: Verbleibendes Restvermögen ohne wirtschaftliche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		Bedeutung?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u="sng" dirty="0">
                <a:solidFill>
                  <a:schemeClr val="tx1"/>
                </a:solidFill>
                <a:sym typeface="Wingdings" panose="05000000000000000000" pitchFamily="2" charset="2"/>
              </a:rPr>
              <a:t>BGH: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Gegenleistung wird </a:t>
            </a:r>
            <a:r>
              <a:rPr lang="de-DE" sz="2400" u="sng" dirty="0">
                <a:solidFill>
                  <a:schemeClr val="tx1"/>
                </a:solidFill>
                <a:sym typeface="Wingdings" panose="05000000000000000000" pitchFamily="2" charset="2"/>
              </a:rPr>
              <a:t>nicht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berücksichtigt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u="sng" dirty="0">
                <a:solidFill>
                  <a:schemeClr val="tx1"/>
                </a:solidFill>
                <a:sym typeface="Wingdings" panose="05000000000000000000" pitchFamily="2" charset="2"/>
              </a:rPr>
              <a:t>Bei kleineren Vermögen: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15 % Restvermögen müssen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übrig bleiben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u="sng" dirty="0">
                <a:solidFill>
                  <a:schemeClr val="tx1"/>
                </a:solidFill>
                <a:sym typeface="Wingdings" panose="05000000000000000000" pitchFamily="2" charset="2"/>
              </a:rPr>
              <a:t>Bei größeren Vermögen: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10 % Restvermögen müssen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übrig bleiben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 Vorliegend: Größeres Vermögen und weniger als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10 % verbleiben; Verfügung über Vermögen im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Ganzen (+)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 Berechtigung (-)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1394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d) Überwindung fehlender Berechtigung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aa) § 892 I 1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(-), §§ 1365, 1369 sind absolute Verfügungsverbote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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Gutglaubensschutz gilt hier nicht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bb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 Einschränkung nach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subjektiver Theorie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hM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.: Positive Kenntnis davon, dass es sich um eine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Verfügung über das Vermögen im Ganzen handelt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erforderlich (positive Kenntnis von Ehe nicht nötig)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 Hier: Keine Kenntnis des E. Somit teleologische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Reduktion des § 1365 I 2 (+)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E ist ET geworden; Grundbuch nicht unrichtig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§ 894 iVm. §§ 1365 I 2, 1368 (-)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42796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B. § 812 I 1 1. Alt. iVm. §§ 1365 I 1, 1368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(-), Kaufvertrag ist auch wirksam (§ 1365 I 1) und es würde sich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ohnehin nicht um sich aus der Unwirksamkeit der Verfügung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ergebende Rechte handeln.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C. Ergebnis zu Frage 2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M steht kein Grundbuchberichtigungsanspruch gegen E zu.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46044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4644"/>
            <a:ext cx="8642350" cy="428625"/>
          </a:xfrm>
        </p:spPr>
        <p:txBody>
          <a:bodyPr/>
          <a:lstStyle/>
          <a:p>
            <a:pPr algn="l"/>
            <a:r>
              <a:rPr lang="de-DE" dirty="0"/>
              <a:t>Überblick –</a:t>
            </a:r>
            <a:br>
              <a:rPr lang="de-DE" dirty="0"/>
            </a:br>
            <a:r>
              <a:rPr lang="de-DE" dirty="0"/>
              <a:t>Gesetzlicher Güterstand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3200" dirty="0">
                <a:solidFill>
                  <a:srgbClr val="FF0000"/>
                </a:solidFill>
                <a:sym typeface="Wingdings" panose="05000000000000000000" pitchFamily="2" charset="2"/>
              </a:rPr>
              <a:t>§ 1363 – Zugewinngemeinschaft</a:t>
            </a:r>
          </a:p>
          <a:p>
            <a:pPr>
              <a:buNone/>
            </a:pPr>
            <a:r>
              <a:rPr lang="de-DE" sz="3200" dirty="0">
                <a:solidFill>
                  <a:schemeClr val="tx1"/>
                </a:solidFill>
                <a:sym typeface="Wingdings" panose="05000000000000000000" pitchFamily="2" charset="2"/>
              </a:rPr>
              <a:t>§§ 1364-1369 – Vermögensverwaltung in der Zugewinngemeinschaft</a:t>
            </a:r>
          </a:p>
          <a:p>
            <a:pPr>
              <a:buNone/>
            </a:pPr>
            <a:r>
              <a:rPr lang="de-DE" sz="3200" dirty="0">
                <a:solidFill>
                  <a:schemeClr val="tx1"/>
                </a:solidFill>
                <a:sym typeface="Wingdings" panose="05000000000000000000" pitchFamily="2" charset="2"/>
              </a:rPr>
              <a:t>		 Insbesondere: </a:t>
            </a:r>
            <a:r>
              <a:rPr lang="de-DE" sz="3200" dirty="0">
                <a:solidFill>
                  <a:srgbClr val="FF0000"/>
                </a:solidFill>
                <a:sym typeface="Wingdings" panose="05000000000000000000" pitchFamily="2" charset="2"/>
              </a:rPr>
              <a:t>§§ 1365, 1368, 1369</a:t>
            </a:r>
          </a:p>
          <a:p>
            <a:pPr>
              <a:buNone/>
            </a:pPr>
            <a:r>
              <a:rPr lang="de-DE" sz="3200" dirty="0">
                <a:solidFill>
                  <a:schemeClr val="tx1"/>
                </a:solidFill>
                <a:sym typeface="Wingdings" panose="05000000000000000000" pitchFamily="2" charset="2"/>
              </a:rPr>
              <a:t>§§ 1371-1390 – Zugewinnausgleich </a:t>
            </a:r>
          </a:p>
          <a:p>
            <a:pPr>
              <a:buNone/>
            </a:pPr>
            <a:r>
              <a:rPr lang="de-DE" sz="3200" dirty="0">
                <a:solidFill>
                  <a:schemeClr val="tx1"/>
                </a:solidFill>
                <a:sym typeface="Wingdings" panose="05000000000000000000" pitchFamily="2" charset="2"/>
              </a:rPr>
              <a:t>		 Insbesondere: </a:t>
            </a:r>
            <a:r>
              <a:rPr lang="de-DE" sz="3200" dirty="0">
                <a:solidFill>
                  <a:srgbClr val="FF0000"/>
                </a:solidFill>
                <a:sym typeface="Wingdings" panose="05000000000000000000" pitchFamily="2" charset="2"/>
              </a:rPr>
              <a:t>§§ 1371, 1373-1375, 1378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60236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073" y="116632"/>
            <a:ext cx="8642350" cy="428625"/>
          </a:xfrm>
        </p:spPr>
        <p:txBody>
          <a:bodyPr/>
          <a:lstStyle/>
          <a:p>
            <a:pPr algn="l"/>
            <a:r>
              <a:rPr lang="de-DE" dirty="0"/>
              <a:t>Fall 3 – Zugewinn nach</a:t>
            </a:r>
            <a:br>
              <a:rPr lang="de-DE" dirty="0"/>
            </a:br>
            <a:r>
              <a:rPr lang="de-DE" dirty="0"/>
              <a:t>Ehebruch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502618"/>
            <a:ext cx="9036496" cy="523875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de-DE" sz="1800" dirty="0">
                <a:solidFill>
                  <a:schemeClr val="tx1"/>
                </a:solidFill>
              </a:rPr>
              <a:t>F und M waren seit 2013 miteinander verheiratet. F brachte Euro 50.000,- in die Ehe ein, M hatte zu jener Zeit nichts; im Gegenteil hatte er Schulden von etwa Euro 200.000,-. Aus der Ehe von M und F waren in der Folgezeit drei Kinder hervorgegangen. Nach erfolgreichen Geschäften an der Börse hatte M 2015 ein zweigeschossiges Haus für Euro 1,2 Mio. gekauft, das zunächst der gesamten Familie als Wohnung diente. Im Juli 2020 nahm M Beziehungen zu Frau S auf. Die F zog daraufhin aus den im Erdgeschoss belegenen ehelichen Wohn- und Schlafräumen zu ihren Kindern in das Obergeschoss. Beide Etagen wurden mit gesonderten Eingangstüren versehen. M und F sagten sich in der Folgezeit nicht einmal mehr Guten Tag. M hatte daher im Herbst 2020 die Scheidung beantragt, die F wollte sich nicht scheiden lassen. Im Mai 2021 nahm M die S in die Erdgeschosswohnung auf. </a:t>
            </a:r>
          </a:p>
          <a:p>
            <a:pPr algn="just">
              <a:buNone/>
            </a:pPr>
            <a:r>
              <a:rPr lang="de-DE" sz="1800" b="1" dirty="0">
                <a:solidFill>
                  <a:schemeClr val="tx1"/>
                </a:solidFill>
              </a:rPr>
              <a:t>1. </a:t>
            </a:r>
            <a:r>
              <a:rPr lang="de-DE" sz="1800" dirty="0">
                <a:solidFill>
                  <a:schemeClr val="tx1"/>
                </a:solidFill>
              </a:rPr>
              <a:t>F hatte sofort gegen M und S geklagt, und zwar gegen S auf Räumung der Ehewohnung und gegen beide auf Unterlassung des Ehebruchs in der Ehewohnung. </a:t>
            </a:r>
            <a:r>
              <a:rPr lang="de-DE" sz="1800" b="1" dirty="0">
                <a:solidFill>
                  <a:schemeClr val="tx1"/>
                </a:solidFill>
              </a:rPr>
              <a:t>War ihre – unterstellt zulässige – Klage erfolgreich? </a:t>
            </a:r>
          </a:p>
          <a:p>
            <a:pPr algn="just">
              <a:buNone/>
            </a:pPr>
            <a:r>
              <a:rPr lang="de-DE" sz="1800" b="1" dirty="0">
                <a:solidFill>
                  <a:schemeClr val="tx1"/>
                </a:solidFill>
              </a:rPr>
              <a:t>2. </a:t>
            </a:r>
            <a:r>
              <a:rPr lang="de-DE" sz="1800" dirty="0">
                <a:solidFill>
                  <a:schemeClr val="tx1"/>
                </a:solidFill>
              </a:rPr>
              <a:t>Im Jahre 2023 wurde die Ehe von M und F geschieden. F verlangt von M Zugewinnausgleich. Das Vermögen des M betrug bei Rechtshängigkeit des Scheidungsantrages Euro 1,7 </a:t>
            </a:r>
            <a:r>
              <a:rPr lang="de-DE" sz="1800" dirty="0" err="1">
                <a:solidFill>
                  <a:schemeClr val="tx1"/>
                </a:solidFill>
              </a:rPr>
              <a:t>Mio</a:t>
            </a:r>
            <a:r>
              <a:rPr lang="de-DE" sz="1800" dirty="0">
                <a:solidFill>
                  <a:schemeClr val="tx1"/>
                </a:solidFill>
              </a:rPr>
              <a:t>, als die Ehe geschieden wurde nur noch Euro 1,0 Mio. Die von F in die Ehe eingebrachten Euro 50.000,- waren für Spekulationen des M an der Börse schon 2014 „draufgegangen“. „Hinzugekommen“ sind bei ihr Schulden von Euro 50.000,-. Allerdings hatte F 2022 von ihrer Großmutter Euro 700.000,- geerbt, die sie bis heute – gut versteckt in Österreich – hat. </a:t>
            </a:r>
          </a:p>
        </p:txBody>
      </p:sp>
    </p:spTree>
    <p:extLst>
      <p:ext uri="{BB962C8B-B14F-4D97-AF65-F5344CB8AC3E}">
        <p14:creationId xmlns:p14="http://schemas.microsoft.com/office/powerpoint/2010/main" val="1055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1. Frage: Begründetheit der Klagen gegen M und S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1. Teil: Klage der F gegen M: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Begründet, wenn F einen fälligen, durchsetzbaren Anspruch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gegen M auf Unterlassung des Ehebruchs hatte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indent="-457200">
              <a:buAutoNum type="alphaUcPeriod"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§ 1353 I 2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(-) § 1353 II Ehe ist gescheitert. Außerdem würde eine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Unterlassungspflicht das Vollstreckungsverbot des § 120 III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FamFG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umgehen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B. §§ 823 I, 1004 I 2 analog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I. Anwendbarkeit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(+), soweit § 1353 II und § 120 III 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FamFG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dadurch nicht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umgangen würden.</a:t>
            </a:r>
          </a:p>
        </p:txBody>
      </p:sp>
    </p:spTree>
    <p:extLst>
      <p:ext uri="{BB962C8B-B14F-4D97-AF65-F5344CB8AC3E}">
        <p14:creationId xmlns:p14="http://schemas.microsoft.com/office/powerpoint/2010/main" val="396235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II.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Rechts- oder Rechtsgutsverletzung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Ehe als sonstiges Recht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Nicht generell, sonst würden § 1353 II und § 120 III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FamFG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umgangen.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Schutz im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räumlich-gegenständlichen Bereich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(+)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Begehungs- oder Wiederholungsgefahr durch M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III.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§§ 823 I, 1004 I 2 analog auf Unterlassung des Ehebruchs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in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der Ehewohnung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(+) </a:t>
            </a:r>
          </a:p>
        </p:txBody>
      </p:sp>
    </p:spTree>
    <p:extLst>
      <p:ext uri="{BB962C8B-B14F-4D97-AF65-F5344CB8AC3E}">
        <p14:creationId xmlns:p14="http://schemas.microsoft.com/office/powerpoint/2010/main" val="163923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2. Teil: Klage der F gegen S: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indent="-457200">
              <a:buAutoNum type="alphaUcPeriod"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§ 1353 I 2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(-) wirkt ohnehin nur zwischen den Ehegatten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B. §§ 823 I, 1004 I 2 analog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(+), auf Unterlassung des Ehebruchs in der Ehewohnung und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Räumung der Ehewohnung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 Weitergehender Anspruch würde mittelbar Zwang auf den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anderen Ehegatten ausüben und damit das Verbot des § 120 III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FamFG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umgehen.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C. Ergebnis zu Frage 1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M und S werden verurteilt den Ehebruch in der Ehewohnung zu unterlassen und S muss diese darüber hinaus räumen.</a:t>
            </a:r>
          </a:p>
        </p:txBody>
      </p:sp>
    </p:spTree>
    <p:extLst>
      <p:ext uri="{BB962C8B-B14F-4D97-AF65-F5344CB8AC3E}">
        <p14:creationId xmlns:p14="http://schemas.microsoft.com/office/powerpoint/2010/main" val="83791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2. Frage: Zugewinnausgleichsanspruch F  M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</a:p>
          <a:p>
            <a:pPr marL="457200" indent="-457200">
              <a:buAutoNum type="alphaUcPeriod"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§ 1378 I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Wirksame Ehe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Güterstand der Zugewinngemeinschaft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(+), § 1363 I mangels abweichender Vereinbarung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3. Güterstand durch Scheidung beendet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(+), gem. §§ 1564 ff.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4. Höhe der Ausgleichsforderung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= Hälfte des Überschusses des Zugewinns des anderen 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ggü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dem eigenen Zugewinn, § 1378 I </a:t>
            </a:r>
          </a:p>
        </p:txBody>
      </p:sp>
    </p:spTree>
    <p:extLst>
      <p:ext uri="{BB962C8B-B14F-4D97-AF65-F5344CB8AC3E}">
        <p14:creationId xmlns:p14="http://schemas.microsoft.com/office/powerpoint/2010/main" val="115553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Zugewinn der F, § 1373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aa)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Anfangsvermögen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, § 1374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Euro 50.000,- (Abs. 1)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+ Euro 700.000,- (Abs. 2)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- Euro 0,- (Abs. 1)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=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Euro 750.000,-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(im Zeitpunkt des § 1376)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bb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Endvermögen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, § 1375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Euro 700.000,- (Abs. 1 S. 1)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- Euro 50.000,- (Abs. 1 S. 1)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=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Euro 650.000,-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cc)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Zugewinn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der F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Euro 0,-</a:t>
            </a:r>
          </a:p>
        </p:txBody>
      </p:sp>
    </p:spTree>
    <p:extLst>
      <p:ext uri="{BB962C8B-B14F-4D97-AF65-F5344CB8AC3E}">
        <p14:creationId xmlns:p14="http://schemas.microsoft.com/office/powerpoint/2010/main" val="66807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Kursübersicht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5516" y="1995487"/>
            <a:ext cx="8642350" cy="4862513"/>
          </a:xfrm>
        </p:spPr>
        <p:txBody>
          <a:bodyPr/>
          <a:lstStyle/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Handelsrecht 				(1. bis 3.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Gesellschaftsrecht 			(4. bis 6.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Familienrecht 				(7. bis 9. Woche)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Erbrecht						(10. bis 12.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ZPO							(13. bis 15.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Zwangsvollstreckungsrecht	(16. bis 18.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Arbeitsrecht				(19. bis 21. Woche)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32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893175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Zugewinn des M, § 1373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aa)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Anfangsvermögen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, § 1374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Euro -200.000,-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(Abs. 3)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bb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Endvermögen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, § 1375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Maßgeblicher Zeitpunkt: § 1384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Euro 1.700.000,-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cc)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Zugewinn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des M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Euro 1.900.000,-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c) Hälfte des Überschusses, § 1378 I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	Euro 950.000,-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II.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Anspruch entstanden (+)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Anspruch gem. § 1378 I iHv. Euro 950.000,- (+); Weitere Ansprüche (-)</a:t>
            </a:r>
          </a:p>
        </p:txBody>
      </p:sp>
    </p:spTree>
    <p:extLst>
      <p:ext uri="{BB962C8B-B14F-4D97-AF65-F5344CB8AC3E}">
        <p14:creationId xmlns:p14="http://schemas.microsoft.com/office/powerpoint/2010/main" val="190858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96652"/>
            <a:ext cx="8642350" cy="428625"/>
          </a:xfrm>
        </p:spPr>
        <p:txBody>
          <a:bodyPr/>
          <a:lstStyle/>
          <a:p>
            <a:pPr algn="l"/>
            <a:r>
              <a:rPr lang="de-DE" dirty="0"/>
              <a:t>Fall 4 – Tod nach wilder </a:t>
            </a:r>
            <a:br>
              <a:rPr lang="de-DE" dirty="0"/>
            </a:br>
            <a:r>
              <a:rPr lang="de-DE" dirty="0"/>
              <a:t>Ehe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619250"/>
            <a:ext cx="9036496" cy="523875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de-DE" sz="1650" dirty="0">
                <a:solidFill>
                  <a:schemeClr val="tx1"/>
                </a:solidFill>
              </a:rPr>
              <a:t>K ist alleinige Erbin ihres verstorbenen Vaters V. Dieser war bei seinem Tode mit der Mutter der K, M, verheiratet, lebte aber schon längere Zeit mit der B in nichtehelicher Lebensgemeinschaft. V und B erwarben zu jener Zeit ein Hausgrundstück zu gleichen Teilen. Auf den Kaufpreis von Euro 275.000,- zuzüglich Nebenkosten wurden Euro 120.000,- in bar, und zwar von V gezahlt. Den restlichen Kaufpreis finanzierte V mit einem von ihm allein aufgenommenen Darlehen in Höhe von Euro 155.000,-. Nachdem zunächst beide Partner, d.h. V und B, als Miteigentümer zu je ½ ins Grundbuch eingetragen worden waren, erwarb B auf der Grundlage eines notariellen Vertrages mit V den ½-Miteigentumsanteil des V und wurde anschließend als Alleineigentümerin des Grundstücks im Grundbuch eingetragen. In dem Vertrag verpflichtete sich B, anstelle des V in seine Darlehensverpflichtung einzutreten (§ 2 Nr. 1 des Vertrages), nicht ohne Zustimmung des V zu seinen Lebzeiten über den erworbenen Grundbesitzanteil zu verfügen (§ 2 Nr. 2 des Vertrages) sowie – für den Fall der Beendigung der Lebensgemeinschaft und des Auszuges des V – ihm einen ½-Miteigentumsanteil an dem Grundbesitz zu übereignen (§ 3 des Vertrages). Daneben vereinbarten V und B, dass der – im Fall des Verstoßes gegen das vorgenannte Verfügungsverbot entstehende – Rückübertragungsanspruch des V nicht vererblich sei. Ferner wurde dem V ein lebenslanges unentgeltliches Wohnungs- und Mitbenutzungsrecht in dem betreffenden Wohnhaus eingeräumt (§ 2 Nr. 3 des Vertrages). Zahlen sollte B an V nichts. Auf das Darlehen waren von V bereits Euro 72.000,- abbezahlt.</a:t>
            </a:r>
          </a:p>
          <a:p>
            <a:pPr algn="just">
              <a:buNone/>
            </a:pPr>
            <a:r>
              <a:rPr lang="de-DE" sz="1650" b="1" dirty="0">
                <a:solidFill>
                  <a:schemeClr val="tx1"/>
                </a:solidFill>
              </a:rPr>
              <a:t>Kann K von B nach dem Tode des V nunmehr Erstattung der Hälfte der von V auf das Hausgrundstück aufgewendeten Euro 120.000,- + 72.000,- = Euro 192.000,-, mithin Euro 96.000,-, verlangen?</a:t>
            </a:r>
            <a:endParaRPr lang="de-DE" sz="165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0690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§§ 426 I 1 iVm. 1922 I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Tatbestand des § 1922 I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(+), K ist Alleinerbin des V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Tatbestand des § 426 I 1 zwischen V und B?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(+), V und B waren beim Kauf des Hausgrundstückes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vertragliche Gesamtschuldner, §§ 421, 427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3. Höhe des Innenausgleichs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 Grundsatz: Hälftiger Innenausgleich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 Ausnahme: „ein anderes bestimmt“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 	  Durch NEL (+), da Aufgabenverteilung vergleichbar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einer Ehe vorgenommen wird; Handeln im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gemeinsamen Interesse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2243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§ 426 I 1 iVm. § 1922 I (-)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B. §§ 730 I, 734 iVm. § 1922 I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Tatbestand des § 1922 I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(+), s. o.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Tatbestand der §§ 730 I, 734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NEL als GbR denkbar?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(+), wenn entsprechender Rechtsbindungswille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feststellbar ist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Gesellschaftsvertrag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9464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(-), Zweck geht nicht über Verwirklichung der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Lebensgemeinschaft hinaus und Rechtsbindungswille ist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nicht feststellbar; Vielmehr spricht der spätere notarielle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Erwerbsvertrag von V an B gegen eine vorherige GbR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II. Ergebnis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§§ 730 I, 734 iVm. § 1922 I (-)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C. §§ 346 I, 313 III 1 iVm. § 1922 I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I. Anwendbarkeit des § 313 auf die NEL?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BGH II. Senat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(=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GesR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): (-), NEL-Partner können ihre Leistungen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nicht aufrechnen; daher kann auch nachträglich keine GG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wegfallen. Scheitern der NEL war wegen der nicht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verrechtlichen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Bindung absehbar.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 Kurzfassung: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Keine Rechte, keine Pflichten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5301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BGH XII. Senat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(=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FamR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): Risiko des Scheiterns der NEL ist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	      leistendem Partner zwar bekannt.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	      Dieser leistet aber in Erwartung des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	      Fortbestands der NEL. Dieser ist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	      zumindest bei ganz erheblichen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	      Vermögensmehrungen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	      Geschäftsgrundlage.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Tatbestand des § 1922 I (+) s. o.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Tatbestand der §§ 346 I, 313 III 1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Wirksamer Vertrag V – B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BGH XII. Senat: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Bei erheblichen Vermögensmehrungen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       familienrechtlicher Kooperationsvertrag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		       sui generis (+)</a:t>
            </a:r>
          </a:p>
        </p:txBody>
      </p:sp>
    </p:spTree>
    <p:extLst>
      <p:ext uri="{BB962C8B-B14F-4D97-AF65-F5344CB8AC3E}">
        <p14:creationId xmlns:p14="http://schemas.microsoft.com/office/powerpoint/2010/main" val="59200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84684"/>
            <a:ext cx="8642350" cy="428625"/>
          </a:xfrm>
        </p:spPr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48972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Wirksamer Rücktritt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aa) Rücktrittserklärung, § 349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(+), konkludent durch K als Erbin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bb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 Rücktrittsgrund, § 313 III 1</a:t>
            </a:r>
          </a:p>
          <a:p>
            <a:pPr algn="just"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GG ist ein Umstand, den zumindest eine Partei bei Abschluss des Vertrages vorausgesetzt und nicht vereinbart hat (</a:t>
            </a:r>
            <a:r>
              <a:rPr lang="de-DE" sz="2400" dirty="0">
                <a:solidFill>
                  <a:srgbClr val="0070C0"/>
                </a:solidFill>
                <a:sym typeface="Wingdings" panose="05000000000000000000" pitchFamily="2" charset="2"/>
              </a:rPr>
              <a:t>tatsächliches Element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), der für sie auch so wichtig war, dass sie den Vertrag nicht oder anders abgeschlossen hätte, wenn sie den Umstand als fraglich erkannt hätte (</a:t>
            </a:r>
            <a:r>
              <a:rPr lang="de-DE" sz="2400" dirty="0">
                <a:solidFill>
                  <a:srgbClr val="0070C0"/>
                </a:solidFill>
                <a:sym typeface="Wingdings" panose="05000000000000000000" pitchFamily="2" charset="2"/>
              </a:rPr>
              <a:t>hypothetisches Element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 und auf dessen Berücksichtigung sich die andere Partei nach der vertraglichen oder gesetzlichen Risikoverteilung 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redlicherweise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 einlassen muss (</a:t>
            </a:r>
            <a:r>
              <a:rPr lang="de-DE" sz="2400" dirty="0">
                <a:solidFill>
                  <a:srgbClr val="0070C0"/>
                </a:solidFill>
                <a:sym typeface="Wingdings" panose="05000000000000000000" pitchFamily="2" charset="2"/>
              </a:rPr>
              <a:t>normatives Element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).</a:t>
            </a:r>
          </a:p>
          <a:p>
            <a:pPr marL="342900" indent="-342900">
              <a:buFont typeface="Wingdings"/>
              <a:buChar char="à"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NEL ist nicht gescheitert, sondern sollte bis zum Tod bestehen</a:t>
            </a:r>
          </a:p>
          <a:p>
            <a:pPr marL="342900" indent="-342900">
              <a:buFont typeface="Wingdings"/>
              <a:buChar char="à"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Vereinbarungen zeigen, dass B nach Vs Tod Grundstück haben sollte</a:t>
            </a:r>
          </a:p>
        </p:txBody>
      </p:sp>
    </p:spTree>
    <p:extLst>
      <p:ext uri="{BB962C8B-B14F-4D97-AF65-F5344CB8AC3E}">
        <p14:creationId xmlns:p14="http://schemas.microsoft.com/office/powerpoint/2010/main" val="71913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84684"/>
            <a:ext cx="8642350" cy="428625"/>
          </a:xfrm>
        </p:spPr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48972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III.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§§ 346 I, 313 I, III 1 iVm. § 1922 I (-)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D. §§ 812 I 2 Alt. 2 iVm. § 1922 I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I. Anwendbarkeit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BGH II. Senat: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(-), Keine Rechte, keine Pflichten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BGH XII. Senat: 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(+), Arg. wie bei § 313 (s. o.)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Tatbestand des § 1922 I (+), s. o.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2. Tatbestand des § 812 I 2 Alt. 2 im Verhältnis V – B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Etwas erlangt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 Zahlungen iHv. Euro 192.000,- für den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Grundstückserwerb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Durch Leistung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(+), bewusst und zweckgerichtet Vermögen der B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gemehrt (causa 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data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135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84684"/>
            <a:ext cx="8642350" cy="428625"/>
          </a:xfrm>
        </p:spPr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48972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c) Nichteintritt des bezweckten Erfolgs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(-), Zweck, zu Lebzeiten an dem Vermögensgegenstand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partizipieren zu können, wurde erreicht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III.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§ 812 I 2 Alt. 2 iVm. § 1922 II (-)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E. Ergebnis zu Fall 4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Kein Anspruch der K gegen B</a:t>
            </a:r>
          </a:p>
        </p:txBody>
      </p:sp>
    </p:spTree>
    <p:extLst>
      <p:ext uri="{BB962C8B-B14F-4D97-AF65-F5344CB8AC3E}">
        <p14:creationId xmlns:p14="http://schemas.microsoft.com/office/powerpoint/2010/main" val="208742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60548" y="944724"/>
            <a:ext cx="8642350" cy="428625"/>
          </a:xfrm>
        </p:spPr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524" y="1808820"/>
            <a:ext cx="8642350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Examensrelevant in Berlin/Brandenburg: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Eingehung der Ehe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Wirkungen der Ehe im Allgemeinen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Eheliches Güterrecht (nur gesetzliches Güterrecht)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Scheidung der Ehe (ohne Versorgungsausgleich)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Allgemeine Vorschriften zur Verwandtschaft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Unterhaltspflicht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Rechtsverhältnis zwischen den Eltern und dem Kind im Allgemeinen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Elterliche Sorge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43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60548" y="944724"/>
            <a:ext cx="8642350" cy="428625"/>
          </a:xfrm>
        </p:spPr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524" y="1808820"/>
            <a:ext cx="8642350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Examensrelevant in Berlin/Brandenburg: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Eingehung der Ehe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Wirkungen der Ehe im Allgemeinen 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Eheliches Güterrecht (nur gesetzliches Güterrecht)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Scheidung der Ehe (ohne Versorgungsausgleich)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Allgemeine Vorschriften zur Verwandtschaft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Unterhaltspflicht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Rechtsverhältnis zwischen den Eltern und dem Kind im Allgemeinen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Elterliche Sorge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28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60548" y="944724"/>
            <a:ext cx="8642350" cy="428625"/>
          </a:xfrm>
        </p:spPr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524" y="1808820"/>
            <a:ext cx="8642350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Examensrelevant in Berlin/Brandenburg: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Eingehung der Ehe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Wirkungen der Ehe im Allgemeinen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Eheliches Güterrecht (nur gesetzliches Güterrecht)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Scheidung der Ehe (ohne Versorgungsausgleich)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Allgemeine Vorschriften zur Verwandtschaft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Unterhaltspflicht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Rechtsverhältnis zwischen den Eltern und dem Kind im Allgemeinen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Elterliche Sorge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2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Familienrecht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152636"/>
            <a:ext cx="8642350" cy="428625"/>
          </a:xfrm>
        </p:spPr>
        <p:txBody>
          <a:bodyPr/>
          <a:lstStyle/>
          <a:p>
            <a:pPr algn="l"/>
            <a:r>
              <a:rPr lang="de-DE" dirty="0"/>
              <a:t>Fall 2 – Verfügungen</a:t>
            </a:r>
            <a:br>
              <a:rPr lang="de-DE" dirty="0"/>
            </a:br>
            <a:r>
              <a:rPr lang="de-DE" dirty="0"/>
              <a:t>in der Ehe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23875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de-DE" sz="1800" dirty="0">
                <a:solidFill>
                  <a:schemeClr val="tx1"/>
                </a:solidFill>
              </a:rPr>
              <a:t>M und F sind miteinander verheiratet und leben im gesetzlichen Güterstand der Zugewinngemeinschaft. Das Geld hat die F. Sie verfügt über ein Grundstück im Wert von Euro 1 Mio. sowie Barvermögen in Höhe von Euro 80.000,-. Sie entschied sich, von ihrem Barvermögen, ohne dies mit M abzustimmen, einen neuen Mercedes zum Preis von Euro 50.000,- zu erwerben, der in der Folgezeit auf sie zugelassen und versichert wurde. Den Wagen nutzten beide Ehegatten gemeinsam, M zum Einkaufen, F für Fahrten zur Arbeitsstätte. Nachdem F merkte, dass sie das Auto eigentlich gar nicht benötigte, da sie den Weg zu ihrer Arbeitsstätte viel besser zu Fuß absolvieren kann, veräußerte sie das Auto ohne Wissen des M an den K. Als M hiervon erfuhr, gab es einen handfesten Streit zwischen den Ehegatten, der schließlich zu deren Trennung führte. Seither leben M und F getrennt. In dieser Zeit verkaufte F ihr Grundstück zum Preis von Euro 1 Mio. an den Erwerber E und ließ es ihm auf. E wurde als neuer Eigentümer in das Grundbuch eingetragen.</a:t>
            </a:r>
          </a:p>
          <a:p>
            <a:pPr algn="just">
              <a:buNone/>
            </a:pPr>
            <a:r>
              <a:rPr lang="de-DE" sz="1800" dirty="0">
                <a:solidFill>
                  <a:schemeClr val="tx1"/>
                </a:solidFill>
              </a:rPr>
              <a:t>1. M verlangt von K Herausgabe des Mercedes, wobei F erklärt hat, das Auto nicht zurücknehmen zu wollen. K verteidigt sich damit, dass er nicht gewusst habe, dass F verheiratet war. Außerdem würde er allenfalls Zug um Zug gegen Kaufpreiserstattung herausgeben.</a:t>
            </a:r>
          </a:p>
          <a:p>
            <a:pPr algn="just">
              <a:buNone/>
            </a:pPr>
            <a:r>
              <a:rPr lang="de-DE" sz="1800" dirty="0">
                <a:solidFill>
                  <a:schemeClr val="tx1"/>
                </a:solidFill>
              </a:rPr>
              <a:t>2. Von E verlangt M Grundbuchberichtigung dahingehend, dass wieder die F als Eigentümerin in das Grundbuch eingetragen werde. Auch E erklärt, dass er von der Ehe der F nichts gewusst habe.</a:t>
            </a:r>
            <a:endParaRPr lang="de-DE" sz="180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334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1. Frage: Herausgabe des Mercedes M  K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A.    § 985 iVm. §§ 1369, 1368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I. Anspruch entstanden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1. Voraussetzungen der §§ 1369 I, III, 1368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Wirksame Ehe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(+), Getrenntleben schadet nicht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Güterstand der Zugewinngemeinschaft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c) Dem verfügenden Ehegatten gehörende Sache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(+), Auto war Alleineigentum der F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d) Gegenstand des ehelichen Haushalts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(+), beide Ehegatten nutzen den PKW zu jedenfalls auch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privaten Zwecken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7147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e) Rechtsfolge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 Vertrag wird endgültig unwirksam, wenn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Genehmigung verweigert wird, § 1366 IV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 Absolutes Verfügungsverbot =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	Gutglaubensvorschriften nicht anwendbar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 § 1368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Revokationsbefugnis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-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Grds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. kann nur Leistung an den anderen Ehegatten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verlangt werden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-Ausnahmsweise kann Leistung an sich selbst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verlangt werden, wenn verfügender Ehegatte die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Sache nicht zurücknehmen kann oder will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2. Voraussetzungen des § 985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(+), da Übereignung und Kaufvertrag nichtig waren, § 1369 I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869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II. Anspruch erloschen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(-)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III. Anspruch durchsetzbar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Kann K ein ZBR nach § 273 I geltend machen, da F zur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Rückzahlung des Kaufpreises nach § 812 I 1 1. Alt. verpflichtet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ist?	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hM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: (-), sonst könnten K und F das Recht des M entgegen des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Schutzzwecks der §§ 1368, 1369 aushöhlen	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IV. Ergebnis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M kann aus § 985 iVm. §§ 1369 I, III, 1368 Leistung an sich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verlangen.	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B. § 812 I 1 1. Alt. iVm. §§ 1369 I, III, 1368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(-), kein Anspruch aus der Unwirksamkeit der 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Verfügung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, sondern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wegen der Unwirksamkeit der Verpflichtung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879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2. Frage: Grundbuchberichtigung M  E</a:t>
            </a:r>
          </a:p>
          <a:p>
            <a:pPr>
              <a:buNone/>
            </a:pPr>
            <a:endParaRPr lang="de-DE" sz="24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A. § 894 iVm. §§ 1368, 1365 I 2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I. Anspruch entstanden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(+), wenn Grundbuch zu Lasten der F unrichtig und M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Revokationsbefugnis nach § 1368 zusteht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1. Unrichtigkeit des Grundbuchs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(+), wenn E von F kein ET nach §§ 925, 873 I erworben hat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a) Auflassung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(+), formgemäß nach § 925 I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b) Eintragung ins Grundbuch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(+)</a:t>
            </a:r>
          </a:p>
        </p:txBody>
      </p:sp>
    </p:spTree>
    <p:extLst>
      <p:ext uri="{BB962C8B-B14F-4D97-AF65-F5344CB8AC3E}">
        <p14:creationId xmlns:p14="http://schemas.microsoft.com/office/powerpoint/2010/main" val="78931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1619250"/>
            <a:ext cx="8785671" cy="4862513"/>
          </a:xfrm>
        </p:spPr>
        <p:txBody>
          <a:bodyPr/>
          <a:lstStyle/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c) Berechtigung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(-), wenn § 1365 I 2 entgegensteht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aa) Wirksame Ehe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(+)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bb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) Güterstand der Zugewinngemeinschaft 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(+)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cc) Verfügung über das Vermögen im Ganzen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P: Gilt dies auch bei Verfügung über einzelne </a:t>
            </a:r>
          </a:p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  <a:sym typeface="Wingdings" panose="05000000000000000000" pitchFamily="2" charset="2"/>
              </a:rPr>
              <a:t>					Gegenstände?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mM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.: Gesamttheorie</a:t>
            </a:r>
          </a:p>
          <a:p>
            <a:pPr>
              <a:buNone/>
            </a:pP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					</a:t>
            </a:r>
            <a:r>
              <a:rPr lang="de-DE" sz="2400" dirty="0" err="1">
                <a:solidFill>
                  <a:schemeClr val="tx1"/>
                </a:solidFill>
                <a:sym typeface="Wingdings" panose="05000000000000000000" pitchFamily="2" charset="2"/>
              </a:rPr>
              <a:t>hM</a:t>
            </a:r>
            <a:r>
              <a:rPr lang="de-DE" sz="2400" dirty="0">
                <a:solidFill>
                  <a:schemeClr val="tx1"/>
                </a:solidFill>
                <a:sym typeface="Wingdings" panose="05000000000000000000" pitchFamily="2" charset="2"/>
              </a:rPr>
              <a:t>.: Einzeltheorie</a:t>
            </a:r>
          </a:p>
          <a:p>
            <a:pPr>
              <a:buNone/>
            </a:pPr>
            <a:endParaRPr lang="de-DE" sz="2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511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3749</Words>
  <Application>Microsoft Macintosh PowerPoint</Application>
  <PresentationFormat>Bildschirmpräsentation (4:3)</PresentationFormat>
  <Paragraphs>355</Paragraphs>
  <Slides>31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6" baseType="lpstr">
      <vt:lpstr>Arial</vt:lpstr>
      <vt:lpstr>Calibri</vt:lpstr>
      <vt:lpstr>Frutiger LT 57 Cn</vt:lpstr>
      <vt:lpstr>Wingdings</vt:lpstr>
      <vt:lpstr>Repetitorium</vt:lpstr>
      <vt:lpstr>PowerPoint-Präsentation</vt:lpstr>
      <vt:lpstr>Kursübersicht</vt:lpstr>
      <vt:lpstr>Überblick</vt:lpstr>
      <vt:lpstr>Fall 2 – Verfügungen in der Ehe</vt:lpstr>
      <vt:lpstr>Lösung</vt:lpstr>
      <vt:lpstr>Lösung</vt:lpstr>
      <vt:lpstr>Lösung</vt:lpstr>
      <vt:lpstr>Lösung</vt:lpstr>
      <vt:lpstr>Lösung</vt:lpstr>
      <vt:lpstr>Lösung</vt:lpstr>
      <vt:lpstr>Lösung</vt:lpstr>
      <vt:lpstr>Lösung</vt:lpstr>
      <vt:lpstr>Überblick – Gesetzlicher Güterstand</vt:lpstr>
      <vt:lpstr>Fall 3 – Zugewinn nach Ehebruch</vt:lpstr>
      <vt:lpstr>Lösung</vt:lpstr>
      <vt:lpstr>Lösung</vt:lpstr>
      <vt:lpstr>Lösung</vt:lpstr>
      <vt:lpstr>Lösung</vt:lpstr>
      <vt:lpstr>Lösung</vt:lpstr>
      <vt:lpstr>Lösung</vt:lpstr>
      <vt:lpstr>Fall 4 – Tod nach wilder  Ehe</vt:lpstr>
      <vt:lpstr>Lösung</vt:lpstr>
      <vt:lpstr>Lösung</vt:lpstr>
      <vt:lpstr>Lösung</vt:lpstr>
      <vt:lpstr>Lösung</vt:lpstr>
      <vt:lpstr>Lösung</vt:lpstr>
      <vt:lpstr>Lösung</vt:lpstr>
      <vt:lpstr>Lösung</vt:lpstr>
      <vt:lpstr>Überblick</vt:lpstr>
      <vt:lpstr>Überblick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 User</cp:lastModifiedBy>
  <cp:revision>390</cp:revision>
  <cp:lastPrinted>2022-06-15T08:54:46Z</cp:lastPrinted>
  <dcterms:created xsi:type="dcterms:W3CDTF">2012-03-09T10:38:50Z</dcterms:created>
  <dcterms:modified xsi:type="dcterms:W3CDTF">2023-06-14T07:55:45Z</dcterms:modified>
</cp:coreProperties>
</file>