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260" r:id="rId3"/>
    <p:sldId id="277" r:id="rId4"/>
    <p:sldId id="278" r:id="rId5"/>
    <p:sldId id="279" r:id="rId6"/>
    <p:sldId id="280" r:id="rId7"/>
    <p:sldId id="281" r:id="rId8"/>
    <p:sldId id="282" r:id="rId9"/>
    <p:sldId id="286" r:id="rId10"/>
    <p:sldId id="287" r:id="rId11"/>
    <p:sldId id="283" r:id="rId12"/>
    <p:sldId id="284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76" r:id="rId2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7515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81"/>
    <p:restoredTop sz="92073"/>
  </p:normalViewPr>
  <p:slideViewPr>
    <p:cSldViewPr>
      <p:cViewPr varScale="1">
        <p:scale>
          <a:sx n="77" d="100"/>
          <a:sy n="77" d="100"/>
        </p:scale>
        <p:origin x="200" y="10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14C6A-EB18-46A0-A612-B77105F60B9D}" type="datetimeFigureOut">
              <a:rPr lang="de-DE" smtClean="0"/>
              <a:t>20.07.23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A97353-07D3-4549-9212-8D4A78C44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8871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Beschaffungsrisiko betrifft die Frage des nötigen Marktzugang, der nötigen Kenntnisse und der nötigen Geldmittel, nicht die Frage, ob Gegenstand bis zur Übergabe unbeschädigt bleibt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A97353-07D3-4549-9212-8D4A78C44740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6608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§ 285 ist nicht erloschen, weil das Surrogat ja zunächst vorhanden war. Spätere Parteivereinbarungen lassen dieses nicht untergehen, sondern begründen allenfalls einen Anspruch nach 280 I mit 285 als Schuldverhältnis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A97353-07D3-4549-9212-8D4A78C44740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1744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Hoch fraglich ist auch, ob ggf. ein anderes Surrogat zur Verfügung steht, </a:t>
            </a:r>
            <a:r>
              <a:rPr lang="de-DE" dirty="0" err="1"/>
              <a:t>zB</a:t>
            </a:r>
            <a:r>
              <a:rPr lang="de-DE" dirty="0"/>
              <a:t>: Eine Schadensersatzforderung gegen S wegen der Vertragsaufhebung. Dafür fehlt es am Einblick in den Vertrag zwischen S und B. Abwegig scheint dies aber nicht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A97353-07D3-4549-9212-8D4A78C44740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185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7956376" cy="4068601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020272" y="1700808"/>
            <a:ext cx="2123728" cy="4068601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 userDrawn="1"/>
        </p:nvSpPr>
        <p:spPr>
          <a:xfrm>
            <a:off x="4860032" y="2069232"/>
            <a:ext cx="2123728" cy="2511896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4582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9571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6632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12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 typeface="Arial" pitchFamily="34" charset="0"/>
        <a:buChar char="•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0" indent="0" algn="l" defTabSz="914400" rtl="0" eaLnBrk="1" latinLnBrk="0" hangingPunct="1">
        <a:spcBef>
          <a:spcPts val="0"/>
        </a:spcBef>
        <a:buFont typeface="Arial" pitchFamily="34" charset="0"/>
        <a:buChar char="–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2pPr>
      <a:lvl3pPr marL="0" indent="0" algn="l" defTabSz="914400" rtl="0" eaLnBrk="1" latinLnBrk="0" hangingPunct="1">
        <a:spcBef>
          <a:spcPts val="0"/>
        </a:spcBef>
        <a:buFont typeface="Arial" pitchFamily="34" charset="0"/>
        <a:buChar char="•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3pPr>
      <a:lvl4pPr marL="0" indent="0" algn="l" defTabSz="914400" rtl="0" eaLnBrk="1" latinLnBrk="0" hangingPunct="1">
        <a:spcBef>
          <a:spcPts val="0"/>
        </a:spcBef>
        <a:buFont typeface="Arial" pitchFamily="34" charset="0"/>
        <a:buChar char="–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4pPr>
      <a:lvl5pPr marL="0" indent="0" algn="l" defTabSz="914400" rtl="0" eaLnBrk="1" latinLnBrk="0" hangingPunct="1">
        <a:spcBef>
          <a:spcPts val="0"/>
        </a:spcBef>
        <a:buFont typeface="Arial" pitchFamily="34" charset="0"/>
        <a:buChar char="»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284984"/>
            <a:ext cx="33843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Zivilrechtsklausur vom 20.07.2023</a:t>
            </a:r>
          </a:p>
        </p:txBody>
      </p:sp>
    </p:spTree>
    <p:extLst>
      <p:ext uri="{BB962C8B-B14F-4D97-AF65-F5344CB8AC3E}">
        <p14:creationId xmlns:p14="http://schemas.microsoft.com/office/powerpoint/2010/main" val="56926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45572"/>
            <a:ext cx="8928992" cy="5711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=&gt;	hier mindestens Letzteres, so dass 									§ 326 Abs. 1 S. 1 wegen § 326 Abs. 1 									S. 2 unanwendbar ist.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=&gt;	also keine automatische Minderung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mäß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326 Abs. 1 S. 1, 2.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(2)	Minderung gemäß § 437 Nr. 2, 2. Var.?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(a)	Minderungsgrund?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Sachmangel der verkauften Platten									durch Zerstörung der Hüllen?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nach dem soeben Gesagten (+).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Erfolglose Fristsetzung oder deren									Entbehrlichkeit?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entbehrlich, da Hüllen zerstört									(§§ 441 Abs. 1 S.1, 326 Abs. 5)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20.07.2023</a:t>
            </a:r>
          </a:p>
        </p:txBody>
      </p:sp>
    </p:spTree>
    <p:extLst>
      <p:ext uri="{BB962C8B-B14F-4D97-AF65-F5344CB8AC3E}">
        <p14:creationId xmlns:p14="http://schemas.microsoft.com/office/powerpoint/2010/main" val="1113456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45572"/>
            <a:ext cx="8928992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=&gt;	also Minderungsgrund (+).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(b)	Minderung ausgeschlossen?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(+), da K und B Gewährleistungsaus-	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schluss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vereinbart hatten und dieser 								nach den §§ 476 Abs. 1, 444 und 									§§ 307 ff. nicht unwirksam ist.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=&gt;	also auch keine Minderung nach § 437								Nr. 2.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=&gt;	also hätte K (bei ordnungsgemäßer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Erfüllg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der Pflicht aus § 433 Abs. 1 S.1) mangelhafte							Schallplatten erhalten und hätte den Kauf-							preis von Euro 12.000,- zahlen müssen.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Wieviel wären die Schallplatten dann wert?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Euro 15.000,-.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20.07.2023</a:t>
            </a:r>
          </a:p>
        </p:txBody>
      </p:sp>
    </p:spTree>
    <p:extLst>
      <p:ext uri="{BB962C8B-B14F-4D97-AF65-F5344CB8AC3E}">
        <p14:creationId xmlns:p14="http://schemas.microsoft.com/office/powerpoint/2010/main" val="1250678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45572"/>
            <a:ext cx="8928992" cy="551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=&gt;	Schaden danach also nach der Differenz-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hypothese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Euro 12.000,- - 15.000,- = 							Euro 3.000,-.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Hätte K denn die Versicherungssumme, die an						C ausgezahlt worden ist, bei ordnungsgemäßer						Erfüllung der Pflicht aus § 433 Abs. 1 S.1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erhal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(= Euro 5.000,-)?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(1)	Anspruch gegen die Versicherung aus § 1							S.1 VVG?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(+), wenn er durch Eigentumserwerb der							Schallplatten automatisch Versicherungs-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nehmer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geworden wäre.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beachte hier: § 95 Abs.  1 VVG,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automati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scher Eintritt des Erwerbers in den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VersichV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20.07.2023</a:t>
            </a:r>
          </a:p>
        </p:txBody>
      </p:sp>
    </p:spTree>
    <p:extLst>
      <p:ext uri="{BB962C8B-B14F-4D97-AF65-F5344CB8AC3E}">
        <p14:creationId xmlns:p14="http://schemas.microsoft.com/office/powerpoint/2010/main" val="1672289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45572"/>
            <a:ext cx="8928992" cy="551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dennoch (-), da der Versicherungsfall noch							vor dem Eigentumserwerb des K (dieser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wä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re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am 01.08. erfolgt) eingetreten war,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näm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lich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am 24.05.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=&gt;	also kein Anspruch direkt gegen die 								Versicherung aus § 1 S.1 VVG.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(2)	Hätte K auf andere Weise an die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Versiche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rungssumme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kommen können?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-	C hat von der Versicherung Euro 5.000,-								als „Surrogat“ für die zerstörten Hüllen								erhalten.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-	nähme man Unmöglichkeit an, hätte S								von C aus § 285 Abs. 1 die Versicherungs-								summe verlangen können.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20.07.2023</a:t>
            </a:r>
          </a:p>
        </p:txBody>
      </p:sp>
    </p:spTree>
    <p:extLst>
      <p:ext uri="{BB962C8B-B14F-4D97-AF65-F5344CB8AC3E}">
        <p14:creationId xmlns:p14="http://schemas.microsoft.com/office/powerpoint/2010/main" val="1749194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45572"/>
            <a:ext cx="8928992" cy="6081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-	dann hätte S dem B aus § 285 Abs. 1 die								Versicherungssumme ggf. herausgeben								müssen (Surrogat vom Surrogat).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-	dann hätte B dem K aus § 285 Abs. 1 die								Versicherungssumme ggf. herausgeben								müssen (Surrogat vom Surrogat vom								Surrogat).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(3)	also: Anspruch des K gegen B aus § 285								Abs. 1?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(a)	Anspruch entstanden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Schuldverhältnis K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(+), wirksamer Kaufvertrag.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Unmöglichkeit auf Seiten des									B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275 Abs. 1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3?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20.07.2023</a:t>
            </a:r>
          </a:p>
        </p:txBody>
      </p:sp>
    </p:spTree>
    <p:extLst>
      <p:ext uri="{BB962C8B-B14F-4D97-AF65-F5344CB8AC3E}">
        <p14:creationId xmlns:p14="http://schemas.microsoft.com/office/powerpoint/2010/main" val="23521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45572"/>
            <a:ext cx="8928992" cy="551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Achtung: hier ginge es um die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Un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möglichkeit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der Verschaffung der									Hüllen!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das war aber, wie dargestellt, ein									Sachmangel, § 434 Abs. 3 S. 1 Nr. 4.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Gilt auch bei Unmöglichkeit der 									Mängelbeseitigung der Anspruch									aus § 285 Abs. 1?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(i)	an sich (-), Wortlaut des § 437, 									der nicht auf § 285 Abs. 1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		weist.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(ii)	anders aber BGH, wenn die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währleistung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wirksam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ausge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		schlossen ist (NJW 1995, 1737).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20.07.2023</a:t>
            </a:r>
          </a:p>
        </p:txBody>
      </p:sp>
    </p:spTree>
    <p:extLst>
      <p:ext uri="{BB962C8B-B14F-4D97-AF65-F5344CB8AC3E}">
        <p14:creationId xmlns:p14="http://schemas.microsoft.com/office/powerpoint/2010/main" val="625911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45572"/>
            <a:ext cx="8928992" cy="5711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	so hier (s.o.)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	=&gt;	also Unmöglichkeit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			§ 275 Abs. 1 hier (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ausnahms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			weise) (+).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(cc)	B infolge der Unmöglichkeit										Ersatzanspruch erlangt?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(+), gegen S aus § 285, da auch dort									die Gewährleistung wirksam aus-									geschlossen war.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(b)	Anspruch aus § 285 Abs. 1 erloschen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(-), zunächst nicht.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(c)	Anspruch durchsetzbar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(+), aber nur gegen Kaufpreiszahlung,								§§ 320 Abs. 1 S.1, 326 Abs. 3 S.1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20.07.2023</a:t>
            </a:r>
          </a:p>
        </p:txBody>
      </p:sp>
    </p:spTree>
    <p:extLst>
      <p:ext uri="{BB962C8B-B14F-4D97-AF65-F5344CB8AC3E}">
        <p14:creationId xmlns:p14="http://schemas.microsoft.com/office/powerpoint/2010/main" val="455757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45572"/>
            <a:ext cx="8928992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(4)	also hätte K bei ordnungsgemäßer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Erfül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lung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der Pflicht des B aus § 433 Abs. 1 S.1							Euro 12.000,- zahlen müssen, um an die 							Schallplatten ohne Hüllen (im Wert von 							Euro 15.000,-) und an die Versicherungs-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summe von Euro 5.000,- zu kommen.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=&gt;	also Schaden Euro 8.000,-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c)	Beruht dieser Schaden zurechenbar kausal auf der					Pflichtverletzung des B (= haftungsausfüllende Zu-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rechnung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Was war die Pflichtverletzung?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Erfolg = nachträgliche Unmöglichkeit.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Hat K deswegen die Schallplatten (im Wert von						Euro 15.000,-) nicht erhalten?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20.07.2023</a:t>
            </a:r>
          </a:p>
        </p:txBody>
      </p:sp>
    </p:spTree>
    <p:extLst>
      <p:ext uri="{BB962C8B-B14F-4D97-AF65-F5344CB8AC3E}">
        <p14:creationId xmlns:p14="http://schemas.microsoft.com/office/powerpoint/2010/main" val="2100449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45572"/>
            <a:ext cx="8928992" cy="5583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das sind Euro 3.000,-.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cc)	Hat K deswegen auch die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Versicherungsforde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rung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gegen S, dieser wiederum gegen C, nicht						erhalten?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(-), denn S und C hatten sich schon am 03.06.						geeinigt, dass der Kauf zwischen diesen als							nicht geschlossen galt; dadurch verlor S das						Surrogat, dadurch auch B und sodann K; das						liegt aber nicht an der Unmöglichkeit auf Sei-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des B, sondern an dem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AufhebungsV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S-C.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=&gt;	also haftungsausfüllende Zurechnung nur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we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gen der Euro 3.000,-.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d)	Art, Inhalt und Umfang, §§ 249 ff.?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hier Euro 3.000,- aus § 251 Abs. 1.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20.07.2023</a:t>
            </a:r>
          </a:p>
        </p:txBody>
      </p:sp>
    </p:spTree>
    <p:extLst>
      <p:ext uri="{BB962C8B-B14F-4D97-AF65-F5344CB8AC3E}">
        <p14:creationId xmlns:p14="http://schemas.microsoft.com/office/powerpoint/2010/main" val="2075819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45572"/>
            <a:ext cx="8928992" cy="5101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=&gt; also Anspruch aus §§ 280 Abs. 1, Abs. 3, 283 S.1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Euro 3.000,- entstanden.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Anspruch erloschen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(-), nicht ersichtlich.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III.	Anspruch durchsetzbar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IV. Ergebnis: K kann von B aus §§ 280 Abs. 1, Abs. 3, 283 S.1		Euro 3.000,- verlangen.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Weitere Ansprüche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stehen dem K nicht zu.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C.	Ergebnis zum Ausgangsfall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K kann von B Euro 3.000,- verlangen.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20.07.2023</a:t>
            </a:r>
          </a:p>
        </p:txBody>
      </p:sp>
    </p:spTree>
    <p:extLst>
      <p:ext uri="{BB962C8B-B14F-4D97-AF65-F5344CB8AC3E}">
        <p14:creationId xmlns:p14="http://schemas.microsoft.com/office/powerpoint/2010/main" val="720998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340768"/>
            <a:ext cx="8928992" cy="5470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Lösungsskizze: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Ausgangsfall: K gegen B, Schadensersatz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§§ 280 Abs. 1, Abs. 3, 283 S.1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Schuldverhältnis K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hier kommt nur ein Kaufvertrag in Betracht.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Einigung K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§§ 433, 145 ff.?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(+), am 18.5.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wirksam?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(+), keine Unwirksamkeitsgründe ersichtlich (ins-					besondere keine aufschiebende Bedingung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§ 158 Abs. 1; etwaige anfängliche Unmöglichkeit					würde nicht zur Unwirksamkeit führen, § 311a).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20.07.2023</a:t>
            </a:r>
          </a:p>
        </p:txBody>
      </p:sp>
    </p:spTree>
    <p:extLst>
      <p:ext uri="{BB962C8B-B14F-4D97-AF65-F5344CB8AC3E}">
        <p14:creationId xmlns:p14="http://schemas.microsoft.com/office/powerpoint/2010/main" val="2716184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45572"/>
            <a:ext cx="8928992" cy="2372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Zusatzfrage: Änderung ohne Vereinbarung vom 03.06.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(+), nunmehr läge zurechenbare und adäquate Kausalität auch bezüglich des Verlustes der Versicherungsforderung durch nachträgliche Unmöglichkeit auf Seiten des B vor; also wäre der Schaden des K dann 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Euro 8.000,-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den er über §§ 280 Abs. 1, Abs. 3, 283 S.1 von B ersetzt verlangen könnte.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20.07.2023</a:t>
            </a:r>
          </a:p>
        </p:txBody>
      </p:sp>
    </p:spTree>
    <p:extLst>
      <p:ext uri="{BB962C8B-B14F-4D97-AF65-F5344CB8AC3E}">
        <p14:creationId xmlns:p14="http://schemas.microsoft.com/office/powerpoint/2010/main" val="408122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284984"/>
            <a:ext cx="2376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Ende</a:t>
            </a:r>
          </a:p>
          <a:p>
            <a:endParaRPr lang="de-DE" sz="3200" dirty="0">
              <a:solidFill>
                <a:schemeClr val="bg1"/>
              </a:solidFill>
              <a:latin typeface="Frutiger LT 57 C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55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340768"/>
            <a:ext cx="8928992" cy="5406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=&gt;also Schuldverhältnis K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 (+).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nachträgliche Unmöglichkeit auf Seiten des B?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hier gemäß § 275 Abs. 1?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Stückschuld?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(+), bestimmte Schallplatten inkl. Hüllen.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Nichtherbeiführbarkeit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des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LeistErfolges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für B?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(+), C weigert sich, die Platten herzugeben (=sub-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jektive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Unmöglichkeit des B).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c)	nachträglich?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(+), zunächst lag bei C und S Erfüllungsbereitschaft					vor, so dass B hätte leisten können (=bloß vorüber-					gehende Unmöglichkeit); dies änderte sich erst 						nach Vertragsschluss, nämlich nicht vor dem 24.5.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800" dirty="0">
                <a:solidFill>
                  <a:schemeClr val="bg1"/>
                </a:solidFill>
                <a:latin typeface="Frutiger LT 57 Cn" pitchFamily="34" charset="0"/>
              </a:rPr>
              <a:t>20.07.2023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41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45572"/>
            <a:ext cx="8928992" cy="5711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=&gt;also nachträgliche Unmöglichkeit (+)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3.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Vertretenmüssen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des B?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Was ist der Bezugspunkt?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s. § 280 Abs. 1 S.2: die Pflichtverletzung, also der					Umstand, dass B nicht leistet und auch nicht leisten					kann.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Vorsatz des B?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(-), B hat diesen Zustand nicht vorsätzlich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herbeige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führt.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c)	Fahrlässigkeit des B?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(-), der bloße Umstand, dass B die Platten noch						nicht hatte, begründet keine Fahrlässigkeit; B 						musste nicht voraussehen, dass C seine Erfüllungs-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bereitschaft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aufgeben würde.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800" dirty="0">
                <a:solidFill>
                  <a:schemeClr val="bg1"/>
                </a:solidFill>
                <a:latin typeface="Frutiger LT 57 Cn" pitchFamily="34" charset="0"/>
              </a:rPr>
              <a:t>20.07.2023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093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45572"/>
            <a:ext cx="8928992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d)	Strengere Haftung des B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276 Abs. 1 S.1?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Hat B eine „Garantie“ übernommen?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(-), mit der Garantie werden „Zusagen zur							Qualität“ gemacht (BT-Drucks. 14/6040, S. 131 f.)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Hat B das Beschaffungsrisiko übernommen?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bei Gattungsschulden macht der Verkäufer						einer Sache, die er erst noch beschaffen muss,						durch die uneingeschränkte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Leistungsverpflich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tung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deutlich, dass das Risiko der (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rechtzeiti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gen) Beschaffung bei ihm liege (sonst Klauseln						wie „Selbstbelieferung vorbehalten“ erforderlich).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=&gt;also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Vertretenmüssen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des B (+).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4.	zurechenbarer und ersatzfähiger Schaden des K?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800" dirty="0">
                <a:solidFill>
                  <a:schemeClr val="bg1"/>
                </a:solidFill>
                <a:latin typeface="Frutiger LT 57 Cn" pitchFamily="34" charset="0"/>
              </a:rPr>
              <a:t>20.07.2023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24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45572"/>
            <a:ext cx="8928992" cy="5711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-	Schaden ist jede unfreiwillige Einbuße an Rechten				oder Rechtsgütern.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- 	der Schaden wird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grds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 anhand der sog. Differenz-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hypothese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(vgl. § 249 Abs. 1) gebildet.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- 	bei vertraglichen SE-Ansprüchen ist die Hypothese				daran auszurichten, wie der Geschädigte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gestan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den hätte, wenn der Vertrag ordnungsgemäß 					erfüllt worden wäre (=positives Interesse).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Wie steht K jetzt?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- er hat nichts bezahlt.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- er hat nichts erhalten.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also: +/- 0,-.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Wie hätte K gestanden, wenn der Vertrag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ord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nungsgemäß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erfüllt worden wäre?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800" dirty="0">
                <a:solidFill>
                  <a:schemeClr val="bg1"/>
                </a:solidFill>
                <a:latin typeface="Frutiger LT 57 Cn" pitchFamily="34" charset="0"/>
              </a:rPr>
              <a:t>20.07.2023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012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45572"/>
            <a:ext cx="8928992" cy="551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Hätte K dann die Schallplatten erhalten?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B hätte seine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nun unmöglich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geworde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ne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Pflicht zur Übergabe und Übereignung							erfüllt, § 433 Abs. 1 S.1.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Hätte K einwandfreie Schallplatten inkl. Hüllen					erhalten?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(-), dem B wird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iRd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§§ 280, 283 vorgeworfen,						dass er die Schallplatten nicht liefert, nicht, 						dass die Hüllen beschädigt worden sind (dafür						kann B auch nichts); dass die Hüllen zerstört						sind, wäre neuer Vorwurf gegen B.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=&gt; also hätte K bei ordnungsgemäßer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Erfüllg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der hier streitigen Pflicht die Platten am 							01.08. ohne (zerstörte) Hüllen erhalten.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800" dirty="0">
                <a:solidFill>
                  <a:schemeClr val="bg1"/>
                </a:solidFill>
                <a:latin typeface="Frutiger LT 57 Cn" pitchFamily="34" charset="0"/>
              </a:rPr>
              <a:t>20.07.2023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046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45572"/>
            <a:ext cx="8928992" cy="5583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cc)	Hätte K dann Euro 12.000,- zahlen müssen?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möglicherweise wäre der Kaufpreis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herabzu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setzen gewesen.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(1)	Automatische Minderung gemäß § 326 							Abs. 1 S.1, 2.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(a)	ist § 326 Abs. 1 S.1 hier anwendbar?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wäre B lediglich die Nacherfüllung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un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möglich, würde gemäß § 326 Abs. 1 S.2								die Vorschrift des § 326 Abs. 1 S.1 nicht								gelten.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(b)	Zu prüfen also, ob die Schallplatten oh-								ne Hüllen mangelhaft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§§ 434 ff.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wä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ren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oder eine teilweise Unmöglichkeit								nach § 326 Abs. 1 S.1, 2.Hs. vorläge.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20.07.2023</a:t>
            </a:r>
          </a:p>
        </p:txBody>
      </p:sp>
    </p:spTree>
    <p:extLst>
      <p:ext uri="{BB962C8B-B14F-4D97-AF65-F5344CB8AC3E}">
        <p14:creationId xmlns:p14="http://schemas.microsoft.com/office/powerpoint/2010/main" val="393587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45572"/>
            <a:ext cx="8928992" cy="5583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(c)	Was sind die Hüllen rechtlich in Bezug								auf die Schallplatten?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  <a:sym typeface="Wingdings" pitchFamily="2" charset="2"/>
              </a:rPr>
              <a:t>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§ 97 Abs. 1 S.1: sie sind Zubehör und								als solche gemäß § 311c mitverkauft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(d)	Was bewirkt der Untergang von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Zube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hör? Ist die Kaufsache dann (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unbeheb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bar) mangelhaft oder liegt teilweise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Un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möglichkeit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vor?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-	das kommt darauf an.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-	ist die Lieferung von Zubehör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einbart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gilt § 434 Abs. 2 S. 1 Nr. 3 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-	ist die Lieferung von Zubehör für									den Käufer erwartbar, gilt § 434									Abs. 3 S. 1 Nr. 4.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20.07.2023</a:t>
            </a:r>
          </a:p>
        </p:txBody>
      </p:sp>
    </p:spTree>
    <p:extLst>
      <p:ext uri="{BB962C8B-B14F-4D97-AF65-F5344CB8AC3E}">
        <p14:creationId xmlns:p14="http://schemas.microsoft.com/office/powerpoint/2010/main" val="1678308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Repetitorium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3579</Words>
  <Application>Microsoft Macintosh PowerPoint</Application>
  <PresentationFormat>Bildschirmpräsentation (4:3)</PresentationFormat>
  <Paragraphs>175</Paragraphs>
  <Slides>21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6" baseType="lpstr">
      <vt:lpstr>Arial</vt:lpstr>
      <vt:lpstr>Calibri</vt:lpstr>
      <vt:lpstr>Frutiger Linotype</vt:lpstr>
      <vt:lpstr>Frutiger LT 57 Cn</vt:lpstr>
      <vt:lpstr>Repetitorium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Henning Kiss</dc:creator>
  <cp:lastModifiedBy>Microsoft Office User</cp:lastModifiedBy>
  <cp:revision>66</cp:revision>
  <dcterms:created xsi:type="dcterms:W3CDTF">2012-03-09T10:38:50Z</dcterms:created>
  <dcterms:modified xsi:type="dcterms:W3CDTF">2023-07-20T11:48:33Z</dcterms:modified>
</cp:coreProperties>
</file>